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84" r:id="rId7"/>
    <p:sldId id="286" r:id="rId8"/>
    <p:sldId id="287" r:id="rId9"/>
    <p:sldId id="289" r:id="rId10"/>
    <p:sldId id="301" r:id="rId11"/>
    <p:sldId id="290" r:id="rId12"/>
    <p:sldId id="298" r:id="rId13"/>
    <p:sldId id="299" r:id="rId14"/>
    <p:sldId id="294" r:id="rId15"/>
    <p:sldId id="295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CFA7E-1A9C-45D3-B362-5D66F0A5081B}" v="53" dt="2025-04-07T03:14:25.840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7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52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182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12003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797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7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299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90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2200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852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2788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09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21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16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45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252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042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06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855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17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59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717" r:id="rId24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78" y="2135972"/>
            <a:ext cx="8610600" cy="1293028"/>
          </a:xfrm>
          <a:noFill/>
        </p:spPr>
        <p:txBody>
          <a:bodyPr anchor="ctr">
            <a:no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Road Sign Classification using CNN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4E506-2AE9-57F2-CDE9-76C4809FE714}"/>
              </a:ext>
            </a:extLst>
          </p:cNvPr>
          <p:cNvSpPr txBox="1"/>
          <p:nvPr/>
        </p:nvSpPr>
        <p:spPr>
          <a:xfrm>
            <a:off x="9192129" y="5594686"/>
            <a:ext cx="314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Rounded MT Bold" panose="020F0704030504030204" pitchFamily="34" charset="0"/>
                <a:cs typeface="Aharoni" panose="02010803020104030203" pitchFamily="2" charset="-79"/>
              </a:rPr>
              <a:t>Anuriya</a:t>
            </a:r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 Raveendran</a:t>
            </a:r>
          </a:p>
          <a:p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             </a:t>
            </a:r>
            <a:r>
              <a:rPr lang="en-US" dirty="0">
                <a:latin typeface="Arial Rounded MT Bold" panose="020F0704030504030204" pitchFamily="34" charset="0"/>
              </a:rPr>
              <a:t>DA-DS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57B2-C3D6-E3B0-D945-79852795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25188" y="231255"/>
            <a:ext cx="11090274" cy="133200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Test Results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309D77-3934-A138-97BC-9C7BE4978D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" t="18628" r="45378" b="20120"/>
          <a:stretch/>
        </p:blipFill>
        <p:spPr>
          <a:xfrm>
            <a:off x="1645732" y="1435510"/>
            <a:ext cx="9690863" cy="51912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D979-5AFC-4AF4-8569-DD299C7B237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29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FFD-9F76-4C30-F209-CF806F52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6" y="767438"/>
            <a:ext cx="11090275" cy="1186560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Future Enhancements</a:t>
            </a:r>
            <a:br>
              <a:rPr lang="en-IN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E4CA-1C85-D288-775B-1D98DE40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7984" y="1953998"/>
            <a:ext cx="7393604" cy="393170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Expand dataset with more diverse images.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Implement Transfer Learning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ResNet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VGG16).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Deploy model in mobile apps or embedded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Improve real-time classification with optimized models.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B4EA81-797C-D315-17B9-8C4CBA82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4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6834AC-A2FB-DC82-ADA7-84D22336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985"/>
            <a:ext cx="12192000" cy="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4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9FFC-FCB1-334F-FEBE-CA38E593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4078" y="643257"/>
            <a:ext cx="11090275" cy="1186560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FAF5-2492-CA30-9156-DC52DA754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7290" y="2182536"/>
            <a:ext cx="9763175" cy="3638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Summary:</a:t>
            </a:r>
            <a:r>
              <a:rPr lang="en-US" dirty="0">
                <a:latin typeface="Arial Rounded MT Bold" panose="020F0704030504030204" pitchFamily="34" charset="0"/>
              </a:rPr>
              <a:t> Successfully built and evaluated a CNN model for road sign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CNNs effectively classify road signs.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Data preprocessing and augmentation improve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Hyperparameter tuning optimizes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29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667E-C77A-C8C8-843C-CD876F942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807105"/>
            <a:ext cx="9448800" cy="1825096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rial Rounded MT Bold" panose="020F0704030504030204" pitchFamily="34" charset="0"/>
              </a:rPr>
              <a:t>THANK YOU !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8461D-BC82-C21A-E523-73475E365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5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2105" y="316776"/>
            <a:ext cx="11090275" cy="1276050"/>
          </a:xfrm>
        </p:spPr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Objective:</a:t>
            </a:r>
            <a:r>
              <a:rPr lang="en-US" sz="2400" dirty="0">
                <a:latin typeface="Arial Rounded MT Bold" panose="020F0704030504030204" pitchFamily="34" charset="0"/>
              </a:rPr>
              <a:t> Develop a deep learning model to classify road signs using Convolutional Neural Networks (CNN).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b="1" dirty="0">
                <a:latin typeface="Arial Rounded MT Bold" panose="020F0704030504030204" pitchFamily="34" charset="0"/>
              </a:rPr>
              <a:t>Importance:</a:t>
            </a:r>
            <a:r>
              <a:rPr lang="en-US" sz="2400" dirty="0">
                <a:latin typeface="Arial Rounded MT Bold" panose="020F0704030504030204" pitchFamily="34" charset="0"/>
              </a:rPr>
              <a:t> Helps in autonomous driving, traffic sign recognition, and improving road safety.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911428"/>
            <a:ext cx="7960421" cy="1450217"/>
          </a:xfrm>
        </p:spPr>
        <p:txBody>
          <a:bodyPr/>
          <a:lstStyle/>
          <a:p>
            <a:r>
              <a:rPr lang="en-IN" b="1" dirty="0"/>
              <a:t>Data 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440" y="2240690"/>
            <a:ext cx="7929940" cy="39796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Images:</a:t>
            </a:r>
            <a:r>
              <a:rPr lang="en-US" dirty="0">
                <a:latin typeface="Arial Rounded MT Bold" panose="020F0704030504030204" pitchFamily="34" charset="0"/>
              </a:rPr>
              <a:t> Road sign images for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DATA folder - 743</a:t>
            </a:r>
          </a:p>
          <a:p>
            <a:pPr lvl="1"/>
            <a:r>
              <a:rPr lang="en-US" sz="1800" dirty="0">
                <a:latin typeface="Arial Rounded MT Bold" panose="020F0704030504030204" pitchFamily="34" charset="0"/>
              </a:rPr>
              <a:t>TEST folder – 285</a:t>
            </a:r>
          </a:p>
          <a:p>
            <a:pPr lvl="1"/>
            <a:endParaRPr lang="en-US" sz="1800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Classes:</a:t>
            </a:r>
            <a:r>
              <a:rPr lang="en-US" dirty="0">
                <a:latin typeface="Arial Rounded MT Bold" panose="020F0704030504030204" pitchFamily="34" charset="0"/>
              </a:rPr>
              <a:t> 30 categories (e.g., Speed Limit, No Entry, Stop Sign).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Labels (CSV file) : Labels class-id and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83894-7412-2C34-3EE2-CA716040D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0695" y="3904094"/>
            <a:ext cx="334647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1627" y="429977"/>
            <a:ext cx="11090274" cy="1332000"/>
          </a:xfrm>
        </p:spPr>
        <p:txBody>
          <a:bodyPr/>
          <a:lstStyle/>
          <a:p>
            <a:r>
              <a:rPr lang="en-IN" b="1" dirty="0"/>
              <a:t>Data Preprocessing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673B3-D100-7859-E3D7-3F6E32FE0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3520" y="2018517"/>
            <a:ext cx="10589086" cy="39956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Extracting images and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Resizing Images: Standardized to 64x64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Normalization: Pixel values scaled between 0-1.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Label Encoding: Converted labels to integers/one-hot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Data Augmentation: Applied rotation, flipping, scaling, and cropping to improve model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Rounded MT Bold" panose="020F0704030504030204" pitchFamily="34" charset="0"/>
              </a:rPr>
              <a:t>Splitting the data into training, validation and test data.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7601" y="390648"/>
            <a:ext cx="11090274" cy="1332000"/>
          </a:xfrm>
        </p:spPr>
        <p:txBody>
          <a:bodyPr/>
          <a:lstStyle/>
          <a:p>
            <a:r>
              <a:rPr lang="en-IN" b="1" dirty="0"/>
              <a:t>CNN Architecture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835" y="2274155"/>
            <a:ext cx="10060991" cy="399565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Input Layer:</a:t>
            </a:r>
            <a:r>
              <a:rPr lang="en-US" dirty="0">
                <a:latin typeface="Arial Rounded MT Bold" panose="020F0704030504030204" pitchFamily="34" charset="0"/>
              </a:rPr>
              <a:t> 64x64x3 RGB Image.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Convolutional Layers:</a:t>
            </a:r>
            <a:r>
              <a:rPr lang="en-US" dirty="0">
                <a:latin typeface="Arial Rounded MT Bold" panose="020F0704030504030204" pitchFamily="34" charset="0"/>
              </a:rPr>
              <a:t> Extract features from images.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Pooling Layers: </a:t>
            </a:r>
            <a:r>
              <a:rPr lang="en-US" dirty="0">
                <a:latin typeface="Arial Rounded MT Bold" panose="020F0704030504030204" pitchFamily="34" charset="0"/>
              </a:rPr>
              <a:t> Down-sample feature maps.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Fully Connected Layers:</a:t>
            </a:r>
            <a:r>
              <a:rPr lang="en-US" dirty="0">
                <a:latin typeface="Arial Rounded MT Bold" panose="020F0704030504030204" pitchFamily="34" charset="0"/>
              </a:rPr>
              <a:t> Dense layers for classification.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Activation Functions:</a:t>
            </a:r>
            <a:r>
              <a:rPr lang="en-US" dirty="0">
                <a:latin typeface="Arial Rounded MT Bold" panose="020F0704030504030204" pitchFamily="34" charset="0"/>
              </a:rPr>
              <a:t> ReLU (hidden layers),  </a:t>
            </a:r>
            <a:r>
              <a:rPr lang="en-US" dirty="0" err="1">
                <a:latin typeface="Arial Rounded MT Bold" panose="020F0704030504030204" pitchFamily="34" charset="0"/>
              </a:rPr>
              <a:t>Softmax</a:t>
            </a:r>
            <a:r>
              <a:rPr lang="en-US" dirty="0">
                <a:latin typeface="Arial Rounded MT Bold" panose="020F0704030504030204" pitchFamily="34" charset="0"/>
              </a:rPr>
              <a:t> (output layer). 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543" y="612693"/>
            <a:ext cx="11090275" cy="1237360"/>
          </a:xfrm>
          <a:noFill/>
        </p:spPr>
        <p:txBody>
          <a:bodyPr anchor="t">
            <a:noAutofit/>
          </a:bodyPr>
          <a:lstStyle/>
          <a:p>
            <a:r>
              <a:rPr lang="en-IN" b="1" dirty="0"/>
              <a:t>Model Training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4BDD48-97C5-08EA-189E-0B28FC96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A3B316-2192-8025-359D-74B7C7ED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0993A4-46E7-2F93-6FF4-CAEE598AC30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766703" y="1524168"/>
            <a:ext cx="987300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Optimizer Used: Adam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Loss Function: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sparse_categorical_crossentropy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Activation Functions: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Hidden Layers: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ReLU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Output Layer: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Softmax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(for multiclass classification)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Regularization Techniques: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Dropout: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Applied after each convolutional and dense layer to reduce overfitting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Early Stopping: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Monitors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val_loss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stops training if no improvement after 3 epochs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Model Checkpoint: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Saves the best model based on validation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8D21-278F-8CFF-C316-D630620B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632" y="457200"/>
            <a:ext cx="8610600" cy="129302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Training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24F01-FE1A-85E9-DF23-A740F83C2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19960"/>
              </p:ext>
            </p:extLst>
          </p:nvPr>
        </p:nvGraphicFramePr>
        <p:xfrm>
          <a:off x="2202426" y="2113936"/>
          <a:ext cx="9173497" cy="40705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77032">
                  <a:extLst>
                    <a:ext uri="{9D8B030D-6E8A-4147-A177-3AD203B41FA5}">
                      <a16:colId xmlns:a16="http://schemas.microsoft.com/office/drawing/2014/main" val="4005771428"/>
                    </a:ext>
                  </a:extLst>
                </a:gridCol>
                <a:gridCol w="4896465">
                  <a:extLst>
                    <a:ext uri="{9D8B030D-6E8A-4147-A177-3AD203B41FA5}">
                      <a16:colId xmlns:a16="http://schemas.microsoft.com/office/drawing/2014/main" val="715084448"/>
                    </a:ext>
                  </a:extLst>
                </a:gridCol>
              </a:tblGrid>
              <a:tr h="568051">
                <a:tc>
                  <a:txBody>
                    <a:bodyPr/>
                    <a:lstStyle/>
                    <a:p>
                      <a:r>
                        <a:rPr lang="en-IN" dirty="0">
                          <a:latin typeface="Algerian" panose="04020705040A02060702" pitchFamily="82" charset="0"/>
                        </a:rPr>
                        <a:t>                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lgerian" panose="04020705040A02060702" pitchFamily="82" charset="0"/>
                        </a:rPr>
                        <a:t>                           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66875"/>
                  </a:ext>
                </a:extLst>
              </a:tr>
              <a:tr h="51889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 Rounded MT Bold" panose="020F0704030504030204" pitchFamily="34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998842"/>
                  </a:ext>
                </a:extLst>
              </a:tr>
              <a:tr h="51889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 Rounded MT Bold" panose="020F0704030504030204" pitchFamily="34" charset="0"/>
                        </a:rPr>
                        <a:t>20 (with early stopping)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683456"/>
                  </a:ext>
                </a:extLst>
              </a:tr>
              <a:tr h="51889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Validation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Arial Rounded MT Bold" panose="020F0704030504030204" pitchFamily="34" charset="0"/>
                        </a:rPr>
                        <a:t>15% (manual split)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05605"/>
                  </a:ext>
                </a:extLst>
              </a:tr>
              <a:tr h="51889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Test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15% (manual split)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597258"/>
                  </a:ext>
                </a:extLst>
              </a:tr>
              <a:tr h="518890"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Data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 Rounded MT Bold" panose="020F0704030504030204" pitchFamily="34" charset="0"/>
                        </a:rPr>
                        <a:t>Train 70% / Val 15% / Test 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478270"/>
                  </a:ext>
                </a:extLst>
              </a:tr>
              <a:tr h="908056">
                <a:tc>
                  <a:txBody>
                    <a:bodyPr/>
                    <a:lstStyle/>
                    <a:p>
                      <a:r>
                        <a:rPr lang="en-IN">
                          <a:latin typeface="Arial Rounded MT Bold" panose="020F0704030504030204" pitchFamily="34" charset="0"/>
                        </a:rPr>
                        <a:t>Shuffle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Yes (via </a:t>
                      </a:r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train_test_split</a:t>
                      </a:r>
                      <a:r>
                        <a:rPr lang="en-US" dirty="0">
                          <a:latin typeface="Arial Rounded MT Bold" panose="020F0704030504030204" pitchFamily="34" charset="0"/>
                        </a:rPr>
                        <a:t> with </a:t>
                      </a:r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random_state</a:t>
                      </a:r>
                      <a:r>
                        <a:rPr lang="en-US" dirty="0">
                          <a:latin typeface="Arial Rounded MT Bold" panose="020F0704030504030204" pitchFamily="34" charset="0"/>
                        </a:rPr>
                        <a:t>=42)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9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6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4182" y="187325"/>
            <a:ext cx="11090274" cy="1332000"/>
          </a:xfrm>
          <a:noFill/>
        </p:spPr>
        <p:txBody>
          <a:bodyPr lIns="0">
            <a:normAutofit/>
          </a:bodyPr>
          <a:lstStyle/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055468-3113-E1C8-8661-EE40DBDC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6DDB21-F351-307C-E8A0-5A5E2131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35342-B35F-AE67-0083-2E5B807D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4" t="25233" r="53629" b="18853"/>
          <a:stretch/>
        </p:blipFill>
        <p:spPr>
          <a:xfrm>
            <a:off x="353961" y="1667915"/>
            <a:ext cx="5435600" cy="4292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B6926-58D2-E61F-6B36-33004C1E6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9" t="24979" r="15565" b="19765"/>
          <a:stretch/>
        </p:blipFill>
        <p:spPr>
          <a:xfrm>
            <a:off x="6853083" y="1667915"/>
            <a:ext cx="5073445" cy="429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CC86-64B0-FF0F-8F7E-74D39DB3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EFFF1A-1AE2-5D03-A925-CB8D0EA8C6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" t="31168" r="60082" b="14857"/>
          <a:stretch/>
        </p:blipFill>
        <p:spPr>
          <a:xfrm>
            <a:off x="550864" y="1602657"/>
            <a:ext cx="5112518" cy="47670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2AA9CD-B23B-F57D-8EB0-62A191784F7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4" t="32217" r="27795" b="14230"/>
          <a:stretch/>
        </p:blipFill>
        <p:spPr>
          <a:xfrm>
            <a:off x="6617368" y="1602657"/>
            <a:ext cx="5112518" cy="4767027"/>
          </a:xfrm>
        </p:spPr>
      </p:pic>
    </p:spTree>
    <p:extLst>
      <p:ext uri="{BB962C8B-B14F-4D97-AF65-F5344CB8AC3E}">
        <p14:creationId xmlns:p14="http://schemas.microsoft.com/office/powerpoint/2010/main" val="42184850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512</TotalTime>
  <Words>423</Words>
  <Application>Microsoft Office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Algerian</vt:lpstr>
      <vt:lpstr>Arial</vt:lpstr>
      <vt:lpstr>Arial Rounded MT Bold</vt:lpstr>
      <vt:lpstr>Calibri</vt:lpstr>
      <vt:lpstr>Century Gothic</vt:lpstr>
      <vt:lpstr>Wingdings</vt:lpstr>
      <vt:lpstr>Vapor Trail</vt:lpstr>
      <vt:lpstr>Road Sign Classification using CNN</vt:lpstr>
      <vt:lpstr>Introduction</vt:lpstr>
      <vt:lpstr>Data  Details</vt:lpstr>
      <vt:lpstr>Data Preprocessing</vt:lpstr>
      <vt:lpstr>CNN Architecture</vt:lpstr>
      <vt:lpstr>Model Training</vt:lpstr>
      <vt:lpstr>Training Strategy</vt:lpstr>
      <vt:lpstr>Model Performance</vt:lpstr>
      <vt:lpstr>PowerPoint Presentation</vt:lpstr>
      <vt:lpstr>Test Results</vt:lpstr>
      <vt:lpstr>Future Enhancements </vt:lpstr>
      <vt:lpstr>Conclusion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anuriyaraveendran123@gmail.com</cp:lastModifiedBy>
  <cp:revision>2</cp:revision>
  <dcterms:created xsi:type="dcterms:W3CDTF">2025-04-01T02:55:26Z</dcterms:created>
  <dcterms:modified xsi:type="dcterms:W3CDTF">2025-05-21T17:52:12Z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