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74" r:id="rId3"/>
    <p:sldId id="264" r:id="rId4"/>
    <p:sldId id="265" r:id="rId5"/>
    <p:sldId id="257" r:id="rId6"/>
    <p:sldId id="258" r:id="rId7"/>
    <p:sldId id="259" r:id="rId8"/>
    <p:sldId id="266" r:id="rId9"/>
    <p:sldId id="267" r:id="rId10"/>
    <p:sldId id="270" r:id="rId11"/>
    <p:sldId id="261" r:id="rId12"/>
    <p:sldId id="269" r:id="rId13"/>
    <p:sldId id="262" r:id="rId14"/>
    <p:sldId id="268" r:id="rId15"/>
    <p:sldId id="263" r:id="rId16"/>
    <p:sldId id="273" r:id="rId17"/>
    <p:sldId id="260"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7F2CC0-C818-4C3C-963F-CA08848F26AD}" type="datetimeFigureOut">
              <a:rPr lang="en-IN" smtClean="0"/>
              <a:t>25-10-2020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5E77D6-F23B-4891-83E4-23B98DFBE6B5}" type="slidenum">
              <a:rPr lang="en-IN" smtClean="0"/>
              <a:t>‹#›</a:t>
            </a:fld>
            <a:endParaRPr lang="en-IN"/>
          </a:p>
        </p:txBody>
      </p:sp>
    </p:spTree>
    <p:extLst>
      <p:ext uri="{BB962C8B-B14F-4D97-AF65-F5344CB8AC3E}">
        <p14:creationId xmlns:p14="http://schemas.microsoft.com/office/powerpoint/2010/main" val="1262281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B48484-EAFC-4BE9-AFA0-BB5AF785EDD1}"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48484-EAFC-4BE9-AFA0-BB5AF785EDD1}"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B48484-EAFC-4BE9-AFA0-BB5AF785EDD1}"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B48484-EAFC-4BE9-AFA0-BB5AF785EDD1}"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39B48484-EAFC-4BE9-AFA0-BB5AF785EDD1}" type="datetimeFigureOut">
              <a:rPr lang="en-IN" smtClean="0"/>
              <a:t>25-10-2020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B48484-EAFC-4BE9-AFA0-BB5AF785EDD1}"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B415B1-F2EC-45D8-8888-D5CF5C5CCFA8}"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B48484-EAFC-4BE9-AFA0-BB5AF785EDD1}" type="datetimeFigureOut">
              <a:rPr lang="en-IN" smtClean="0"/>
              <a:t>25-10-2020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B48484-EAFC-4BE9-AFA0-BB5AF785EDD1}" type="datetimeFigureOut">
              <a:rPr lang="en-IN" smtClean="0"/>
              <a:t>25-10-2020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B48484-EAFC-4BE9-AFA0-BB5AF785EDD1}" type="datetimeFigureOut">
              <a:rPr lang="en-IN" smtClean="0"/>
              <a:t>25-10-2020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39B48484-EAFC-4BE9-AFA0-BB5AF785EDD1}" type="datetimeFigureOut">
              <a:rPr lang="en-IN" smtClean="0"/>
              <a:t>25-10-2020</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9B415B1-F2EC-45D8-8888-D5CF5C5CCFA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48484-EAFC-4BE9-AFA0-BB5AF785EDD1}" type="datetimeFigureOut">
              <a:rPr lang="en-IN" smtClean="0"/>
              <a:t>25-10-2020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B415B1-F2EC-45D8-8888-D5CF5C5CCFA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39B48484-EAFC-4BE9-AFA0-BB5AF785EDD1}" type="datetimeFigureOut">
              <a:rPr lang="en-IN" smtClean="0"/>
              <a:t>25-10-2020</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9B415B1-F2EC-45D8-8888-D5CF5C5CCFA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889895" y="1821845"/>
            <a:ext cx="5648623" cy="1204306"/>
          </a:xfrm>
        </p:spPr>
        <p:txBody>
          <a:bodyPr/>
          <a:lstStyle/>
          <a:p>
            <a:r>
              <a:rPr lang="en-IN" dirty="0"/>
              <a:t>Short Text </a:t>
            </a:r>
            <a:r>
              <a:rPr lang="en-IN" dirty="0" smtClean="0"/>
              <a:t>Similarity</a:t>
            </a:r>
            <a:endParaRPr lang="en-IN" dirty="0"/>
          </a:p>
        </p:txBody>
      </p:sp>
      <p:sp>
        <p:nvSpPr>
          <p:cNvPr id="3" name="Subtitle 2"/>
          <p:cNvSpPr>
            <a:spLocks noGrp="1"/>
          </p:cNvSpPr>
          <p:nvPr>
            <p:ph type="subTitle" idx="1"/>
          </p:nvPr>
        </p:nvSpPr>
        <p:spPr>
          <a:xfrm rot="19140000">
            <a:off x="1360209" y="2473561"/>
            <a:ext cx="6511131" cy="545851"/>
          </a:xfrm>
        </p:spPr>
        <p:txBody>
          <a:bodyPr>
            <a:normAutofit/>
          </a:bodyPr>
          <a:lstStyle/>
          <a:p>
            <a:r>
              <a:rPr lang="en-IN" dirty="0" err="1" smtClean="0"/>
              <a:t>Chatbot</a:t>
            </a:r>
            <a:r>
              <a:rPr lang="en-IN" dirty="0" smtClean="0"/>
              <a:t> </a:t>
            </a:r>
            <a:r>
              <a:rPr lang="en-IN" dirty="0"/>
              <a:t>Query Similarity Prediction</a:t>
            </a:r>
            <a:br>
              <a:rPr lang="en-IN" dirty="0"/>
            </a:br>
            <a:endParaRPr lang="en-IN" dirty="0"/>
          </a:p>
        </p:txBody>
      </p:sp>
      <p:sp>
        <p:nvSpPr>
          <p:cNvPr id="4" name="TextBox 3"/>
          <p:cNvSpPr txBox="1"/>
          <p:nvPr/>
        </p:nvSpPr>
        <p:spPr>
          <a:xfrm>
            <a:off x="5940152" y="3933056"/>
            <a:ext cx="2500749" cy="830997"/>
          </a:xfrm>
          <a:prstGeom prst="rect">
            <a:avLst/>
          </a:prstGeom>
          <a:noFill/>
        </p:spPr>
        <p:txBody>
          <a:bodyPr wrap="none" rtlCol="0">
            <a:spAutoFit/>
          </a:bodyPr>
          <a:lstStyle/>
          <a:p>
            <a:r>
              <a:rPr lang="en-IN" sz="2400" dirty="0" smtClean="0"/>
              <a:t>Anurodh Raina</a:t>
            </a:r>
          </a:p>
          <a:p>
            <a:r>
              <a:rPr lang="en-IN" sz="2400" dirty="0" smtClean="0"/>
              <a:t>Shubendu Biswas</a:t>
            </a:r>
            <a:endParaRPr lang="en-IN" sz="2400" dirty="0"/>
          </a:p>
        </p:txBody>
      </p:sp>
    </p:spTree>
    <p:extLst>
      <p:ext uri="{BB962C8B-B14F-4D97-AF65-F5344CB8AC3E}">
        <p14:creationId xmlns:p14="http://schemas.microsoft.com/office/powerpoint/2010/main" val="390605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cloud</a:t>
            </a:r>
            <a:endParaRPr lang="en-IN" dirty="0"/>
          </a:p>
        </p:txBody>
      </p:sp>
      <p:sp>
        <p:nvSpPr>
          <p:cNvPr id="3" name="Content Placeholder 2"/>
          <p:cNvSpPr>
            <a:spLocks noGrp="1"/>
          </p:cNvSpPr>
          <p:nvPr>
            <p:ph idx="1"/>
          </p:nvPr>
        </p:nvSpPr>
        <p:spPr/>
        <p:txBody>
          <a:bodyPr/>
          <a:lstStyle/>
          <a:p>
            <a:endParaRPr lang="en-IN" dirty="0"/>
          </a:p>
        </p:txBody>
      </p:sp>
      <p:pic>
        <p:nvPicPr>
          <p:cNvPr id="9218" name="Picture 2" descr="C:\Users\hp\Desktop\picss\Capturew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052736"/>
            <a:ext cx="7566527" cy="5028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08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90993"/>
            <a:ext cx="8452420" cy="4347821"/>
          </a:xfrm>
        </p:spPr>
        <p:txBody>
          <a:bodyPr>
            <a:normAutofit/>
          </a:bodyPr>
          <a:lstStyle/>
          <a:p>
            <a:pPr algn="ctr"/>
            <a:endParaRPr lang="en-IN" sz="2000" dirty="0" smtClean="0"/>
          </a:p>
          <a:p>
            <a:pPr algn="ctr"/>
            <a:r>
              <a:rPr lang="en-IN" sz="2000" dirty="0" smtClean="0"/>
              <a:t>Top 10 words</a:t>
            </a:r>
          </a:p>
          <a:p>
            <a:pPr algn="ctr"/>
            <a:r>
              <a:rPr lang="en-IN" sz="2000" dirty="0" smtClean="0"/>
              <a:t> used in the document</a:t>
            </a:r>
            <a:endParaRPr lang="en-IN" sz="2000" dirty="0"/>
          </a:p>
        </p:txBody>
      </p:sp>
      <p:pic>
        <p:nvPicPr>
          <p:cNvPr id="4098" name="Picture 2" descr="C:\Users\hp\Desktop\picss\Capture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98" y="1886839"/>
            <a:ext cx="8017850" cy="4352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4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Preprocessing</a:t>
            </a:r>
            <a:endParaRPr lang="en-IN" dirty="0"/>
          </a:p>
        </p:txBody>
      </p:sp>
      <p:sp>
        <p:nvSpPr>
          <p:cNvPr id="3" name="Content Placeholder 2"/>
          <p:cNvSpPr>
            <a:spLocks noGrp="1"/>
          </p:cNvSpPr>
          <p:nvPr>
            <p:ph idx="1"/>
          </p:nvPr>
        </p:nvSpPr>
        <p:spPr/>
        <p:txBody>
          <a:bodyPr>
            <a:normAutofit lnSpcReduction="10000"/>
          </a:bodyPr>
          <a:lstStyle/>
          <a:p>
            <a:pPr marL="0" indent="0"/>
            <a:r>
              <a:rPr lang="en-IN" sz="2000" dirty="0" smtClean="0"/>
              <a:t>Again, a variety of methods were tested:</a:t>
            </a:r>
          </a:p>
          <a:p>
            <a:pPr marL="0" indent="0"/>
            <a:endParaRPr lang="en-IN" sz="2000" dirty="0"/>
          </a:p>
          <a:p>
            <a:pPr>
              <a:buFontTx/>
              <a:buChar char="-"/>
            </a:pPr>
            <a:r>
              <a:rPr lang="en-IN" sz="2000" dirty="0" smtClean="0"/>
              <a:t>Removing Punctuations</a:t>
            </a:r>
          </a:p>
          <a:p>
            <a:pPr>
              <a:buFontTx/>
              <a:buChar char="-"/>
            </a:pPr>
            <a:endParaRPr lang="en-IN" sz="2000" dirty="0"/>
          </a:p>
          <a:p>
            <a:pPr>
              <a:buFontTx/>
              <a:buChar char="-"/>
            </a:pPr>
            <a:r>
              <a:rPr lang="en-IN" sz="2000" dirty="0" smtClean="0"/>
              <a:t>Performing stemming, lemmatization</a:t>
            </a:r>
          </a:p>
          <a:p>
            <a:pPr>
              <a:buFontTx/>
              <a:buChar char="-"/>
            </a:pPr>
            <a:endParaRPr lang="en-IN" sz="2000" dirty="0"/>
          </a:p>
          <a:p>
            <a:pPr>
              <a:buFontTx/>
              <a:buChar char="-"/>
            </a:pPr>
            <a:r>
              <a:rPr lang="en-IN" sz="2000" dirty="0" smtClean="0"/>
              <a:t>Removing </a:t>
            </a:r>
            <a:r>
              <a:rPr lang="en-IN" sz="2000" dirty="0" err="1" smtClean="0"/>
              <a:t>Stopwords</a:t>
            </a:r>
            <a:endParaRPr lang="en-IN" sz="2000" dirty="0" smtClean="0"/>
          </a:p>
          <a:p>
            <a:pPr>
              <a:buFontTx/>
              <a:buChar char="-"/>
            </a:pPr>
            <a:endParaRPr lang="en-IN" sz="2000" dirty="0"/>
          </a:p>
          <a:p>
            <a:pPr>
              <a:buFontTx/>
              <a:buChar char="-"/>
            </a:pPr>
            <a:r>
              <a:rPr lang="en-IN" sz="2000" dirty="0" smtClean="0"/>
              <a:t>Expanding </a:t>
            </a:r>
            <a:r>
              <a:rPr lang="en-IN" sz="2000" dirty="0"/>
              <a:t>contractions etc</a:t>
            </a:r>
            <a:r>
              <a:rPr lang="en-IN" sz="2000" dirty="0" smtClean="0"/>
              <a:t>.</a:t>
            </a:r>
          </a:p>
          <a:p>
            <a:pPr>
              <a:buFontTx/>
              <a:buChar char="-"/>
            </a:pPr>
            <a:endParaRPr lang="en-IN" sz="2000" dirty="0"/>
          </a:p>
          <a:p>
            <a:endParaRPr lang="en-IN" sz="2000" dirty="0"/>
          </a:p>
        </p:txBody>
      </p:sp>
    </p:spTree>
    <p:extLst>
      <p:ext uri="{BB962C8B-B14F-4D97-AF65-F5344CB8AC3E}">
        <p14:creationId xmlns:p14="http://schemas.microsoft.com/office/powerpoint/2010/main" val="162229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7876356" cy="5472608"/>
          </a:xfrm>
        </p:spPr>
        <p:txBody>
          <a:bodyPr>
            <a:normAutofit lnSpcReduction="10000"/>
          </a:bodyPr>
          <a:lstStyle/>
          <a:p>
            <a:r>
              <a:rPr lang="en-IN" sz="2000" dirty="0" smtClean="0"/>
              <a:t>We created a custom list of </a:t>
            </a:r>
            <a:r>
              <a:rPr lang="en-IN" sz="2000" dirty="0" err="1" smtClean="0"/>
              <a:t>stopwords</a:t>
            </a:r>
            <a:r>
              <a:rPr lang="en-IN" sz="2000" dirty="0" smtClean="0"/>
              <a:t> to process our data with</a:t>
            </a:r>
          </a:p>
          <a:p>
            <a:endParaRPr lang="en-IN" sz="2000" dirty="0"/>
          </a:p>
          <a:p>
            <a:pPr>
              <a:buFontTx/>
              <a:buChar char="-"/>
            </a:pPr>
            <a:r>
              <a:rPr lang="en-IN" sz="2000" dirty="0" smtClean="0"/>
              <a:t>Kept words which are high in frequency and meaning.(not, never)</a:t>
            </a:r>
          </a:p>
          <a:p>
            <a:pPr>
              <a:buFontTx/>
              <a:buChar char="-"/>
            </a:pPr>
            <a:endParaRPr lang="en-IN" sz="2000" dirty="0" smtClean="0"/>
          </a:p>
          <a:p>
            <a:pPr>
              <a:buFontTx/>
              <a:buChar char="-"/>
            </a:pPr>
            <a:r>
              <a:rPr lang="en-IN" sz="2000" dirty="0" smtClean="0"/>
              <a:t>Replaced abbreviations with their full forms(ID, OTP, DTH)</a:t>
            </a:r>
          </a:p>
          <a:p>
            <a:pPr>
              <a:buFontTx/>
              <a:buChar char="-"/>
            </a:pPr>
            <a:endParaRPr lang="en-IN" sz="2000" dirty="0"/>
          </a:p>
          <a:p>
            <a:pPr>
              <a:buFontTx/>
              <a:buChar char="-"/>
            </a:pPr>
            <a:r>
              <a:rPr lang="en-IN" sz="2000" dirty="0"/>
              <a:t>We handled the contractions like </a:t>
            </a:r>
            <a:r>
              <a:rPr lang="en-IN" sz="2000" dirty="0" smtClean="0"/>
              <a:t>(can’t</a:t>
            </a:r>
            <a:r>
              <a:rPr lang="en-IN" sz="2000" dirty="0"/>
              <a:t>, won’t, she’s, </a:t>
            </a:r>
            <a:r>
              <a:rPr lang="en-IN" sz="2000" dirty="0" smtClean="0"/>
              <a:t>I’ve) </a:t>
            </a:r>
            <a:r>
              <a:rPr lang="en-IN" sz="2000" dirty="0"/>
              <a:t>manually, replacing them with their proper forms wherever it was necessary</a:t>
            </a:r>
            <a:r>
              <a:rPr lang="en-IN" sz="2000" dirty="0" smtClean="0"/>
              <a:t>.</a:t>
            </a:r>
          </a:p>
          <a:p>
            <a:pPr>
              <a:buFontTx/>
              <a:buChar char="-"/>
            </a:pPr>
            <a:endParaRPr lang="en-IN" sz="2000" dirty="0"/>
          </a:p>
          <a:p>
            <a:pPr>
              <a:buFontTx/>
              <a:buChar char="-"/>
            </a:pPr>
            <a:r>
              <a:rPr lang="en-IN" sz="2000" dirty="0" smtClean="0"/>
              <a:t>We also made another feature which contained the Cosine similarity of the two sentences.</a:t>
            </a:r>
            <a:endParaRPr lang="en-IN" sz="2000" dirty="0"/>
          </a:p>
          <a:p>
            <a:pPr>
              <a:buFontTx/>
              <a:buChar char="-"/>
            </a:pPr>
            <a:endParaRPr lang="en-IN" sz="2000" dirty="0" smtClean="0"/>
          </a:p>
          <a:p>
            <a:pPr>
              <a:buFontTx/>
              <a:buChar char="-"/>
            </a:pPr>
            <a:endParaRPr lang="en-IN" sz="2000" dirty="0"/>
          </a:p>
          <a:p>
            <a:pPr marL="0" indent="0"/>
            <a:r>
              <a:rPr lang="en-IN" sz="2000" dirty="0" smtClean="0"/>
              <a:t>We had to think of all the different ways 2 sentences could be similar.</a:t>
            </a:r>
          </a:p>
          <a:p>
            <a:pPr>
              <a:buFontTx/>
              <a:buChar char="-"/>
            </a:pPr>
            <a:endParaRPr lang="en-IN" sz="2000" dirty="0"/>
          </a:p>
          <a:p>
            <a:pPr>
              <a:buFontTx/>
              <a:buChar char="-"/>
            </a:pPr>
            <a:endParaRPr lang="en-IN" sz="2000" dirty="0"/>
          </a:p>
        </p:txBody>
      </p:sp>
    </p:spTree>
    <p:extLst>
      <p:ext uri="{BB962C8B-B14F-4D97-AF65-F5344CB8AC3E}">
        <p14:creationId xmlns:p14="http://schemas.microsoft.com/office/powerpoint/2010/main" val="779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7520940" cy="548640"/>
          </a:xfrm>
        </p:spPr>
        <p:txBody>
          <a:bodyPr/>
          <a:lstStyle/>
          <a:p>
            <a:r>
              <a:rPr lang="en-IN" dirty="0" err="1" smtClean="0"/>
              <a:t>Vectorizing</a:t>
            </a:r>
            <a:endParaRPr lang="en-IN" dirty="0"/>
          </a:p>
        </p:txBody>
      </p:sp>
      <p:sp>
        <p:nvSpPr>
          <p:cNvPr id="3" name="Content Placeholder 2"/>
          <p:cNvSpPr>
            <a:spLocks noGrp="1"/>
          </p:cNvSpPr>
          <p:nvPr>
            <p:ph idx="1"/>
          </p:nvPr>
        </p:nvSpPr>
        <p:spPr>
          <a:xfrm>
            <a:off x="827584" y="620688"/>
            <a:ext cx="7520940" cy="4536504"/>
          </a:xfrm>
        </p:spPr>
        <p:txBody>
          <a:bodyPr>
            <a:normAutofit/>
          </a:bodyPr>
          <a:lstStyle/>
          <a:p>
            <a:r>
              <a:rPr lang="en-IN" sz="2000" dirty="0" smtClean="0"/>
              <a:t>Experimenting wherever necessary,  we used  a </a:t>
            </a:r>
            <a:r>
              <a:rPr lang="en-IN" sz="2000" dirty="0" err="1" smtClean="0"/>
              <a:t>tfidf</a:t>
            </a:r>
            <a:r>
              <a:rPr lang="en-IN" sz="2000" dirty="0" smtClean="0"/>
              <a:t> </a:t>
            </a:r>
            <a:r>
              <a:rPr lang="en-IN" sz="2000" dirty="0" err="1" smtClean="0"/>
              <a:t>vectorizer</a:t>
            </a:r>
            <a:endParaRPr lang="en-IN" sz="2000" dirty="0" smtClean="0"/>
          </a:p>
          <a:p>
            <a:r>
              <a:rPr lang="en-IN" sz="2000" dirty="0" smtClean="0"/>
              <a:t>with,	</a:t>
            </a:r>
            <a:r>
              <a:rPr lang="en-IN" sz="2000" dirty="0" err="1" smtClean="0"/>
              <a:t>n_grams</a:t>
            </a:r>
            <a:r>
              <a:rPr lang="en-IN" sz="2000" dirty="0" smtClean="0"/>
              <a:t>= ( 1,2 )</a:t>
            </a:r>
          </a:p>
          <a:p>
            <a:r>
              <a:rPr lang="en-IN" sz="2000" dirty="0"/>
              <a:t>	</a:t>
            </a:r>
            <a:r>
              <a:rPr lang="en-IN" sz="2000" dirty="0" smtClean="0"/>
              <a:t>	</a:t>
            </a:r>
            <a:r>
              <a:rPr lang="en-IN" sz="2000" dirty="0" err="1" smtClean="0"/>
              <a:t>min_df</a:t>
            </a:r>
            <a:r>
              <a:rPr lang="en-IN" sz="2000" dirty="0" smtClean="0"/>
              <a:t> = ( 3 )</a:t>
            </a:r>
          </a:p>
          <a:p>
            <a:r>
              <a:rPr lang="en-IN" sz="2000" dirty="0"/>
              <a:t>	</a:t>
            </a:r>
            <a:r>
              <a:rPr lang="en-IN" sz="2000" dirty="0" smtClean="0"/>
              <a:t>	</a:t>
            </a:r>
            <a:r>
              <a:rPr lang="en-IN" sz="2000" dirty="0" err="1" smtClean="0"/>
              <a:t>max_df</a:t>
            </a:r>
            <a:r>
              <a:rPr lang="en-IN" sz="2000" dirty="0" smtClean="0"/>
              <a:t> = ( 1 )</a:t>
            </a:r>
          </a:p>
          <a:p>
            <a:r>
              <a:rPr lang="en-IN" sz="2000" dirty="0"/>
              <a:t>	</a:t>
            </a:r>
            <a:r>
              <a:rPr lang="en-IN" sz="2000" dirty="0" smtClean="0"/>
              <a:t>	</a:t>
            </a:r>
            <a:r>
              <a:rPr lang="en-IN" sz="2000" dirty="0" err="1" smtClean="0"/>
              <a:t>max_features</a:t>
            </a:r>
            <a:r>
              <a:rPr lang="en-IN" sz="2000" dirty="0" smtClean="0"/>
              <a:t> = ( 5000 )</a:t>
            </a:r>
          </a:p>
          <a:p>
            <a:endParaRPr lang="en-IN" sz="2000" dirty="0"/>
          </a:p>
          <a:p>
            <a:r>
              <a:rPr lang="fr-FR" sz="2000" dirty="0" err="1"/>
              <a:t>After</a:t>
            </a:r>
            <a:r>
              <a:rPr lang="fr-FR" sz="2000" dirty="0"/>
              <a:t> </a:t>
            </a:r>
            <a:r>
              <a:rPr lang="fr-FR" sz="2000" dirty="0" err="1"/>
              <a:t>Vectorization</a:t>
            </a:r>
            <a:r>
              <a:rPr lang="fr-FR" sz="2000" dirty="0"/>
              <a:t> </a:t>
            </a:r>
            <a:r>
              <a:rPr lang="fr-FR" sz="2000" dirty="0" smtClean="0"/>
              <a:t>(</a:t>
            </a:r>
            <a:r>
              <a:rPr lang="fr-FR" sz="2000" dirty="0" err="1" smtClean="0"/>
              <a:t>shape</a:t>
            </a:r>
            <a:r>
              <a:rPr lang="fr-FR" sz="2000" dirty="0" smtClean="0"/>
              <a:t> of data) :</a:t>
            </a:r>
          </a:p>
          <a:p>
            <a:r>
              <a:rPr lang="fr-FR" sz="2000" b="0" dirty="0" smtClean="0"/>
              <a:t>Train sentence1- </a:t>
            </a:r>
            <a:r>
              <a:rPr lang="fr-FR" sz="2000" b="0" dirty="0"/>
              <a:t>	</a:t>
            </a:r>
            <a:r>
              <a:rPr lang="fr-FR" sz="2000" b="0" dirty="0" smtClean="0"/>
              <a:t>(</a:t>
            </a:r>
            <a:r>
              <a:rPr lang="fr-FR" sz="2000" b="0" dirty="0"/>
              <a:t>13606</a:t>
            </a:r>
            <a:r>
              <a:rPr lang="fr-FR" sz="2000" dirty="0"/>
              <a:t>,</a:t>
            </a:r>
            <a:r>
              <a:rPr lang="fr-FR" sz="2000" b="0" dirty="0"/>
              <a:t> 5573) (13606,) </a:t>
            </a:r>
            <a:endParaRPr lang="fr-FR" sz="2000" b="0" dirty="0" smtClean="0"/>
          </a:p>
          <a:p>
            <a:r>
              <a:rPr lang="fr-FR" sz="2000" b="0" dirty="0" smtClean="0"/>
              <a:t>Train sentence 2-	(13606</a:t>
            </a:r>
            <a:r>
              <a:rPr lang="fr-FR" sz="2000" dirty="0" smtClean="0"/>
              <a:t>,</a:t>
            </a:r>
            <a:r>
              <a:rPr lang="fr-FR" sz="2000" b="0" dirty="0" smtClean="0"/>
              <a:t> </a:t>
            </a:r>
            <a:r>
              <a:rPr lang="fr-FR" sz="2000" b="0" dirty="0"/>
              <a:t>5573) (13606,) </a:t>
            </a:r>
            <a:endParaRPr lang="fr-FR" sz="2000" b="0" dirty="0" smtClean="0"/>
          </a:p>
          <a:p>
            <a:r>
              <a:rPr lang="fr-FR" sz="2000" b="0" dirty="0" smtClean="0"/>
              <a:t>Test  sentence1-		(</a:t>
            </a:r>
            <a:r>
              <a:rPr lang="fr-FR" sz="2000" b="0" dirty="0"/>
              <a:t>3402</a:t>
            </a:r>
            <a:r>
              <a:rPr lang="fr-FR" sz="2000" dirty="0"/>
              <a:t>,</a:t>
            </a:r>
            <a:r>
              <a:rPr lang="fr-FR" sz="2000" b="0" dirty="0"/>
              <a:t> 5573) (3402,) </a:t>
            </a:r>
            <a:endParaRPr lang="fr-FR" sz="2000" b="0" dirty="0" smtClean="0"/>
          </a:p>
          <a:p>
            <a:r>
              <a:rPr lang="fr-FR" sz="2000" b="0" dirty="0" smtClean="0"/>
              <a:t>Test sentence2-</a:t>
            </a:r>
            <a:r>
              <a:rPr lang="fr-FR" sz="2000" b="0" dirty="0"/>
              <a:t>	</a:t>
            </a:r>
            <a:r>
              <a:rPr lang="fr-FR" sz="2000" b="0" dirty="0" smtClean="0"/>
              <a:t>	(</a:t>
            </a:r>
            <a:r>
              <a:rPr lang="fr-FR" sz="2000" b="0" dirty="0"/>
              <a:t>3402</a:t>
            </a:r>
            <a:r>
              <a:rPr lang="fr-FR" sz="2000" dirty="0"/>
              <a:t>,</a:t>
            </a:r>
            <a:r>
              <a:rPr lang="fr-FR" sz="2000" b="0" dirty="0"/>
              <a:t> 5573) (3402,)</a:t>
            </a:r>
            <a:endParaRPr lang="en-IN" sz="2000" b="0" dirty="0" smtClean="0"/>
          </a:p>
        </p:txBody>
      </p:sp>
    </p:spTree>
    <p:extLst>
      <p:ext uri="{BB962C8B-B14F-4D97-AF65-F5344CB8AC3E}">
        <p14:creationId xmlns:p14="http://schemas.microsoft.com/office/powerpoint/2010/main" val="312268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TESTING</a:t>
            </a:r>
            <a:endParaRPr lang="en-IN" dirty="0"/>
          </a:p>
        </p:txBody>
      </p:sp>
      <p:sp>
        <p:nvSpPr>
          <p:cNvPr id="3" name="Content Placeholder 2"/>
          <p:cNvSpPr>
            <a:spLocks noGrp="1"/>
          </p:cNvSpPr>
          <p:nvPr>
            <p:ph idx="1"/>
          </p:nvPr>
        </p:nvSpPr>
        <p:spPr>
          <a:xfrm>
            <a:off x="822960" y="1100628"/>
            <a:ext cx="7520940" cy="5064676"/>
          </a:xfrm>
        </p:spPr>
        <p:txBody>
          <a:bodyPr>
            <a:normAutofit/>
          </a:bodyPr>
          <a:lstStyle/>
          <a:p>
            <a:r>
              <a:rPr lang="en-IN" sz="2000" dirty="0" smtClean="0"/>
              <a:t>Starting with a 2 vanilla models, </a:t>
            </a:r>
            <a:endParaRPr lang="en-IN" sz="2000" dirty="0"/>
          </a:p>
          <a:p>
            <a:r>
              <a:rPr lang="en-IN" sz="2000" b="0" dirty="0" smtClean="0"/>
              <a:t>A</a:t>
            </a:r>
            <a:r>
              <a:rPr lang="en-IN" sz="2000" dirty="0" smtClean="0"/>
              <a:t> logistic regression </a:t>
            </a:r>
            <a:r>
              <a:rPr lang="en-IN" sz="2000" b="0" dirty="0" smtClean="0"/>
              <a:t>and a </a:t>
            </a:r>
            <a:r>
              <a:rPr lang="en-IN" sz="2000" dirty="0" smtClean="0"/>
              <a:t>SVC classifier. </a:t>
            </a:r>
          </a:p>
          <a:p>
            <a:r>
              <a:rPr lang="en-IN" sz="2000" dirty="0" smtClean="0"/>
              <a:t>Both didn’t provide a satisfactory result even after tuning the logistic model.</a:t>
            </a:r>
          </a:p>
          <a:p>
            <a:r>
              <a:rPr lang="en-IN" sz="2000" dirty="0" smtClean="0"/>
              <a:t>A random Forest classifier did come close to achieving the best score, you can see the results on the next page.</a:t>
            </a:r>
          </a:p>
          <a:p>
            <a:endParaRPr lang="en-IN" sz="2000" dirty="0"/>
          </a:p>
          <a:p>
            <a:r>
              <a:rPr lang="en-IN" sz="2000" dirty="0" smtClean="0"/>
              <a:t>Our best model however was a </a:t>
            </a:r>
            <a:r>
              <a:rPr lang="en-IN" sz="2000" dirty="0" err="1" smtClean="0"/>
              <a:t>Xgboost</a:t>
            </a:r>
            <a:r>
              <a:rPr lang="en-IN" sz="2000" dirty="0" smtClean="0"/>
              <a:t> with the following parameters: </a:t>
            </a:r>
            <a:r>
              <a:rPr lang="en-IN" sz="2000" dirty="0" err="1" smtClean="0"/>
              <a:t>maxdepth</a:t>
            </a:r>
            <a:r>
              <a:rPr lang="en-IN" sz="2000" dirty="0" smtClean="0"/>
              <a:t> = ( 15 )</a:t>
            </a:r>
          </a:p>
          <a:p>
            <a:r>
              <a:rPr lang="en-IN" sz="2000" dirty="0" smtClean="0"/>
              <a:t>		             </a:t>
            </a:r>
            <a:r>
              <a:rPr lang="en-IN" sz="2000" dirty="0" err="1" smtClean="0"/>
              <a:t>n_estimators</a:t>
            </a:r>
            <a:r>
              <a:rPr lang="en-IN" sz="2000" dirty="0" smtClean="0"/>
              <a:t> = ( 1000 )</a:t>
            </a:r>
          </a:p>
          <a:p>
            <a:r>
              <a:rPr lang="en-IN" sz="2000" dirty="0"/>
              <a:t>	</a:t>
            </a:r>
            <a:r>
              <a:rPr lang="en-IN" sz="2000" dirty="0" smtClean="0"/>
              <a:t>		</a:t>
            </a:r>
            <a:r>
              <a:rPr lang="en-IN" sz="2000" dirty="0" err="1" smtClean="0"/>
              <a:t>scale_pos_weight</a:t>
            </a:r>
            <a:r>
              <a:rPr lang="en-IN" sz="2000" dirty="0" smtClean="0"/>
              <a:t> = ( 0.5)</a:t>
            </a:r>
          </a:p>
          <a:p>
            <a:endParaRPr lang="en-IN" sz="2000" dirty="0"/>
          </a:p>
        </p:txBody>
      </p:sp>
    </p:spTree>
    <p:extLst>
      <p:ext uri="{BB962C8B-B14F-4D97-AF65-F5344CB8AC3E}">
        <p14:creationId xmlns:p14="http://schemas.microsoft.com/office/powerpoint/2010/main" val="314011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SCORES</a:t>
            </a:r>
            <a:endParaRPr lang="en-IN" dirty="0"/>
          </a:p>
        </p:txBody>
      </p:sp>
      <p:sp>
        <p:nvSpPr>
          <p:cNvPr id="3" name="Content Placeholder 2"/>
          <p:cNvSpPr>
            <a:spLocks noGrp="1"/>
          </p:cNvSpPr>
          <p:nvPr>
            <p:ph idx="1"/>
          </p:nvPr>
        </p:nvSpPr>
        <p:spPr/>
        <p:txBody>
          <a:bodyPr>
            <a:normAutofit lnSpcReduction="10000"/>
          </a:bodyPr>
          <a:lstStyle/>
          <a:p>
            <a:r>
              <a:rPr lang="en-IN" dirty="0" smtClean="0"/>
              <a:t>STACKING CLASSIFIER</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XGBOOST MODEL </a:t>
            </a:r>
            <a:endParaRPr lang="en-IN" dirty="0"/>
          </a:p>
        </p:txBody>
      </p:sp>
      <p:pic>
        <p:nvPicPr>
          <p:cNvPr id="1026" name="Picture 2" descr="C:\Users\hp\OneDrive\Pictures\Screenshots\2020-10-25.png"/>
          <p:cNvPicPr>
            <a:picLocks noChangeAspect="1" noChangeArrowheads="1"/>
          </p:cNvPicPr>
          <p:nvPr/>
        </p:nvPicPr>
        <p:blipFill rotWithShape="1">
          <a:blip r:embed="rId2">
            <a:extLst>
              <a:ext uri="{28A0092B-C50C-407E-A947-70E740481C1C}">
                <a14:useLocalDpi xmlns:a14="http://schemas.microsoft.com/office/drawing/2010/main" val="0"/>
              </a:ext>
            </a:extLst>
          </a:blip>
          <a:srcRect l="29174" t="35341" r="33741" b="20812"/>
          <a:stretch/>
        </p:blipFill>
        <p:spPr bwMode="auto">
          <a:xfrm>
            <a:off x="3419872" y="188640"/>
            <a:ext cx="4825219" cy="32074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hp\OneDrive\Pictures\Screenshots\2020-10-24.png"/>
          <p:cNvPicPr>
            <a:picLocks noChangeAspect="1" noChangeArrowheads="1"/>
          </p:cNvPicPr>
          <p:nvPr/>
        </p:nvPicPr>
        <p:blipFill rotWithShape="1">
          <a:blip r:embed="rId3">
            <a:extLst>
              <a:ext uri="{28A0092B-C50C-407E-A947-70E740481C1C}">
                <a14:useLocalDpi xmlns:a14="http://schemas.microsoft.com/office/drawing/2010/main" val="0"/>
              </a:ext>
            </a:extLst>
          </a:blip>
          <a:srcRect l="28060" t="49616" r="24357" b="29038"/>
          <a:stretch/>
        </p:blipFill>
        <p:spPr bwMode="auto">
          <a:xfrm>
            <a:off x="2925862" y="3877921"/>
            <a:ext cx="6191207" cy="156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53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 we had more time </a:t>
            </a:r>
          </a:p>
        </p:txBody>
      </p:sp>
      <p:sp>
        <p:nvSpPr>
          <p:cNvPr id="3" name="Content Placeholder 2"/>
          <p:cNvSpPr>
            <a:spLocks noGrp="1"/>
          </p:cNvSpPr>
          <p:nvPr>
            <p:ph idx="1"/>
          </p:nvPr>
        </p:nvSpPr>
        <p:spPr/>
        <p:txBody>
          <a:bodyPr>
            <a:normAutofit/>
          </a:bodyPr>
          <a:lstStyle/>
          <a:p>
            <a:r>
              <a:rPr lang="en-IN" sz="2000" dirty="0" smtClean="0"/>
              <a:t>-- A different way to pre-process the data</a:t>
            </a:r>
          </a:p>
          <a:p>
            <a:endParaRPr lang="en-IN" sz="2000" dirty="0" smtClean="0"/>
          </a:p>
          <a:p>
            <a:r>
              <a:rPr lang="en-IN" sz="2000" dirty="0" smtClean="0"/>
              <a:t>-- A more in depth analysis.</a:t>
            </a:r>
          </a:p>
          <a:p>
            <a:endParaRPr lang="en-IN" sz="2000" dirty="0" smtClean="0"/>
          </a:p>
          <a:p>
            <a:r>
              <a:rPr lang="en-IN" sz="2000" dirty="0" smtClean="0"/>
              <a:t>-- Using different approaches with our models.</a:t>
            </a:r>
            <a:endParaRPr lang="en-IN" sz="2000" dirty="0"/>
          </a:p>
        </p:txBody>
      </p:sp>
    </p:spTree>
    <p:extLst>
      <p:ext uri="{BB962C8B-B14F-4D97-AF65-F5344CB8AC3E}">
        <p14:creationId xmlns:p14="http://schemas.microsoft.com/office/powerpoint/2010/main" val="3959005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Any questions?</a:t>
            </a:r>
            <a:endParaRPr lang="en-IN" dirty="0"/>
          </a:p>
        </p:txBody>
      </p:sp>
      <p:sp>
        <p:nvSpPr>
          <p:cNvPr id="5" name="Content Placeholder 4"/>
          <p:cNvSpPr>
            <a:spLocks noGrp="1"/>
          </p:cNvSpPr>
          <p:nvPr>
            <p:ph idx="1"/>
          </p:nvPr>
        </p:nvSpPr>
        <p:spPr/>
        <p:txBody>
          <a:bodyPr/>
          <a:lstStyle/>
          <a:p>
            <a:endParaRPr lang="en-IN"/>
          </a:p>
        </p:txBody>
      </p:sp>
      <p:pic>
        <p:nvPicPr>
          <p:cNvPr id="6148" name="Picture 4" descr="Image result for any questions meme temp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8" y="1"/>
            <a:ext cx="9144000" cy="6789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724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CHART!</a:t>
            </a:r>
            <a:endParaRPr lang="en-IN" dirty="0"/>
          </a:p>
        </p:txBody>
      </p:sp>
      <p:sp>
        <p:nvSpPr>
          <p:cNvPr id="3" name="Content Placeholder 2"/>
          <p:cNvSpPr>
            <a:spLocks noGrp="1"/>
          </p:cNvSpPr>
          <p:nvPr>
            <p:ph idx="1"/>
          </p:nvPr>
        </p:nvSpPr>
        <p:spPr/>
        <p:txBody>
          <a:bodyPr/>
          <a:lstStyle/>
          <a:p>
            <a:endParaRPr lang="en-IN" dirty="0"/>
          </a:p>
        </p:txBody>
      </p:sp>
      <p:pic>
        <p:nvPicPr>
          <p:cNvPr id="1026" name="Picture 2" descr="C:\Users\hp\Desktop\WhatsApp Image 2020-10-25 at 10.45.38 A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859529" y="-483265"/>
            <a:ext cx="5327577" cy="7967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37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Similarity prediction</a:t>
            </a:r>
            <a:endParaRPr lang="en-IN" dirty="0"/>
          </a:p>
        </p:txBody>
      </p:sp>
      <p:sp>
        <p:nvSpPr>
          <p:cNvPr id="3" name="Content Placeholder 2"/>
          <p:cNvSpPr>
            <a:spLocks noGrp="1"/>
          </p:cNvSpPr>
          <p:nvPr>
            <p:ph idx="1"/>
          </p:nvPr>
        </p:nvSpPr>
        <p:spPr/>
        <p:txBody>
          <a:bodyPr>
            <a:normAutofit/>
          </a:bodyPr>
          <a:lstStyle/>
          <a:p>
            <a:r>
              <a:rPr lang="en-IN" sz="2000" dirty="0" smtClean="0"/>
              <a:t>WHAT --</a:t>
            </a:r>
          </a:p>
          <a:p>
            <a:r>
              <a:rPr lang="en-IN" sz="2000" dirty="0" smtClean="0"/>
              <a:t>Given pairs of sentences from all the different sorts of </a:t>
            </a:r>
            <a:r>
              <a:rPr lang="en-IN" sz="2000" dirty="0" err="1" smtClean="0"/>
              <a:t>chatbots</a:t>
            </a:r>
            <a:r>
              <a:rPr lang="en-IN" sz="2000" dirty="0" smtClean="0"/>
              <a:t>, predict if the given pairs are similar or not.</a:t>
            </a:r>
          </a:p>
          <a:p>
            <a:endParaRPr lang="en-IN" sz="2000" dirty="0"/>
          </a:p>
          <a:p>
            <a:r>
              <a:rPr lang="en-IN" sz="2000" dirty="0" smtClean="0"/>
              <a:t>WHY -- </a:t>
            </a:r>
          </a:p>
          <a:p>
            <a:r>
              <a:rPr lang="en-IN" sz="2000" dirty="0" smtClean="0"/>
              <a:t>Having the understanding of similarity in the queries gives a lot of business value. Similar queries can be routed to the same FAQ for faster resolution. Also lesser the number of conversation cycles in solving customer queries, greater is the satisfaction. </a:t>
            </a:r>
            <a:endParaRPr lang="en-IN" sz="2000" dirty="0"/>
          </a:p>
        </p:txBody>
      </p:sp>
    </p:spTree>
    <p:extLst>
      <p:ext uri="{BB962C8B-B14F-4D97-AF65-F5344CB8AC3E}">
        <p14:creationId xmlns:p14="http://schemas.microsoft.com/office/powerpoint/2010/main" val="98640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a:t>
            </a:r>
            <a:endParaRPr lang="en-IN" dirty="0"/>
          </a:p>
        </p:txBody>
      </p:sp>
      <p:sp>
        <p:nvSpPr>
          <p:cNvPr id="3" name="Content Placeholder 2"/>
          <p:cNvSpPr>
            <a:spLocks noGrp="1"/>
          </p:cNvSpPr>
          <p:nvPr>
            <p:ph idx="1"/>
          </p:nvPr>
        </p:nvSpPr>
        <p:spPr/>
        <p:txBody>
          <a:bodyPr/>
          <a:lstStyle/>
          <a:p>
            <a:r>
              <a:rPr lang="en-IN" dirty="0" smtClean="0"/>
              <a:t>3 useful features</a:t>
            </a:r>
          </a:p>
          <a:p>
            <a:endParaRPr lang="en-IN" dirty="0" smtClean="0"/>
          </a:p>
          <a:p>
            <a:endParaRPr lang="en-IN" dirty="0" smtClean="0"/>
          </a:p>
          <a:p>
            <a:endParaRPr lang="en-IN" dirty="0"/>
          </a:p>
        </p:txBody>
      </p:sp>
      <p:pic>
        <p:nvPicPr>
          <p:cNvPr id="5123" name="Picture 3" descr="C:\Users\hp\Desktop\picss\Captua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20" y="1844824"/>
            <a:ext cx="8595917" cy="314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50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496944" cy="4419829"/>
          </a:xfrm>
        </p:spPr>
        <p:txBody>
          <a:bodyPr>
            <a:normAutofit/>
          </a:bodyPr>
          <a:lstStyle/>
          <a:p>
            <a:r>
              <a:rPr lang="en-IN" sz="2000" dirty="0" smtClean="0"/>
              <a:t>0  i.e. ‘not similar’ has </a:t>
            </a:r>
          </a:p>
          <a:p>
            <a:r>
              <a:rPr lang="en-IN" sz="2000" dirty="0" smtClean="0"/>
              <a:t>12650 data points</a:t>
            </a:r>
          </a:p>
          <a:p>
            <a:r>
              <a:rPr lang="en-IN" sz="2000" dirty="0"/>
              <a:t>w</a:t>
            </a:r>
            <a:r>
              <a:rPr lang="en-IN" sz="2000" dirty="0" smtClean="0"/>
              <a:t>hereas,</a:t>
            </a:r>
          </a:p>
          <a:p>
            <a:endParaRPr lang="en-IN" sz="2000" dirty="0"/>
          </a:p>
          <a:p>
            <a:r>
              <a:rPr lang="en-IN" sz="2000" dirty="0" smtClean="0"/>
              <a:t>1  i.e. ‘similar’ has only 4394</a:t>
            </a:r>
          </a:p>
          <a:p>
            <a:r>
              <a:rPr lang="en-IN" sz="2000" dirty="0" smtClean="0"/>
              <a:t> data points</a:t>
            </a:r>
          </a:p>
          <a:p>
            <a:endParaRPr lang="en-IN" sz="2000" dirty="0"/>
          </a:p>
          <a:p>
            <a:r>
              <a:rPr lang="en-IN" sz="2000" dirty="0" smtClean="0"/>
              <a:t>There is a high imbalance present</a:t>
            </a:r>
          </a:p>
          <a:p>
            <a:r>
              <a:rPr lang="en-IN" sz="2000" dirty="0" smtClean="0"/>
              <a:t>in  the data</a:t>
            </a:r>
            <a:endParaRPr lang="en-IN" sz="2000" dirty="0"/>
          </a:p>
        </p:txBody>
      </p:sp>
      <p:pic>
        <p:nvPicPr>
          <p:cNvPr id="4" name="Picture 3" descr="C:\Users\hp\Desktop\picss\Cap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60647"/>
            <a:ext cx="4464496" cy="329348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hp\Desktop\picss\Captur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165" y="4005064"/>
            <a:ext cx="6840760" cy="140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99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332656"/>
            <a:ext cx="8064896" cy="4608512"/>
          </a:xfrm>
        </p:spPr>
        <p:txBody>
          <a:bodyPr>
            <a:normAutofit/>
          </a:bodyPr>
          <a:lstStyle/>
          <a:p>
            <a:r>
              <a:rPr lang="en-IN" sz="2000" dirty="0" smtClean="0"/>
              <a:t>No repeated sentences</a:t>
            </a:r>
          </a:p>
          <a:p>
            <a:endParaRPr lang="en-IN" sz="2000" dirty="0"/>
          </a:p>
          <a:p>
            <a:endParaRPr lang="en-IN" sz="2000" dirty="0" smtClean="0"/>
          </a:p>
          <a:p>
            <a:endParaRPr lang="en-IN" sz="2000" dirty="0"/>
          </a:p>
          <a:p>
            <a:r>
              <a:rPr lang="en-IN" sz="2000" dirty="0" smtClean="0"/>
              <a:t>No null values </a:t>
            </a:r>
          </a:p>
          <a:p>
            <a:endParaRPr lang="en-IN" sz="2000" dirty="0"/>
          </a:p>
          <a:p>
            <a:endParaRPr lang="en-IN" sz="2000" dirty="0" smtClean="0"/>
          </a:p>
          <a:p>
            <a:endParaRPr lang="en-IN" sz="2000" dirty="0"/>
          </a:p>
          <a:p>
            <a:endParaRPr lang="en-IN" sz="2000" dirty="0" smtClean="0"/>
          </a:p>
          <a:p>
            <a:r>
              <a:rPr lang="en-IN" sz="2000" dirty="0" smtClean="0"/>
              <a:t>Sentences with only 1 </a:t>
            </a:r>
          </a:p>
          <a:p>
            <a:r>
              <a:rPr lang="en-IN" sz="2000" dirty="0" smtClean="0"/>
              <a:t>word are present</a:t>
            </a:r>
          </a:p>
          <a:p>
            <a:endParaRPr lang="en-IN" sz="2000" dirty="0"/>
          </a:p>
        </p:txBody>
      </p:sp>
      <p:pic>
        <p:nvPicPr>
          <p:cNvPr id="1028" name="Picture 4" descr="C:\Users\hp\Desktop\picss\Captur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928" y="3789040"/>
            <a:ext cx="5508478" cy="102798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hp\Desktop\picss\Capturasdsd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60648"/>
            <a:ext cx="529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hp\Desktop\picss\Capturaad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772" y="1649413"/>
            <a:ext cx="192405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2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171" y="260648"/>
            <a:ext cx="8164388" cy="4419829"/>
          </a:xfrm>
        </p:spPr>
        <p:txBody>
          <a:bodyPr>
            <a:normAutofit/>
          </a:bodyPr>
          <a:lstStyle/>
          <a:p>
            <a:endParaRPr lang="en-IN" sz="2000" dirty="0" smtClean="0"/>
          </a:p>
          <a:p>
            <a:r>
              <a:rPr lang="en-IN" sz="2000" dirty="0" smtClean="0"/>
              <a:t>Based on the data we came up with some generic features that could assist our model in catching a pattern for the similarity prediction.</a:t>
            </a:r>
          </a:p>
          <a:p>
            <a:endParaRPr lang="en-IN" sz="2000" dirty="0"/>
          </a:p>
          <a:p>
            <a:endParaRPr lang="en-IN" sz="2000" dirty="0"/>
          </a:p>
        </p:txBody>
      </p:sp>
      <p:pic>
        <p:nvPicPr>
          <p:cNvPr id="3075" name="Picture 3" descr="C:\Users\hp\Desktop\picss\Capture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977175"/>
            <a:ext cx="7992888" cy="375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84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Analysing the extracted features</a:t>
            </a:r>
            <a:endParaRPr lang="en-IN" dirty="0"/>
          </a:p>
        </p:txBody>
      </p:sp>
      <p:sp>
        <p:nvSpPr>
          <p:cNvPr id="3" name="Content Placeholder 2"/>
          <p:cNvSpPr>
            <a:spLocks noGrp="1"/>
          </p:cNvSpPr>
          <p:nvPr>
            <p:ph idx="1"/>
          </p:nvPr>
        </p:nvSpPr>
        <p:spPr/>
        <p:txBody>
          <a:bodyPr>
            <a:normAutofit/>
          </a:bodyPr>
          <a:lstStyle/>
          <a:p>
            <a:r>
              <a:rPr lang="en-IN" sz="2000" dirty="0" smtClean="0"/>
              <a:t>Feature – </a:t>
            </a:r>
            <a:r>
              <a:rPr lang="en-IN" sz="2000" dirty="0" err="1" smtClean="0"/>
              <a:t>Word_share</a:t>
            </a:r>
            <a:r>
              <a:rPr lang="en-IN" sz="2000" dirty="0" smtClean="0"/>
              <a:t> </a:t>
            </a:r>
          </a:p>
          <a:p>
            <a:r>
              <a:rPr lang="en-IN" sz="2000" dirty="0"/>
              <a:t>The distributions for normalized </a:t>
            </a:r>
            <a:r>
              <a:rPr lang="en-IN" sz="2000" dirty="0" err="1"/>
              <a:t>word_share</a:t>
            </a:r>
            <a:r>
              <a:rPr lang="en-IN" sz="2000" dirty="0"/>
              <a:t> have some overlap </a:t>
            </a:r>
            <a:r>
              <a:rPr lang="en-IN" sz="2000" dirty="0" smtClean="0"/>
              <a:t>i.e</a:t>
            </a:r>
            <a:r>
              <a:rPr lang="en-IN" sz="2000" dirty="0"/>
              <a:t>., there are quite a lot of </a:t>
            </a:r>
            <a:r>
              <a:rPr lang="en-IN" sz="2000" dirty="0" smtClean="0"/>
              <a:t>sentences with </a:t>
            </a:r>
            <a:r>
              <a:rPr lang="en-IN" sz="2000" dirty="0"/>
              <a:t>high word similarity</a:t>
            </a:r>
          </a:p>
          <a:p>
            <a:r>
              <a:rPr lang="en-IN" sz="2000" dirty="0"/>
              <a:t>The average word share and Common no. of words of </a:t>
            </a:r>
            <a:r>
              <a:rPr lang="en-IN" sz="2000" dirty="0" smtClean="0"/>
              <a:t>sen1 </a:t>
            </a:r>
            <a:r>
              <a:rPr lang="en-IN" sz="2000" dirty="0"/>
              <a:t>and </a:t>
            </a:r>
            <a:r>
              <a:rPr lang="en-IN" sz="2000" dirty="0" smtClean="0"/>
              <a:t>sen2 </a:t>
            </a:r>
            <a:r>
              <a:rPr lang="en-IN" sz="2000" dirty="0"/>
              <a:t>is more when they are duplicate(Similar)</a:t>
            </a:r>
          </a:p>
          <a:p>
            <a:endParaRPr lang="en-IN" sz="2000" dirty="0"/>
          </a:p>
          <a:p>
            <a:endParaRPr lang="en-IN" sz="2000" dirty="0"/>
          </a:p>
        </p:txBody>
      </p:sp>
      <p:pic>
        <p:nvPicPr>
          <p:cNvPr id="6146" name="Picture 2" descr="C:\Users\hp\Desktop\picss\Captureas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7200800" cy="364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57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08912" cy="4536504"/>
          </a:xfrm>
        </p:spPr>
        <p:txBody>
          <a:bodyPr>
            <a:normAutofit/>
          </a:bodyPr>
          <a:lstStyle/>
          <a:p>
            <a:endParaRPr lang="en-IN" sz="2000" dirty="0"/>
          </a:p>
          <a:p>
            <a:r>
              <a:rPr lang="en-IN" sz="2000" dirty="0" smtClean="0"/>
              <a:t>Feature </a:t>
            </a:r>
            <a:r>
              <a:rPr lang="en-IN" sz="2000" dirty="0"/>
              <a:t>– </a:t>
            </a:r>
            <a:r>
              <a:rPr lang="en-IN" sz="2000" dirty="0" smtClean="0"/>
              <a:t>Word common</a:t>
            </a:r>
          </a:p>
          <a:p>
            <a:r>
              <a:rPr lang="en-IN" sz="2000" dirty="0"/>
              <a:t>The distributions of the </a:t>
            </a:r>
            <a:r>
              <a:rPr lang="en-IN" sz="2000" dirty="0" err="1"/>
              <a:t>word_Common</a:t>
            </a:r>
            <a:r>
              <a:rPr lang="en-IN" sz="2000" dirty="0"/>
              <a:t> feature in similar and non-similar </a:t>
            </a:r>
            <a:r>
              <a:rPr lang="en-IN" sz="2000" dirty="0" smtClean="0"/>
              <a:t>sentences </a:t>
            </a:r>
            <a:r>
              <a:rPr lang="en-IN" sz="2000" dirty="0"/>
              <a:t>are highly </a:t>
            </a:r>
            <a:r>
              <a:rPr lang="en-IN" sz="2000" dirty="0" smtClean="0"/>
              <a:t>overlapping</a:t>
            </a:r>
          </a:p>
          <a:p>
            <a:r>
              <a:rPr lang="en-IN" sz="2000" dirty="0" smtClean="0"/>
              <a:t>So to conclude this, these features won’t really make a difference in the leaning process of the model.</a:t>
            </a:r>
            <a:endParaRPr lang="en-IN" sz="2000" dirty="0"/>
          </a:p>
        </p:txBody>
      </p:sp>
      <p:pic>
        <p:nvPicPr>
          <p:cNvPr id="7170" name="Picture 2" descr="C:\Users\hp\Desktop\picss\Capturaaaas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36912"/>
            <a:ext cx="7040562" cy="422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85811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282</TotalTime>
  <Words>494</Words>
  <Application>Microsoft Office PowerPoint</Application>
  <PresentationFormat>On-screen Show (4:3)</PresentationFormat>
  <Paragraphs>110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Angles</vt:lpstr>
      <vt:lpstr>Short Text Similarity</vt:lpstr>
      <vt:lpstr>FLOW CHART!</vt:lpstr>
      <vt:lpstr>Similarity prediction</vt:lpstr>
      <vt:lpstr>DATA</vt:lpstr>
      <vt:lpstr>PowerPoint Presentation</vt:lpstr>
      <vt:lpstr>PowerPoint Presentation</vt:lpstr>
      <vt:lpstr>PowerPoint Presentation</vt:lpstr>
      <vt:lpstr>Analysing the extracted features</vt:lpstr>
      <vt:lpstr>PowerPoint Presentation</vt:lpstr>
      <vt:lpstr>Word cloud</vt:lpstr>
      <vt:lpstr>PowerPoint Presentation</vt:lpstr>
      <vt:lpstr>Preprocessing</vt:lpstr>
      <vt:lpstr>PowerPoint Presentation</vt:lpstr>
      <vt:lpstr>Vectorizing</vt:lpstr>
      <vt:lpstr>MODEL TESTING</vt:lpstr>
      <vt:lpstr>SCORES</vt:lpstr>
      <vt:lpstr>If we had more time </vt:lpstr>
      <vt:lpstr>Any questions?</vt:lpstr>
    </vt:vector>
  </TitlesOfParts>
  <Company>YOYO swaggy bois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Anurodh Raina</dc:creator>
  <cp:lastModifiedBy>Anurodh Raina</cp:lastModifiedBy>
  <cp:revision>21</cp:revision>
  <dcterms:created xsi:type="dcterms:W3CDTF">2020-10-24T10:16:55Z</dcterms:created>
  <dcterms:modified xsi:type="dcterms:W3CDTF">2020-10-25T05:20:27Z</dcterms:modified>
</cp:coreProperties>
</file>