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3" r:id="rId10"/>
    <p:sldId id="267" r:id="rId11"/>
    <p:sldId id="264" r:id="rId12"/>
  </p:sldIdLst>
  <p:sldSz cx="11155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152" autoAdjust="0"/>
    <p:restoredTop sz="94660"/>
  </p:normalViewPr>
  <p:slideViewPr>
    <p:cSldViewPr>
      <p:cViewPr varScale="1">
        <p:scale>
          <a:sx n="84" d="100"/>
          <a:sy n="84" d="100"/>
        </p:scale>
        <p:origin x="-1046" y="-62"/>
      </p:cViewPr>
      <p:guideLst>
        <p:guide orient="horz" pos="2160"/>
        <p:guide pos="35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1155363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1155" y="6053328"/>
            <a:ext cx="2744219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878084" y="6044184"/>
            <a:ext cx="8277279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81802" y="4038600"/>
            <a:ext cx="790171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81802" y="6050037"/>
            <a:ext cx="8180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2961" y="6068699"/>
            <a:ext cx="25099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544107" y="236539"/>
            <a:ext cx="715802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760943" y="228600"/>
            <a:ext cx="102257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4677" y="609601"/>
            <a:ext cx="2509957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768" y="609600"/>
            <a:ext cx="6786179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677" y="6248403"/>
            <a:ext cx="269587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770" y="6248208"/>
            <a:ext cx="67994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7437296" y="0"/>
            <a:ext cx="39043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3073" y="609600"/>
            <a:ext cx="278884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493073" y="0"/>
            <a:ext cx="278884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365815" y="117574"/>
            <a:ext cx="533400" cy="2982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09" y="228600"/>
            <a:ext cx="9946865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47409" y="1600200"/>
            <a:ext cx="9946865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05" y="2743200"/>
            <a:ext cx="8689951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1155363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580343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673304" y="1600200"/>
            <a:ext cx="9482059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04" y="1600200"/>
            <a:ext cx="9296136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580343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43691" y="1589567"/>
            <a:ext cx="4741029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910611" y="1589567"/>
            <a:ext cx="4741029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30" y="273050"/>
            <a:ext cx="9946865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43691" y="2438400"/>
            <a:ext cx="4741029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56566" y="2438400"/>
            <a:ext cx="4741029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43691" y="1752600"/>
            <a:ext cx="4741029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856566" y="1752600"/>
            <a:ext cx="4741029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65073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91" y="273050"/>
            <a:ext cx="9853904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3691" y="1752600"/>
            <a:ext cx="1952189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881802" y="1752600"/>
            <a:ext cx="7808754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189" y="5486400"/>
            <a:ext cx="892429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1155" y="4572000"/>
            <a:ext cx="11155363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1155" y="4663440"/>
            <a:ext cx="1784858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885256" y="4654296"/>
            <a:ext cx="9270107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189" y="4648200"/>
            <a:ext cx="892429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766266" y="0"/>
            <a:ext cx="122709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7622831" y="6248401"/>
            <a:ext cx="3253648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766266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952188" y="6248207"/>
            <a:ext cx="5577682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3849" y="0"/>
            <a:ext cx="925151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43691" y="228600"/>
            <a:ext cx="9946865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47409" y="1600200"/>
            <a:ext cx="9946865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36908" y="6248401"/>
            <a:ext cx="3253648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3692" y="6248207"/>
            <a:ext cx="661353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1155363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65073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20451" y="1280160"/>
            <a:ext cx="10434912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65073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bumentations.ai/docs/examples/example_kaggle_salt/" TargetMode="External"/><Relationship Id="rId7" Type="http://schemas.openxmlformats.org/officeDocument/2006/relationships/hyperlink" Target="https://www.kaggle.com/code/stpeteishii/chest-x-ray-unet" TargetMode="External"/><Relationship Id="rId2" Type="http://schemas.openxmlformats.org/officeDocument/2006/relationships/hyperlink" Target="https://stackoverflow.com/questions/42883547/intuitive-understanding-of-1d-2d-and-3d-convolutions-in-convolutional-neural-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cancerimagingarchive.net/pages/viewpage.action?pageId=1966254" TargetMode="External"/><Relationship Id="rId5" Type="http://schemas.openxmlformats.org/officeDocument/2006/relationships/hyperlink" Target="https://www.youtube.com/watch?v=RaswBvMnFxk&amp;list=PLZsOBAyNTZwbR08R959iCvYT3qzhxvGOE&amp;index=6" TargetMode="External"/><Relationship Id="rId4" Type="http://schemas.openxmlformats.org/officeDocument/2006/relationships/hyperlink" Target="https://www.kaggle.com/gzuidhof/data-science-bowl-2017/full-preprocessing-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ikhilpandey360/chest-xray-masks-and-label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802" y="2286000"/>
            <a:ext cx="7901715" cy="2286000"/>
          </a:xfrm>
        </p:spPr>
        <p:txBody>
          <a:bodyPr/>
          <a:lstStyle/>
          <a:p>
            <a:r>
              <a:rPr lang="en-US" dirty="0" smtClean="0"/>
              <a:t>Lung segmentation with u-net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4763" y="4495800"/>
            <a:ext cx="8180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On Pulmonary Chest X-Ray </a:t>
            </a:r>
          </a:p>
          <a:p>
            <a:r>
              <a:rPr lang="en-US" dirty="0" smtClean="0"/>
              <a:t>Defect Detection dataset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4763" y="6019800"/>
            <a:ext cx="8180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lang="en-US" sz="2600" dirty="0" smtClean="0">
                <a:solidFill>
                  <a:srgbClr val="FFFFFF"/>
                </a:solidFill>
              </a:rPr>
              <a:t>A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nurodh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rgbClr val="FFFFFF"/>
                </a:solidFill>
              </a:rPr>
              <a:t>R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aina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Tensorflow, Keras</a:t>
            </a:r>
          </a:p>
          <a:p>
            <a:r>
              <a:rPr lang="en-US" dirty="0" err="1" smtClean="0"/>
              <a:t>Albumentations</a:t>
            </a:r>
            <a:endParaRPr lang="en-US" dirty="0" smtClean="0"/>
          </a:p>
          <a:p>
            <a:r>
              <a:rPr lang="en-US" dirty="0" smtClean="0"/>
              <a:t>PIL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TQDM</a:t>
            </a:r>
          </a:p>
          <a:p>
            <a:r>
              <a:rPr lang="en-US" dirty="0" smtClean="0"/>
              <a:t>OS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https://stackoverflow.com/questions/42883547/intuitive-understanding-of-1d-2d-and-3d-convolutions-in-convolutional-neural-n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https://albumentations.ai/docs/examples/example_kaggle_salt/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https://www.kaggle.com/gzuidhof/data-science-bowl-2017/full-preprocessing-tutorial</a:t>
            </a:r>
            <a:endParaRPr lang="en-US" dirty="0" smtClean="0"/>
          </a:p>
          <a:p>
            <a:r>
              <a:rPr lang="en-US" dirty="0" smtClean="0"/>
              <a:t>scaling because floating values are required: </a:t>
            </a:r>
            <a:r>
              <a:rPr lang="en-US" dirty="0" smtClean="0">
                <a:hlinkClick r:id="rId5"/>
              </a:rPr>
              <a:t>https://www.youtube.com/watch?v=RaswBvMnFxk&amp;list=PLZsOBAyNTZwbR08R959iCvYT3qzhxvGOE&amp;index=6</a:t>
            </a:r>
            <a:endParaRPr lang="en-US" dirty="0" smtClean="0"/>
          </a:p>
          <a:p>
            <a:r>
              <a:rPr lang="en-US" dirty="0" smtClean="0"/>
              <a:t>how 2d CONV if input is 3d: </a:t>
            </a:r>
            <a:r>
              <a:rPr lang="en-US" dirty="0" smtClean="0">
                <a:hlinkClick r:id="rId2"/>
              </a:rPr>
              <a:t>https://stackoverflow.com/questions/42883547/intuitive-understanding-of-1d-2d-and-3d-convolutions-in-convolutional-neural-n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https://wiki.cancerimagingarchive.net/pages/viewpage.action?pageId=1966254#19662548794a4ebe75f4cc6897002fabb3d2d4a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https://www.kaggle.com/code/stpeteishii/chest-x-ray-unet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dataset was sourced from kaggle repository and is available at : </a:t>
            </a:r>
            <a:r>
              <a:rPr lang="en-US" dirty="0" smtClean="0">
                <a:hlinkClick r:id="rId2"/>
              </a:rPr>
              <a:t>https://www.kaggle.com/datasets/nikhilpandey360/chest-xray-masks-and-labels/data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was easily downloaded through the API and the size was around 10GB.</a:t>
            </a:r>
          </a:p>
          <a:p>
            <a:endParaRPr lang="en-US" dirty="0" smtClean="0"/>
          </a:p>
          <a:p>
            <a:r>
              <a:rPr lang="en-US" dirty="0" smtClean="0"/>
              <a:t>Image parameters:</a:t>
            </a:r>
          </a:p>
          <a:p>
            <a:pPr lvl="1"/>
            <a:r>
              <a:rPr lang="en-US" dirty="0" smtClean="0"/>
              <a:t>-­‐ Format: PNG</a:t>
            </a:r>
          </a:p>
          <a:p>
            <a:pPr lvl="1"/>
            <a:r>
              <a:rPr lang="en-US" dirty="0" smtClean="0"/>
              <a:t>-­‐ Image size is 4020 x 4892, or 4892 x 4020.</a:t>
            </a:r>
          </a:p>
          <a:p>
            <a:pPr lvl="1"/>
            <a:r>
              <a:rPr lang="en-US" dirty="0" smtClean="0"/>
              <a:t>-­‐ The pixel spacing in vertical and horizontal directions is 0.0875 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of the</a:t>
            </a:r>
          </a:p>
          <a:p>
            <a:pPr>
              <a:buNone/>
            </a:pPr>
            <a:r>
              <a:rPr lang="en-US" dirty="0" smtClean="0"/>
              <a:t>	sample images </a:t>
            </a:r>
          </a:p>
          <a:p>
            <a:pPr>
              <a:buNone/>
            </a:pPr>
            <a:r>
              <a:rPr lang="en-US" dirty="0" smtClean="0"/>
              <a:t>	from the dataset.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Data is well </a:t>
            </a:r>
          </a:p>
          <a:p>
            <a:pPr>
              <a:buNone/>
            </a:pPr>
            <a:r>
              <a:rPr lang="en-US" dirty="0" smtClean="0"/>
              <a:t>	masked.</a:t>
            </a:r>
            <a:endParaRPr lang="en-US" dirty="0"/>
          </a:p>
        </p:txBody>
      </p:sp>
      <p:pic>
        <p:nvPicPr>
          <p:cNvPr id="1028" name="Picture 4" descr="C:\Users\raina\OneDrive\Desktop\kl project\Usdasd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068" y="1549400"/>
            <a:ext cx="6391093" cy="530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Conversion to grayscale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Resizing to 256x256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Convert and store to array</a:t>
            </a:r>
          </a:p>
          <a:p>
            <a:endParaRPr lang="en-US" dirty="0" smtClean="0"/>
          </a:p>
          <a:p>
            <a:r>
              <a:rPr lang="en-US" dirty="0" smtClean="0"/>
              <a:t>Augment and create more </a:t>
            </a:r>
          </a:p>
          <a:p>
            <a:pPr>
              <a:buNone/>
            </a:pPr>
            <a:r>
              <a:rPr lang="en-US" dirty="0" smtClean="0"/>
              <a:t>	images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098" name="Picture 2" descr="C:\Users\raina\OneDrive\Desktop\kl project\Untitlasdasdasd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081" y="1371600"/>
            <a:ext cx="5250396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augmentations 500 valid images and masks were present</a:t>
            </a:r>
          </a:p>
          <a:p>
            <a:endParaRPr lang="en-US" dirty="0" smtClean="0"/>
          </a:p>
          <a:p>
            <a:r>
              <a:rPr lang="en-US" dirty="0" smtClean="0"/>
              <a:t>Augmentations helped double the size to a 1000 images and mask.</a:t>
            </a:r>
          </a:p>
          <a:p>
            <a:endParaRPr lang="en-US" dirty="0" smtClean="0"/>
          </a:p>
          <a:p>
            <a:r>
              <a:rPr lang="en-US" b="1" dirty="0" err="1" smtClean="0"/>
              <a:t>Albumentations</a:t>
            </a:r>
            <a:r>
              <a:rPr lang="en-US" dirty="0" smtClean="0"/>
              <a:t> library was used for augmentations.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Classic U-net with custom layers and filters.</a:t>
            </a:r>
          </a:p>
          <a:p>
            <a:r>
              <a:rPr lang="en-US" dirty="0" smtClean="0"/>
              <a:t>Less layers for less complex dataset</a:t>
            </a:r>
          </a:p>
          <a:p>
            <a:endParaRPr lang="en-US" dirty="0"/>
          </a:p>
        </p:txBody>
      </p:sp>
      <p:pic>
        <p:nvPicPr>
          <p:cNvPr id="5122" name="Picture 2" descr="C:\Users\raina\OneDrive\Desktop\kl project\Screenshot 2023-10-27 0231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681" y="2819400"/>
            <a:ext cx="90678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Metrics for validation:</a:t>
            </a:r>
          </a:p>
          <a:p>
            <a:pPr lvl="1"/>
            <a:r>
              <a:rPr lang="en-US" dirty="0" smtClean="0"/>
              <a:t>Mean </a:t>
            </a:r>
            <a:r>
              <a:rPr lang="en-US" dirty="0" err="1" smtClean="0"/>
              <a:t>IoU</a:t>
            </a:r>
            <a:endParaRPr lang="en-US" dirty="0" smtClean="0"/>
          </a:p>
          <a:p>
            <a:pPr lvl="1"/>
            <a:r>
              <a:rPr lang="en-US" dirty="0" smtClean="0"/>
              <a:t>Dice Coefficient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730" y="3032126"/>
            <a:ext cx="978031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7" name="Picture 5" descr="C:\Users\raina\OneDrive\Desktop\kl project\U123123ntitled.png"/>
          <p:cNvPicPr>
            <a:picLocks noChangeAspect="1" noChangeArrowheads="1"/>
          </p:cNvPicPr>
          <p:nvPr/>
        </p:nvPicPr>
        <p:blipFill>
          <a:blip r:embed="rId2"/>
          <a:srcRect l="7813"/>
          <a:stretch>
            <a:fillRect/>
          </a:stretch>
        </p:blipFill>
        <p:spPr bwMode="auto">
          <a:xfrm>
            <a:off x="2605881" y="4343400"/>
            <a:ext cx="8549482" cy="2514600"/>
          </a:xfrm>
          <a:prstGeom prst="rect">
            <a:avLst/>
          </a:prstGeom>
          <a:noFill/>
        </p:spPr>
      </p:pic>
      <p:pic>
        <p:nvPicPr>
          <p:cNvPr id="3078" name="Picture 6" descr="C:\Users\raina\OneDrive\Desktop\kl project\Un123123titled.png"/>
          <p:cNvPicPr>
            <a:picLocks noChangeAspect="1" noChangeArrowheads="1"/>
          </p:cNvPicPr>
          <p:nvPr/>
        </p:nvPicPr>
        <p:blipFill>
          <a:blip r:embed="rId3"/>
          <a:srcRect l="9518"/>
          <a:stretch>
            <a:fillRect/>
          </a:stretch>
        </p:blipFill>
        <p:spPr bwMode="auto">
          <a:xfrm>
            <a:off x="2605881" y="2133600"/>
            <a:ext cx="8549482" cy="2561982"/>
          </a:xfrm>
          <a:prstGeom prst="rect">
            <a:avLst/>
          </a:prstGeom>
          <a:noFill/>
        </p:spPr>
      </p:pic>
      <p:pic>
        <p:nvPicPr>
          <p:cNvPr id="3079" name="Picture 7" descr="C:\Users\raina\OneDrive\Desktop\kl project\Untitled123231.png"/>
          <p:cNvPicPr>
            <a:picLocks noChangeAspect="1" noChangeArrowheads="1"/>
          </p:cNvPicPr>
          <p:nvPr/>
        </p:nvPicPr>
        <p:blipFill>
          <a:blip r:embed="rId4"/>
          <a:srcRect l="10000"/>
          <a:stretch>
            <a:fillRect/>
          </a:stretch>
        </p:blipFill>
        <p:spPr bwMode="auto">
          <a:xfrm>
            <a:off x="2682081" y="0"/>
            <a:ext cx="8473282" cy="2479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Barriers faced and what else could have been done:</a:t>
            </a:r>
          </a:p>
          <a:p>
            <a:endParaRPr lang="en-US" dirty="0" smtClean="0"/>
          </a:p>
          <a:p>
            <a:r>
              <a:rPr lang="en-US" dirty="0" smtClean="0"/>
              <a:t>Realizing how adjustment to filters and layers affect the spatial information in model training and output.</a:t>
            </a:r>
          </a:p>
          <a:p>
            <a:r>
              <a:rPr lang="en-US" dirty="0" smtClean="0"/>
              <a:t>Time bound challenge.</a:t>
            </a:r>
          </a:p>
          <a:p>
            <a:r>
              <a:rPr lang="en-US" dirty="0" smtClean="0"/>
              <a:t>More set of augmentations leading to a more complex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Dice </a:t>
            </a:r>
            <a:r>
              <a:rPr lang="en-US" dirty="0" err="1" smtClean="0"/>
              <a:t>coef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Mean </a:t>
            </a:r>
            <a:r>
              <a:rPr lang="en-US" dirty="0" err="1" smtClean="0"/>
              <a:t>IoU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167</TotalTime>
  <Words>256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Lung segmentation with u-net</vt:lpstr>
      <vt:lpstr>Data Collection</vt:lpstr>
      <vt:lpstr>Data Overview</vt:lpstr>
      <vt:lpstr>Data Processing</vt:lpstr>
      <vt:lpstr>Data Processing</vt:lpstr>
      <vt:lpstr>Model Architecture</vt:lpstr>
      <vt:lpstr>Training and Validation</vt:lpstr>
      <vt:lpstr>Output</vt:lpstr>
      <vt:lpstr>Conclusion</vt:lpstr>
      <vt:lpstr>Modules used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segmentation with u-net</dc:title>
  <dc:creator>AKSHAY RAINA</dc:creator>
  <cp:lastModifiedBy>AKSHAY RAINA</cp:lastModifiedBy>
  <cp:revision>20</cp:revision>
  <dcterms:created xsi:type="dcterms:W3CDTF">2006-08-16T00:00:00Z</dcterms:created>
  <dcterms:modified xsi:type="dcterms:W3CDTF">2023-10-27T08:18:17Z</dcterms:modified>
</cp:coreProperties>
</file>