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328" r:id="rId2"/>
    <p:sldId id="343" r:id="rId3"/>
    <p:sldId id="344" r:id="rId4"/>
    <p:sldId id="335" r:id="rId5"/>
    <p:sldId id="337" r:id="rId6"/>
    <p:sldId id="336" r:id="rId7"/>
    <p:sldId id="338" r:id="rId8"/>
    <p:sldId id="356" r:id="rId9"/>
    <p:sldId id="357" r:id="rId10"/>
    <p:sldId id="345" r:id="rId11"/>
    <p:sldId id="358" r:id="rId12"/>
    <p:sldId id="359" r:id="rId13"/>
    <p:sldId id="360" r:id="rId14"/>
    <p:sldId id="346" r:id="rId15"/>
    <p:sldId id="350" r:id="rId16"/>
    <p:sldId id="333"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26194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2670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40761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94896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09922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22943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84291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8055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3576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56035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73928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11/30/2024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a16="http://schemas.microsoft.com/office/drawing/2014/main" id="{931B2923-53D1-9648-F3A4-67F43C510784}"/>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a16="http://schemas.microsoft.com/office/drawing/2014/main" id="{E082BF9B-4F64-E451-16F9-3F889EC06C14}"/>
              </a:ext>
            </a:extLst>
          </p:cNvPr>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FE849DC3-9305-47A4-DBE6-8C4202492490}"/>
              </a:ext>
            </a:extLst>
          </p:cNvPr>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3560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96112" y="1828800"/>
            <a:ext cx="5410200" cy="1754326"/>
          </a:xfrm>
          <a:prstGeom prst="rect">
            <a:avLst/>
          </a:prstGeom>
          <a:noFill/>
        </p:spPr>
        <p:txBody>
          <a:bodyPr wrap="square" rtlCol="0">
            <a:spAutoFit/>
          </a:bodyPr>
          <a:lstStyle/>
          <a:p>
            <a:r>
              <a:rPr lang="en-US" sz="3600" b="1" dirty="0">
                <a:solidFill>
                  <a:schemeClr val="accent1">
                    <a:lumMod val="75000"/>
                  </a:schemeClr>
                </a:solidFill>
              </a:rPr>
              <a:t>Assessing Small Business Loan Health: A Data-Driven Approach</a:t>
            </a:r>
          </a:p>
        </p:txBody>
      </p:sp>
      <p:sp>
        <p:nvSpPr>
          <p:cNvPr id="6" name="TextBox 5">
            <a:extLst>
              <a:ext uri="{FF2B5EF4-FFF2-40B4-BE49-F238E27FC236}">
                <a16:creationId xmlns:a16="http://schemas.microsoft.com/office/drawing/2014/main" id="{CF1B1374-6C99-4642-9617-4426B07B7CEA}"/>
              </a:ext>
            </a:extLst>
          </p:cNvPr>
          <p:cNvSpPr txBox="1"/>
          <p:nvPr/>
        </p:nvSpPr>
        <p:spPr>
          <a:xfrm>
            <a:off x="7086600" y="4724400"/>
            <a:ext cx="2590800" cy="3077766"/>
          </a:xfrm>
          <a:prstGeom prst="rect">
            <a:avLst/>
          </a:prstGeom>
          <a:noFill/>
        </p:spPr>
        <p:txBody>
          <a:bodyPr wrap="square" rtlCol="0">
            <a:spAutoFit/>
          </a:bodyPr>
          <a:lstStyle/>
          <a:p>
            <a:r>
              <a:rPr lang="en-US" dirty="0">
                <a:solidFill>
                  <a:schemeClr val="accent1">
                    <a:lumMod val="75000"/>
                  </a:schemeClr>
                </a:solidFill>
              </a:rPr>
              <a:t>By - Group 2</a:t>
            </a:r>
            <a:br>
              <a:rPr lang="en-US" dirty="0">
                <a:solidFill>
                  <a:schemeClr val="accent1">
                    <a:lumMod val="75000"/>
                  </a:schemeClr>
                </a:solidFill>
              </a:rPr>
            </a:br>
            <a:r>
              <a:rPr lang="en-US" dirty="0">
                <a:solidFill>
                  <a:schemeClr val="accent1">
                    <a:lumMod val="75000"/>
                  </a:schemeClr>
                </a:solidFill>
              </a:rPr>
              <a:t>Richu Mathew</a:t>
            </a:r>
          </a:p>
          <a:p>
            <a:r>
              <a:rPr lang="en-US" dirty="0" err="1">
                <a:solidFill>
                  <a:schemeClr val="accent1">
                    <a:lumMod val="75000"/>
                  </a:schemeClr>
                </a:solidFill>
              </a:rPr>
              <a:t>Anuron</a:t>
            </a:r>
            <a:r>
              <a:rPr lang="en-US" dirty="0">
                <a:solidFill>
                  <a:schemeClr val="accent1">
                    <a:lumMod val="75000"/>
                  </a:schemeClr>
                </a:solidFill>
              </a:rPr>
              <a:t> Sharma</a:t>
            </a:r>
          </a:p>
          <a:p>
            <a:r>
              <a:rPr lang="en-US" dirty="0">
                <a:solidFill>
                  <a:schemeClr val="accent1">
                    <a:lumMod val="75000"/>
                  </a:schemeClr>
                </a:solidFill>
              </a:rPr>
              <a:t>Shivam Mahendra</a:t>
            </a:r>
          </a:p>
          <a:p>
            <a:r>
              <a:rPr lang="en-IN" i="0" dirty="0">
                <a:solidFill>
                  <a:schemeClr val="accent1">
                    <a:lumMod val="75000"/>
                  </a:schemeClr>
                </a:solidFill>
                <a:effectLst/>
              </a:rPr>
              <a:t>Dadi </a:t>
            </a:r>
            <a:r>
              <a:rPr lang="en-IN" dirty="0">
                <a:solidFill>
                  <a:schemeClr val="accent1">
                    <a:lumMod val="75000"/>
                  </a:schemeClr>
                </a:solidFill>
              </a:rPr>
              <a:t>P</a:t>
            </a:r>
            <a:r>
              <a:rPr lang="en-IN" i="0" dirty="0">
                <a:solidFill>
                  <a:schemeClr val="accent1">
                    <a:lumMod val="75000"/>
                  </a:schemeClr>
                </a:solidFill>
                <a:effectLst/>
              </a:rPr>
              <a:t>rashanth</a:t>
            </a:r>
            <a:endParaRPr lang="en-US" dirty="0">
              <a:solidFill>
                <a:schemeClr val="accent1">
                  <a:lumMod val="75000"/>
                </a:schemeClr>
              </a:solidFill>
            </a:endParaRPr>
          </a:p>
          <a:p>
            <a:r>
              <a:rPr lang="en-IN" i="0" dirty="0">
                <a:solidFill>
                  <a:schemeClr val="accent1">
                    <a:lumMod val="75000"/>
                  </a:schemeClr>
                </a:solidFill>
                <a:effectLst/>
              </a:rPr>
              <a:t>Kabir </a:t>
            </a:r>
            <a:r>
              <a:rPr lang="en-IN" dirty="0">
                <a:solidFill>
                  <a:schemeClr val="accent1">
                    <a:lumMod val="75000"/>
                  </a:schemeClr>
                </a:solidFill>
              </a:rPr>
              <a:t>K</a:t>
            </a:r>
            <a:r>
              <a:rPr lang="en-IN" i="0" dirty="0">
                <a:solidFill>
                  <a:schemeClr val="accent1">
                    <a:lumMod val="75000"/>
                  </a:schemeClr>
                </a:solidFill>
                <a:effectLst/>
              </a:rPr>
              <a:t>ullar</a:t>
            </a:r>
          </a:p>
          <a:p>
            <a:r>
              <a:rPr lang="en-IN" i="0" dirty="0">
                <a:solidFill>
                  <a:schemeClr val="accent1">
                    <a:lumMod val="75000"/>
                  </a:schemeClr>
                </a:solidFill>
                <a:effectLst/>
              </a:rPr>
              <a:t>Kalbe Hassan</a:t>
            </a:r>
            <a:endParaRPr lang="en-US" i="0" dirty="0">
              <a:solidFill>
                <a:schemeClr val="accent1">
                  <a:lumMod val="75000"/>
                </a:schemeClr>
              </a:solidFill>
              <a:effectLst/>
            </a:endParaRPr>
          </a:p>
          <a:p>
            <a:endParaRPr lang="en-US" sz="2000" b="1" dirty="0">
              <a:solidFill>
                <a:schemeClr val="accent1">
                  <a:lumMod val="75000"/>
                </a:schemeClr>
              </a:solidFill>
            </a:endParaRPr>
          </a:p>
          <a:p>
            <a:endParaRPr lang="en-US" sz="2000" dirty="0"/>
          </a:p>
          <a:p>
            <a:pPr algn="ctr"/>
            <a:endParaRPr lang="en-US" sz="2800" dirty="0"/>
          </a:p>
        </p:txBody>
      </p:sp>
      <p:sp>
        <p:nvSpPr>
          <p:cNvPr id="2" name="TextBox 1">
            <a:extLst>
              <a:ext uri="{FF2B5EF4-FFF2-40B4-BE49-F238E27FC236}">
                <a16:creationId xmlns:a16="http://schemas.microsoft.com/office/drawing/2014/main" id="{6CFF7EAD-38E9-123B-AF6E-CD0C8E620613}"/>
              </a:ext>
            </a:extLst>
          </p:cNvPr>
          <p:cNvSpPr txBox="1"/>
          <p:nvPr/>
        </p:nvSpPr>
        <p:spPr>
          <a:xfrm>
            <a:off x="896112" y="1524000"/>
            <a:ext cx="3429000" cy="369332"/>
          </a:xfrm>
          <a:prstGeom prst="rect">
            <a:avLst/>
          </a:prstGeom>
          <a:noFill/>
        </p:spPr>
        <p:txBody>
          <a:bodyPr wrap="square" rtlCol="0">
            <a:spAutoFit/>
          </a:bodyPr>
          <a:lstStyle/>
          <a:p>
            <a:r>
              <a:rPr lang="en-US" b="1" dirty="0">
                <a:solidFill>
                  <a:schemeClr val="accent1">
                    <a:lumMod val="75000"/>
                  </a:schemeClr>
                </a:solidFill>
              </a:rPr>
              <a:t>Domain - Customer Analytics</a:t>
            </a:r>
            <a:endParaRPr lang="en-IN" b="1" dirty="0">
              <a:solidFill>
                <a:schemeClr val="accent1">
                  <a:lumMod val="75000"/>
                </a:schemeClr>
              </a:solidFill>
            </a:endParaRPr>
          </a:p>
        </p:txBody>
      </p:sp>
      <p:sp>
        <p:nvSpPr>
          <p:cNvPr id="3" name="TextBox 2">
            <a:extLst>
              <a:ext uri="{FF2B5EF4-FFF2-40B4-BE49-F238E27FC236}">
                <a16:creationId xmlns:a16="http://schemas.microsoft.com/office/drawing/2014/main" id="{AC425BBA-4F1A-B6CE-B950-69A14C464C02}"/>
              </a:ext>
            </a:extLst>
          </p:cNvPr>
          <p:cNvSpPr txBox="1"/>
          <p:nvPr/>
        </p:nvSpPr>
        <p:spPr>
          <a:xfrm>
            <a:off x="914400" y="3569683"/>
            <a:ext cx="3657600" cy="307777"/>
          </a:xfrm>
          <a:prstGeom prst="rect">
            <a:avLst/>
          </a:prstGeom>
          <a:noFill/>
        </p:spPr>
        <p:txBody>
          <a:bodyPr wrap="square" rtlCol="0">
            <a:spAutoFit/>
          </a:bodyPr>
          <a:lstStyle/>
          <a:p>
            <a:r>
              <a:rPr lang="en-US" sz="1400" b="1" dirty="0">
                <a:solidFill>
                  <a:schemeClr val="accent1">
                    <a:lumMod val="75000"/>
                  </a:schemeClr>
                </a:solidFill>
              </a:rPr>
              <a:t>Group 2 – </a:t>
            </a:r>
            <a:r>
              <a:rPr lang="en-IN" sz="1400" b="1" dirty="0">
                <a:solidFill>
                  <a:schemeClr val="accent1">
                    <a:lumMod val="75000"/>
                  </a:schemeClr>
                </a:solidFill>
              </a:rPr>
              <a:t>PGPDSE-FT Online Feb24</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E4944F4-73D8-DB05-9F87-C7229EC56ADC}"/>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8EE84449-F535-5239-C9F3-E47C524D135D}"/>
              </a:ext>
            </a:extLst>
          </p:cNvPr>
          <p:cNvSpPr>
            <a:spLocks noGrp="1"/>
          </p:cNvSpPr>
          <p:nvPr>
            <p:ph type="title"/>
          </p:nvPr>
        </p:nvSpPr>
        <p:spPr>
          <a:xfrm>
            <a:off x="466736" y="990600"/>
            <a:ext cx="2743190" cy="1600200"/>
          </a:xfrm>
        </p:spPr>
        <p:txBody>
          <a:bodyPr>
            <a:normAutofit fontScale="90000"/>
          </a:bodyPr>
          <a:lstStyle/>
          <a:p>
            <a:pPr defTabSz="457200"/>
            <a:r>
              <a:rPr lang="en-US" sz="2800" b="1" dirty="0">
                <a:solidFill>
                  <a:schemeClr val="accent1">
                    <a:lumMod val="75000"/>
                  </a:schemeClr>
                </a:solidFill>
                <a:latin typeface="+mn-lt"/>
                <a:ea typeface="+mn-ea"/>
                <a:cs typeface="+mn-cs"/>
              </a:rPr>
              <a:t>Results and Overview - Supervised</a:t>
            </a:r>
            <a:br>
              <a:rPr lang="en-US" sz="2800" b="1" dirty="0">
                <a:solidFill>
                  <a:schemeClr val="accent1">
                    <a:lumMod val="75000"/>
                  </a:schemeClr>
                </a:solidFill>
                <a:latin typeface="+mn-lt"/>
                <a:ea typeface="+mn-ea"/>
                <a:cs typeface="+mn-cs"/>
              </a:rPr>
            </a:br>
            <a:r>
              <a:rPr lang="en-US" sz="2800" b="1" dirty="0">
                <a:solidFill>
                  <a:schemeClr val="accent1">
                    <a:lumMod val="75000"/>
                  </a:schemeClr>
                </a:solidFill>
                <a:latin typeface="+mn-lt"/>
                <a:ea typeface="+mn-ea"/>
                <a:cs typeface="+mn-cs"/>
              </a:rPr>
              <a:t>Learning (SL)</a:t>
            </a:r>
            <a:endParaRPr lang="en-IN" sz="2800" b="1" dirty="0">
              <a:solidFill>
                <a:schemeClr val="accent1">
                  <a:lumMod val="75000"/>
                </a:schemeClr>
              </a:solidFill>
              <a:latin typeface="+mn-lt"/>
              <a:ea typeface="+mn-ea"/>
              <a:cs typeface="+mn-cs"/>
            </a:endParaRPr>
          </a:p>
        </p:txBody>
      </p:sp>
      <p:sp>
        <p:nvSpPr>
          <p:cNvPr id="2" name="TextBox 1">
            <a:extLst>
              <a:ext uri="{FF2B5EF4-FFF2-40B4-BE49-F238E27FC236}">
                <a16:creationId xmlns:a16="http://schemas.microsoft.com/office/drawing/2014/main" id="{B637C0B6-644C-E505-A843-B68A6BFD28CE}"/>
              </a:ext>
            </a:extLst>
          </p:cNvPr>
          <p:cNvSpPr txBox="1"/>
          <p:nvPr/>
        </p:nvSpPr>
        <p:spPr>
          <a:xfrm>
            <a:off x="3246996" y="838200"/>
            <a:ext cx="4648199" cy="5563382"/>
          </a:xfrm>
          <a:prstGeom prst="rect">
            <a:avLst/>
          </a:prstGeom>
          <a:noFill/>
        </p:spPr>
        <p:txBody>
          <a:bodyPr wrap="square" rtlCol="0">
            <a:spAutoFit/>
          </a:bodyPr>
          <a:lstStyle/>
          <a:p>
            <a:pPr lvl="0">
              <a:lnSpc>
                <a:spcPct val="115000"/>
              </a:lnSpc>
              <a:spcBef>
                <a:spcPts val="1000"/>
              </a:spcBef>
              <a:buSzPts val="1000"/>
              <a:tabLst>
                <a:tab pos="228600" algn="l"/>
              </a:tabLst>
            </a:pPr>
            <a:r>
              <a:rPr lang="en-US" sz="1400" b="1" dirty="0">
                <a:solidFill>
                  <a:schemeClr val="accent1"/>
                </a:solidFill>
              </a:rPr>
              <a:t>Logistic Regression:  </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While strong overall, it slightly underperformed compared to the tree-based models, especially in capturing nuanced patterns in the data.</a:t>
            </a:r>
          </a:p>
          <a:p>
            <a:pPr lvl="0">
              <a:lnSpc>
                <a:spcPct val="115000"/>
              </a:lnSpc>
              <a:spcBef>
                <a:spcPts val="1000"/>
              </a:spcBef>
              <a:buSzPts val="1000"/>
              <a:tabLst>
                <a:tab pos="228600" algn="l"/>
              </a:tabLst>
            </a:pPr>
            <a:r>
              <a:rPr lang="en-US" sz="1400" b="1" dirty="0">
                <a:solidFill>
                  <a:schemeClr val="accent1"/>
                </a:solidFill>
              </a:rPr>
              <a:t>Random Forest :  </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Demonstrated better balance between precision and recall, especially for identifying defaulters.</a:t>
            </a:r>
          </a:p>
          <a:p>
            <a:pPr lvl="0">
              <a:lnSpc>
                <a:spcPct val="115000"/>
              </a:lnSpc>
              <a:spcBef>
                <a:spcPts val="1000"/>
              </a:spcBef>
              <a:buSzPts val="1000"/>
              <a:tabLst>
                <a:tab pos="228600" algn="l"/>
              </a:tabLst>
            </a:pPr>
            <a:r>
              <a:rPr lang="en-US" sz="1400" b="1" dirty="0" err="1">
                <a:solidFill>
                  <a:schemeClr val="accent1"/>
                </a:solidFill>
              </a:rPr>
              <a:t>XGBoost</a:t>
            </a:r>
            <a:r>
              <a:rPr lang="en-US" sz="1400" b="1" dirty="0">
                <a:solidFill>
                  <a:schemeClr val="accent1"/>
                </a:solidFill>
              </a:rPr>
              <a:t> :  </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Outperformed other models slightly in robustness and interpretability due to better handling of feature interactions and hyperparameter optimization.  </a:t>
            </a:r>
          </a:p>
          <a:p>
            <a:pPr lvl="0">
              <a:lnSpc>
                <a:spcPct val="115000"/>
              </a:lnSpc>
              <a:spcBef>
                <a:spcPts val="1000"/>
              </a:spcBef>
              <a:buSzPts val="1000"/>
              <a:tabLst>
                <a:tab pos="228600" algn="l"/>
              </a:tabLst>
            </a:pPr>
            <a:r>
              <a:rPr lang="en-US" sz="1400" b="1" dirty="0">
                <a:solidFill>
                  <a:schemeClr val="accent1"/>
                </a:solidFill>
              </a:rPr>
              <a:t>Overall Observations:</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Tree-based models outperformed Logistic Regression. This could be due to their ability to handle non-linear relationships and interactions.</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err="1">
                <a:solidFill>
                  <a:schemeClr val="accent1"/>
                </a:solidFill>
              </a:rPr>
              <a:t>XGBoost</a:t>
            </a:r>
            <a:r>
              <a:rPr lang="en-US" sz="1400" dirty="0">
                <a:solidFill>
                  <a:schemeClr val="accent1"/>
                </a:solidFill>
              </a:rPr>
              <a:t> is our chosen model due to its scalability, efficiency, and superior performance in real-world deployment scenarios.</a:t>
            </a:r>
          </a:p>
        </p:txBody>
      </p:sp>
    </p:spTree>
    <p:extLst>
      <p:ext uri="{BB962C8B-B14F-4D97-AF65-F5344CB8AC3E}">
        <p14:creationId xmlns:p14="http://schemas.microsoft.com/office/powerpoint/2010/main" val="118568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73D4A-60DB-8851-CCB3-0086836D2FD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5B7CFA9-CC50-B054-3E26-44D754BF34CF}"/>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23DDE282-BEAB-8AA3-E0DC-F824EC26FA94}"/>
              </a:ext>
            </a:extLst>
          </p:cNvPr>
          <p:cNvSpPr>
            <a:spLocks noGrp="1"/>
          </p:cNvSpPr>
          <p:nvPr>
            <p:ph type="title"/>
          </p:nvPr>
        </p:nvSpPr>
        <p:spPr>
          <a:xfrm>
            <a:off x="685800" y="1295400"/>
            <a:ext cx="2266950" cy="1096963"/>
          </a:xfrm>
        </p:spPr>
        <p:txBody>
          <a:bodyPr>
            <a:normAutofit fontScale="90000"/>
          </a:bodyPr>
          <a:lstStyle/>
          <a:p>
            <a:pPr defTabSz="457200"/>
            <a:r>
              <a:rPr lang="en-US" sz="2800" b="1" dirty="0">
                <a:solidFill>
                  <a:schemeClr val="accent1">
                    <a:lumMod val="75000"/>
                  </a:schemeClr>
                </a:solidFill>
                <a:latin typeface="+mn-lt"/>
                <a:ea typeface="+mn-ea"/>
                <a:cs typeface="+mn-cs"/>
              </a:rPr>
              <a:t>Modeling and Performance - Unsupervised Learning (USL)</a:t>
            </a:r>
            <a:endParaRPr lang="en-IN" sz="2800" b="1" dirty="0">
              <a:solidFill>
                <a:schemeClr val="accent1">
                  <a:lumMod val="75000"/>
                </a:schemeClr>
              </a:solidFill>
              <a:latin typeface="+mn-lt"/>
              <a:ea typeface="+mn-ea"/>
              <a:cs typeface="+mn-cs"/>
            </a:endParaRPr>
          </a:p>
        </p:txBody>
      </p:sp>
      <p:sp>
        <p:nvSpPr>
          <p:cNvPr id="2" name="Rectangle 2">
            <a:extLst>
              <a:ext uri="{FF2B5EF4-FFF2-40B4-BE49-F238E27FC236}">
                <a16:creationId xmlns:a16="http://schemas.microsoft.com/office/drawing/2014/main" id="{AE611CED-A7B1-21F7-92F7-55D8E97AA154}"/>
              </a:ext>
            </a:extLst>
          </p:cNvPr>
          <p:cNvSpPr>
            <a:spLocks noGrp="1" noChangeArrowheads="1"/>
          </p:cNvSpPr>
          <p:nvPr>
            <p:ph idx="1"/>
          </p:nvPr>
        </p:nvSpPr>
        <p:spPr bwMode="auto">
          <a:xfrm>
            <a:off x="3261086" y="602599"/>
            <a:ext cx="5499555" cy="196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GB" sz="1400" b="1" dirty="0">
                <a:solidFill>
                  <a:schemeClr val="accent1"/>
                </a:solidFill>
              </a:rPr>
              <a:t>K-Means Clustering: </a:t>
            </a:r>
          </a:p>
          <a:p>
            <a:pPr>
              <a:buFont typeface="Arial" panose="020B0604020202020204" pitchFamily="34" charset="0"/>
              <a:buChar char="•"/>
            </a:pPr>
            <a:r>
              <a:rPr lang="en-GB" sz="1400" b="1" dirty="0">
                <a:solidFill>
                  <a:schemeClr val="accent1"/>
                </a:solidFill>
              </a:rPr>
              <a:t>Why Choose K-Means:</a:t>
            </a:r>
            <a:endParaRPr lang="en-GB" sz="1400" dirty="0">
              <a:solidFill>
                <a:schemeClr val="accent1"/>
              </a:solidFill>
            </a:endParaRPr>
          </a:p>
          <a:p>
            <a:pPr marL="742950" lvl="1" indent="-285750">
              <a:buFont typeface="Arial" panose="020B0604020202020204" pitchFamily="34" charset="0"/>
              <a:buChar char="•"/>
            </a:pPr>
            <a:r>
              <a:rPr lang="en-GB" sz="1400" b="1" dirty="0">
                <a:solidFill>
                  <a:schemeClr val="accent1"/>
                </a:solidFill>
              </a:rPr>
              <a:t>Simplicity:</a:t>
            </a:r>
            <a:r>
              <a:rPr lang="en-GB" sz="1400" dirty="0">
                <a:solidFill>
                  <a:schemeClr val="accent1"/>
                </a:solidFill>
              </a:rPr>
              <a:t> Easy to implement and computationally efficient for large datasets.</a:t>
            </a:r>
          </a:p>
          <a:p>
            <a:pPr marL="742950" lvl="1" indent="-285750">
              <a:buFont typeface="Arial" panose="020B0604020202020204" pitchFamily="34" charset="0"/>
              <a:buChar char="•"/>
            </a:pPr>
            <a:r>
              <a:rPr lang="en-GB" sz="1400" b="1" dirty="0">
                <a:solidFill>
                  <a:schemeClr val="accent1"/>
                </a:solidFill>
              </a:rPr>
              <a:t>Interpretability:</a:t>
            </a:r>
            <a:r>
              <a:rPr lang="en-GB" sz="1400" dirty="0">
                <a:solidFill>
                  <a:schemeClr val="accent1"/>
                </a:solidFill>
              </a:rPr>
              <a:t> Clear, well-defined clusters with centroids representing the cluster centres.</a:t>
            </a:r>
          </a:p>
          <a:p>
            <a:pPr marL="742950" lvl="1" indent="-285750">
              <a:buFont typeface="Arial" panose="020B0604020202020204" pitchFamily="34" charset="0"/>
              <a:buChar char="•"/>
            </a:pPr>
            <a:r>
              <a:rPr lang="en-GB" sz="1400" b="1" dirty="0">
                <a:solidFill>
                  <a:schemeClr val="accent1"/>
                </a:solidFill>
              </a:rPr>
              <a:t>Scalability:</a:t>
            </a:r>
            <a:r>
              <a:rPr lang="en-GB" sz="1400" dirty="0">
                <a:solidFill>
                  <a:schemeClr val="accent1"/>
                </a:solidFill>
              </a:rPr>
              <a:t> Performs well with a reasonable number of clusters and features.</a:t>
            </a:r>
          </a:p>
        </p:txBody>
      </p:sp>
      <p:sp>
        <p:nvSpPr>
          <p:cNvPr id="3" name="Rectangle 2">
            <a:extLst>
              <a:ext uri="{FF2B5EF4-FFF2-40B4-BE49-F238E27FC236}">
                <a16:creationId xmlns:a16="http://schemas.microsoft.com/office/drawing/2014/main" id="{6692494C-EE97-2AF6-E6F2-5D7C22C847FD}"/>
              </a:ext>
            </a:extLst>
          </p:cNvPr>
          <p:cNvSpPr txBox="1">
            <a:spLocks noChangeArrowheads="1"/>
          </p:cNvSpPr>
          <p:nvPr/>
        </p:nvSpPr>
        <p:spPr bwMode="auto">
          <a:xfrm>
            <a:off x="3270023" y="2775857"/>
            <a:ext cx="5499555" cy="408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dirty="0">
                <a:solidFill>
                  <a:schemeClr val="accent1"/>
                </a:solidFill>
              </a:rPr>
              <a:t>Cluster 1: Businesses with Higher Approved Loans:</a:t>
            </a:r>
            <a:endParaRPr lang="en-GB" sz="1400" dirty="0">
              <a:solidFill>
                <a:schemeClr val="accent1"/>
              </a:solidFill>
            </a:endParaRPr>
          </a:p>
          <a:p>
            <a:pPr>
              <a:buFont typeface="Arial" panose="020B0604020202020204" pitchFamily="34" charset="0"/>
              <a:buChar char="•"/>
            </a:pPr>
            <a:r>
              <a:rPr lang="en-GB" sz="1400" dirty="0">
                <a:solidFill>
                  <a:schemeClr val="accent1"/>
                </a:solidFill>
              </a:rPr>
              <a:t>Created </a:t>
            </a:r>
            <a:r>
              <a:rPr lang="en-GB" sz="1400" b="1" dirty="0">
                <a:solidFill>
                  <a:schemeClr val="accent1"/>
                </a:solidFill>
              </a:rPr>
              <a:t>more jobs</a:t>
            </a:r>
            <a:r>
              <a:rPr lang="en-GB" sz="1400" dirty="0">
                <a:solidFill>
                  <a:schemeClr val="accent1"/>
                </a:solidFill>
              </a:rPr>
              <a:t>. Had a </a:t>
            </a:r>
            <a:r>
              <a:rPr lang="en-GB" sz="1400" b="1" dirty="0">
                <a:solidFill>
                  <a:schemeClr val="accent1"/>
                </a:solidFill>
              </a:rPr>
              <a:t>higher number of employees. </a:t>
            </a:r>
            <a:r>
              <a:rPr lang="en-GB" sz="1400" dirty="0">
                <a:solidFill>
                  <a:schemeClr val="accent1"/>
                </a:solidFill>
              </a:rPr>
              <a:t>Enjoyed a </a:t>
            </a:r>
            <a:r>
              <a:rPr lang="en-GB" sz="1400" b="1" dirty="0">
                <a:solidFill>
                  <a:schemeClr val="accent1"/>
                </a:solidFill>
              </a:rPr>
              <a:t>longer loan term duration</a:t>
            </a:r>
            <a:r>
              <a:rPr lang="en-GB" sz="1400" dirty="0">
                <a:solidFill>
                  <a:schemeClr val="accent1"/>
                </a:solidFill>
              </a:rPr>
              <a:t>. Exhibited </a:t>
            </a:r>
            <a:r>
              <a:rPr lang="en-GB" sz="1400" b="1" dirty="0">
                <a:solidFill>
                  <a:schemeClr val="accent1"/>
                </a:solidFill>
              </a:rPr>
              <a:t>greater urban-rural exposure</a:t>
            </a:r>
            <a:r>
              <a:rPr lang="en-GB" sz="1400" dirty="0">
                <a:solidFill>
                  <a:schemeClr val="accent1"/>
                </a:solidFill>
              </a:rPr>
              <a:t>. Had </a:t>
            </a:r>
            <a:r>
              <a:rPr lang="en-GB" sz="1400" b="1" dirty="0">
                <a:solidFill>
                  <a:schemeClr val="accent1"/>
                </a:solidFill>
              </a:rPr>
              <a:t>fewer revolving lines of credit.</a:t>
            </a:r>
          </a:p>
          <a:p>
            <a:pPr marL="0" indent="0">
              <a:buNone/>
            </a:pPr>
            <a:r>
              <a:rPr lang="en-GB" sz="1400" b="1" dirty="0">
                <a:solidFill>
                  <a:schemeClr val="accent1"/>
                </a:solidFill>
              </a:rPr>
              <a:t>Cluster 2: Businesses Differentiated by Revolving Credit Lines:</a:t>
            </a:r>
            <a:endParaRPr lang="en-GB" sz="1400" dirty="0">
              <a:solidFill>
                <a:schemeClr val="accent1"/>
              </a:solidFill>
            </a:endParaRPr>
          </a:p>
          <a:p>
            <a:pPr>
              <a:buFont typeface="Arial" panose="020B0604020202020204" pitchFamily="34" charset="0"/>
              <a:buChar char="•"/>
            </a:pPr>
            <a:r>
              <a:rPr lang="en-GB" sz="1400" dirty="0">
                <a:solidFill>
                  <a:schemeClr val="accent1"/>
                </a:solidFill>
              </a:rPr>
              <a:t>Businesses in this cluster were primarily defined by the </a:t>
            </a:r>
            <a:r>
              <a:rPr lang="en-GB" sz="1400" b="1" dirty="0">
                <a:solidFill>
                  <a:schemeClr val="accent1"/>
                </a:solidFill>
              </a:rPr>
              <a:t>number of revolving lines of credit</a:t>
            </a:r>
            <a:r>
              <a:rPr lang="en-GB" sz="1400" dirty="0">
                <a:solidFill>
                  <a:schemeClr val="accent1"/>
                </a:solidFill>
              </a:rPr>
              <a:t> they had.</a:t>
            </a:r>
          </a:p>
          <a:p>
            <a:pPr marL="0" indent="0">
              <a:buNone/>
            </a:pPr>
            <a:r>
              <a:rPr lang="en-GB" sz="1400" b="1" dirty="0">
                <a:solidFill>
                  <a:schemeClr val="accent1"/>
                </a:solidFill>
              </a:rPr>
              <a:t>Cluster 3: Businesses with Distinct Urban-Rural Exposure:</a:t>
            </a:r>
            <a:endParaRPr lang="en-GB" sz="1400" dirty="0">
              <a:solidFill>
                <a:schemeClr val="accent1"/>
              </a:solidFill>
            </a:endParaRPr>
          </a:p>
          <a:p>
            <a:pPr>
              <a:buFont typeface="Arial" panose="020B0604020202020204" pitchFamily="34" charset="0"/>
              <a:buChar char="•"/>
            </a:pPr>
            <a:r>
              <a:rPr lang="en-GB" sz="1400" dirty="0">
                <a:solidFill>
                  <a:schemeClr val="accent1"/>
                </a:solidFill>
              </a:rPr>
              <a:t>Highlighted by </a:t>
            </a:r>
            <a:r>
              <a:rPr lang="en-GB" sz="1400" b="1" dirty="0">
                <a:solidFill>
                  <a:schemeClr val="accent1"/>
                </a:solidFill>
              </a:rPr>
              <a:t>specific patterns in urban-rural exposure</a:t>
            </a:r>
            <a:r>
              <a:rPr lang="en-GB" sz="1400" dirty="0">
                <a:solidFill>
                  <a:schemeClr val="accent1"/>
                </a:solidFill>
              </a:rPr>
              <a:t>, making this cluster unique.</a:t>
            </a:r>
          </a:p>
          <a:p>
            <a:pPr marL="0" indent="0">
              <a:buNone/>
            </a:pPr>
            <a:r>
              <a:rPr lang="en-GB" sz="1400" b="1" dirty="0">
                <a:solidFill>
                  <a:schemeClr val="accent1"/>
                </a:solidFill>
              </a:rPr>
              <a:t>Key Observation:</a:t>
            </a:r>
            <a:endParaRPr lang="en-GB" sz="1400" dirty="0">
              <a:solidFill>
                <a:schemeClr val="accent1"/>
              </a:solidFill>
            </a:endParaRPr>
          </a:p>
          <a:p>
            <a:pPr>
              <a:buFont typeface="Arial" panose="020B0604020202020204" pitchFamily="34" charset="0"/>
              <a:buChar char="•"/>
            </a:pPr>
            <a:r>
              <a:rPr lang="en-GB" sz="1400" dirty="0">
                <a:solidFill>
                  <a:schemeClr val="accent1"/>
                </a:solidFill>
              </a:rPr>
              <a:t>The clustering distinctly grouped businesses based on </a:t>
            </a:r>
            <a:r>
              <a:rPr lang="en-GB" sz="1400" b="1" dirty="0">
                <a:solidFill>
                  <a:schemeClr val="accent1"/>
                </a:solidFill>
              </a:rPr>
              <a:t>job creation</a:t>
            </a:r>
            <a:r>
              <a:rPr lang="en-GB" sz="1400" dirty="0">
                <a:solidFill>
                  <a:schemeClr val="accent1"/>
                </a:solidFill>
              </a:rPr>
              <a:t>, </a:t>
            </a:r>
            <a:r>
              <a:rPr lang="en-GB" sz="1400" b="1" dirty="0">
                <a:solidFill>
                  <a:schemeClr val="accent1"/>
                </a:solidFill>
              </a:rPr>
              <a:t>loan characteristics</a:t>
            </a:r>
            <a:r>
              <a:rPr lang="en-GB" sz="1400" dirty="0">
                <a:solidFill>
                  <a:schemeClr val="accent1"/>
                </a:solidFill>
              </a:rPr>
              <a:t>, and </a:t>
            </a:r>
            <a:r>
              <a:rPr lang="en-GB" sz="1400" b="1" dirty="0">
                <a:solidFill>
                  <a:schemeClr val="accent1"/>
                </a:solidFill>
              </a:rPr>
              <a:t>exposure metrics</a:t>
            </a:r>
            <a:r>
              <a:rPr lang="en-GB" sz="1400" dirty="0">
                <a:solidFill>
                  <a:schemeClr val="accent1"/>
                </a:solidFill>
              </a:rPr>
              <a:t>, indicating three unique business profiles in the dataset.</a:t>
            </a:r>
          </a:p>
          <a:p>
            <a:pPr>
              <a:buFont typeface="Arial" panose="020B0604020202020204" pitchFamily="34" charset="0"/>
              <a:buChar char="•"/>
            </a:pPr>
            <a:endParaRPr lang="en-GB" sz="1800" dirty="0"/>
          </a:p>
        </p:txBody>
      </p:sp>
    </p:spTree>
    <p:extLst>
      <p:ext uri="{BB962C8B-B14F-4D97-AF65-F5344CB8AC3E}">
        <p14:creationId xmlns:p14="http://schemas.microsoft.com/office/powerpoint/2010/main" val="119504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B25CC5B-4FC7-52CE-80D7-2AD8B32B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2400"/>
            <a:ext cx="4114800" cy="3426447"/>
          </a:xfrm>
          <a:prstGeom prst="rect">
            <a:avLst/>
          </a:prstGeom>
        </p:spPr>
      </p:pic>
      <p:pic>
        <p:nvPicPr>
          <p:cNvPr id="19" name="Picture 18">
            <a:extLst>
              <a:ext uri="{FF2B5EF4-FFF2-40B4-BE49-F238E27FC236}">
                <a16:creationId xmlns:a16="http://schemas.microsoft.com/office/drawing/2014/main" id="{B7C78EE7-4095-F90D-EB1A-0D3C50DA6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2400"/>
            <a:ext cx="4495800" cy="3426447"/>
          </a:xfrm>
          <a:prstGeom prst="rect">
            <a:avLst/>
          </a:prstGeom>
        </p:spPr>
      </p:pic>
      <p:pic>
        <p:nvPicPr>
          <p:cNvPr id="22" name="Picture 21">
            <a:extLst>
              <a:ext uri="{FF2B5EF4-FFF2-40B4-BE49-F238E27FC236}">
                <a16:creationId xmlns:a16="http://schemas.microsoft.com/office/drawing/2014/main" id="{22402D6A-8105-26D7-CD38-60F49F9D9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63" y="3634985"/>
            <a:ext cx="4078239" cy="3040771"/>
          </a:xfrm>
          <a:prstGeom prst="rect">
            <a:avLst/>
          </a:prstGeom>
        </p:spPr>
      </p:pic>
      <p:pic>
        <p:nvPicPr>
          <p:cNvPr id="23" name="Picture 22">
            <a:extLst>
              <a:ext uri="{FF2B5EF4-FFF2-40B4-BE49-F238E27FC236}">
                <a16:creationId xmlns:a16="http://schemas.microsoft.com/office/drawing/2014/main" id="{F94F0A1D-B76D-6ECE-7FA5-737A6D423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2171" y="3578847"/>
            <a:ext cx="4191000" cy="3126753"/>
          </a:xfrm>
          <a:prstGeom prst="rect">
            <a:avLst/>
          </a:prstGeom>
        </p:spPr>
      </p:pic>
    </p:spTree>
    <p:extLst>
      <p:ext uri="{BB962C8B-B14F-4D97-AF65-F5344CB8AC3E}">
        <p14:creationId xmlns:p14="http://schemas.microsoft.com/office/powerpoint/2010/main" val="413296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587206-B82F-B644-0F06-F764933F2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5" y="270404"/>
            <a:ext cx="4343400" cy="3158595"/>
          </a:xfrm>
          <a:prstGeom prst="rect">
            <a:avLst/>
          </a:prstGeom>
        </p:spPr>
      </p:pic>
      <p:pic>
        <p:nvPicPr>
          <p:cNvPr id="9" name="Picture 8">
            <a:extLst>
              <a:ext uri="{FF2B5EF4-FFF2-40B4-BE49-F238E27FC236}">
                <a16:creationId xmlns:a16="http://schemas.microsoft.com/office/drawing/2014/main" id="{CB63EA31-17C6-D014-F5C5-F7B93FBF8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10321"/>
            <a:ext cx="4178431" cy="3118679"/>
          </a:xfrm>
          <a:prstGeom prst="rect">
            <a:avLst/>
          </a:prstGeom>
        </p:spPr>
      </p:pic>
      <p:pic>
        <p:nvPicPr>
          <p:cNvPr id="7" name="Picture 6">
            <a:extLst>
              <a:ext uri="{FF2B5EF4-FFF2-40B4-BE49-F238E27FC236}">
                <a16:creationId xmlns:a16="http://schemas.microsoft.com/office/drawing/2014/main" id="{601A6377-1631-44E4-2779-87B44E5BC3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46" y="3454137"/>
            <a:ext cx="4484751" cy="3177977"/>
          </a:xfrm>
          <a:prstGeom prst="rect">
            <a:avLst/>
          </a:prstGeom>
        </p:spPr>
      </p:pic>
      <p:pic>
        <p:nvPicPr>
          <p:cNvPr id="5" name="Content Placeholder 4">
            <a:extLst>
              <a:ext uri="{FF2B5EF4-FFF2-40B4-BE49-F238E27FC236}">
                <a16:creationId xmlns:a16="http://schemas.microsoft.com/office/drawing/2014/main" id="{720F9467-4F7A-9692-AA1D-6299463A703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876799" y="3369702"/>
            <a:ext cx="4178431" cy="3177977"/>
          </a:xfrm>
        </p:spPr>
      </p:pic>
    </p:spTree>
    <p:extLst>
      <p:ext uri="{BB962C8B-B14F-4D97-AF65-F5344CB8AC3E}">
        <p14:creationId xmlns:p14="http://schemas.microsoft.com/office/powerpoint/2010/main" val="269838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825F0AC-5E5C-1A3E-C7CB-2DCC8A304545}"/>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C6CC229B-87A6-736B-BDF2-D2C9CB64AB3E}"/>
              </a:ext>
            </a:extLst>
          </p:cNvPr>
          <p:cNvSpPr>
            <a:spLocks noGrp="1"/>
          </p:cNvSpPr>
          <p:nvPr>
            <p:ph type="title"/>
          </p:nvPr>
        </p:nvSpPr>
        <p:spPr>
          <a:xfrm>
            <a:off x="666751" y="990600"/>
            <a:ext cx="2266950" cy="1096963"/>
          </a:xfrm>
        </p:spPr>
        <p:txBody>
          <a:bodyPr>
            <a:normAutofit fontScale="90000"/>
          </a:bodyPr>
          <a:lstStyle/>
          <a:p>
            <a:pPr defTabSz="457200"/>
            <a:r>
              <a:rPr lang="en-US" sz="2800" b="1" dirty="0">
                <a:solidFill>
                  <a:schemeClr val="accent1">
                    <a:lumMod val="75000"/>
                  </a:schemeClr>
                </a:solidFill>
                <a:latin typeface="+mn-lt"/>
                <a:ea typeface="+mn-ea"/>
                <a:cs typeface="+mn-cs"/>
              </a:rPr>
              <a:t>Challenges and Limitations</a:t>
            </a:r>
            <a:endParaRPr lang="en-IN" sz="2800" b="1" dirty="0">
              <a:solidFill>
                <a:schemeClr val="accent1">
                  <a:lumMod val="75000"/>
                </a:schemeClr>
              </a:solidFill>
              <a:latin typeface="+mn-lt"/>
              <a:ea typeface="+mn-ea"/>
              <a:cs typeface="+mn-cs"/>
            </a:endParaRPr>
          </a:p>
        </p:txBody>
      </p:sp>
      <p:sp>
        <p:nvSpPr>
          <p:cNvPr id="9" name="Rectangle 2">
            <a:extLst>
              <a:ext uri="{FF2B5EF4-FFF2-40B4-BE49-F238E27FC236}">
                <a16:creationId xmlns:a16="http://schemas.microsoft.com/office/drawing/2014/main" id="{5626E058-BBAD-BFAB-BDDF-94C9A2C62453}"/>
              </a:ext>
            </a:extLst>
          </p:cNvPr>
          <p:cNvSpPr>
            <a:spLocks noChangeArrowheads="1"/>
          </p:cNvSpPr>
          <p:nvPr/>
        </p:nvSpPr>
        <p:spPr bwMode="auto">
          <a:xfrm>
            <a:off x="3429001" y="1143000"/>
            <a:ext cx="51816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fontAlgn="base">
              <a:spcBef>
                <a:spcPct val="20000"/>
              </a:spcBef>
              <a:spcAft>
                <a:spcPct val="0"/>
              </a:spcAft>
              <a:buFont typeface="Arial" panose="020B0604020202020204" pitchFamily="34" charset="0"/>
              <a:buChar char="•"/>
            </a:pPr>
            <a:r>
              <a:rPr lang="en-US" altLang="en-US" sz="1600" dirty="0">
                <a:solidFill>
                  <a:srgbClr val="0070C0"/>
                </a:solidFill>
              </a:rPr>
              <a:t>Class imbalance and outliers can impact model performance on new data.</a:t>
            </a: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endParaRPr lang="en-US" altLang="en-US" sz="1600" dirty="0">
              <a:solidFill>
                <a:srgbClr val="0070C0"/>
              </a:solidFill>
            </a:endParaRP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r>
              <a:rPr lang="en-US" altLang="en-US" sz="1600" dirty="0">
                <a:solidFill>
                  <a:srgbClr val="0070C0"/>
                </a:solidFill>
              </a:rPr>
              <a:t>Clustering assumptions like linear separability might not apply to complex data.</a:t>
            </a: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endParaRPr lang="en-US" altLang="en-US" sz="1600" dirty="0">
              <a:solidFill>
                <a:srgbClr val="0070C0"/>
              </a:solidFill>
            </a:endParaRP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r>
              <a:rPr lang="en-US" altLang="en-US" sz="1600" dirty="0">
                <a:solidFill>
                  <a:srgbClr val="0070C0"/>
                </a:solidFill>
              </a:rPr>
              <a:t>Limited features may limit insights. Adding external data could improve the model.</a:t>
            </a: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endParaRPr lang="en-US" altLang="en-US" sz="1600" dirty="0">
              <a:solidFill>
                <a:srgbClr val="0070C0"/>
              </a:solidFill>
            </a:endParaRPr>
          </a:p>
          <a:p>
            <a:pPr marL="285750" marR="0" lvl="0" indent="-285750" defTabSz="914400" fontAlgn="base">
              <a:lnSpc>
                <a:spcPct val="100000"/>
              </a:lnSpc>
              <a:spcBef>
                <a:spcPct val="20000"/>
              </a:spcBef>
              <a:spcAft>
                <a:spcPct val="0"/>
              </a:spcAft>
              <a:buClrTx/>
              <a:buSzTx/>
              <a:buFont typeface="Arial" panose="020B0604020202020204" pitchFamily="34" charset="0"/>
              <a:buChar char="•"/>
              <a:tabLst/>
            </a:pPr>
            <a:r>
              <a:rPr lang="en-US" altLang="en-US" sz="1600" dirty="0">
                <a:solidFill>
                  <a:srgbClr val="0070C0"/>
                </a:solidFill>
              </a:rPr>
              <a:t>High training accuracy may indicate overfitting, affecting generalization in real world scenarios. This was addressed using </a:t>
            </a:r>
            <a:r>
              <a:rPr lang="en-US" altLang="en-US" sz="1600" dirty="0" err="1">
                <a:solidFill>
                  <a:srgbClr val="0070C0"/>
                </a:solidFill>
              </a:rPr>
              <a:t>XGBoost</a:t>
            </a:r>
            <a:r>
              <a:rPr lang="en-US" altLang="en-US" sz="1600" dirty="0">
                <a:solidFill>
                  <a:srgbClr val="0070C0"/>
                </a:solidFill>
              </a:rPr>
              <a:t> model.  </a:t>
            </a:r>
          </a:p>
        </p:txBody>
      </p:sp>
    </p:spTree>
    <p:extLst>
      <p:ext uri="{BB962C8B-B14F-4D97-AF65-F5344CB8AC3E}">
        <p14:creationId xmlns:p14="http://schemas.microsoft.com/office/powerpoint/2010/main" val="256405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9DBA26-F15C-48EF-30B7-DD7DC2D63E24}"/>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A41EBD1C-0CC7-54B5-3559-1089ADE826D9}"/>
              </a:ext>
            </a:extLst>
          </p:cNvPr>
          <p:cNvSpPr>
            <a:spLocks noGrp="1"/>
          </p:cNvSpPr>
          <p:nvPr>
            <p:ph type="title"/>
          </p:nvPr>
        </p:nvSpPr>
        <p:spPr>
          <a:xfrm>
            <a:off x="666751" y="1219200"/>
            <a:ext cx="2266950" cy="1096963"/>
          </a:xfrm>
        </p:spPr>
        <p:txBody>
          <a:bodyPr>
            <a:normAutofit/>
          </a:bodyPr>
          <a:lstStyle/>
          <a:p>
            <a:pPr defTabSz="457200"/>
            <a:r>
              <a:rPr lang="en-IN" sz="2800" b="1" dirty="0">
                <a:solidFill>
                  <a:schemeClr val="accent1">
                    <a:lumMod val="75000"/>
                  </a:schemeClr>
                </a:solidFill>
                <a:latin typeface="+mn-lt"/>
                <a:ea typeface="+mn-ea"/>
                <a:cs typeface="+mn-cs"/>
              </a:rPr>
              <a:t>Closing Reflections</a:t>
            </a:r>
          </a:p>
        </p:txBody>
      </p:sp>
      <p:sp>
        <p:nvSpPr>
          <p:cNvPr id="7" name="Rectangle 1">
            <a:extLst>
              <a:ext uri="{FF2B5EF4-FFF2-40B4-BE49-F238E27FC236}">
                <a16:creationId xmlns:a16="http://schemas.microsoft.com/office/drawing/2014/main" id="{901C254C-FE5B-134A-8B0E-88D7D987778D}"/>
              </a:ext>
            </a:extLst>
          </p:cNvPr>
          <p:cNvSpPr>
            <a:spLocks noChangeArrowheads="1"/>
          </p:cNvSpPr>
          <p:nvPr/>
        </p:nvSpPr>
        <p:spPr bwMode="auto">
          <a:xfrm>
            <a:off x="3771900" y="925121"/>
            <a:ext cx="5067295"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Combining predictive and unsupervised learning techniques provides deeper insights.</a:t>
            </a:r>
          </a:p>
          <a:p>
            <a:pPr marL="285750"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Feature engineering and data visualization are crucial for creating effective solutions.</a:t>
            </a:r>
          </a:p>
          <a:p>
            <a:pPr marL="285750"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Clustering offers an important exploratory aspect to predictive modeling.</a:t>
            </a:r>
          </a:p>
          <a:p>
            <a:pPr marL="285750"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Prioritizing exploratory data analysis helps reveal hidden patterns. </a:t>
            </a:r>
          </a:p>
        </p:txBody>
      </p:sp>
      <p:sp>
        <p:nvSpPr>
          <p:cNvPr id="8" name="Title 1">
            <a:extLst>
              <a:ext uri="{FF2B5EF4-FFF2-40B4-BE49-F238E27FC236}">
                <a16:creationId xmlns:a16="http://schemas.microsoft.com/office/drawing/2014/main" id="{9A71ED4B-0E76-916E-55EB-52CB0A0D7300}"/>
              </a:ext>
            </a:extLst>
          </p:cNvPr>
          <p:cNvSpPr txBox="1">
            <a:spLocks/>
          </p:cNvSpPr>
          <p:nvPr/>
        </p:nvSpPr>
        <p:spPr>
          <a:xfrm>
            <a:off x="666751" y="3837148"/>
            <a:ext cx="2266950" cy="1096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r>
              <a:rPr lang="en-IN" sz="2800" b="1" dirty="0">
                <a:solidFill>
                  <a:schemeClr val="accent1">
                    <a:lumMod val="75000"/>
                  </a:schemeClr>
                </a:solidFill>
                <a:latin typeface="+mn-lt"/>
                <a:ea typeface="+mn-ea"/>
                <a:cs typeface="+mn-cs"/>
              </a:rPr>
              <a:t>Future Scope</a:t>
            </a:r>
          </a:p>
        </p:txBody>
      </p:sp>
      <p:sp>
        <p:nvSpPr>
          <p:cNvPr id="9" name="Rectangle 2">
            <a:extLst>
              <a:ext uri="{FF2B5EF4-FFF2-40B4-BE49-F238E27FC236}">
                <a16:creationId xmlns:a16="http://schemas.microsoft.com/office/drawing/2014/main" id="{D1FF3760-8F15-B99B-60E6-C29BCDD93633}"/>
              </a:ext>
            </a:extLst>
          </p:cNvPr>
          <p:cNvSpPr>
            <a:spLocks noChangeArrowheads="1"/>
          </p:cNvSpPr>
          <p:nvPr/>
        </p:nvSpPr>
        <p:spPr bwMode="auto">
          <a:xfrm>
            <a:off x="3771900" y="4191000"/>
            <a:ext cx="5067289"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1"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Explore advanced clustering techniques such as DBSCAN for more detailed segmentation.</a:t>
            </a:r>
          </a:p>
          <a:p>
            <a:pPr marL="285750" lvl="1" indent="-285750" algn="just" defTabSz="914400" fontAlgn="base">
              <a:spcBef>
                <a:spcPct val="20000"/>
              </a:spcBef>
              <a:spcAft>
                <a:spcPct val="0"/>
              </a:spcAft>
              <a:buFont typeface="Arial" panose="020B0604020202020204" pitchFamily="34" charset="0"/>
              <a:buChar char="•"/>
            </a:pPr>
            <a:r>
              <a:rPr lang="en-US" altLang="en-US" sz="1600" dirty="0">
                <a:solidFill>
                  <a:srgbClr val="0070C0"/>
                </a:solidFill>
              </a:rPr>
              <a:t>Use temporal analysis to identify evolving trends in loan approvals. </a:t>
            </a:r>
          </a:p>
        </p:txBody>
      </p:sp>
    </p:spTree>
    <p:extLst>
      <p:ext uri="{BB962C8B-B14F-4D97-AF65-F5344CB8AC3E}">
        <p14:creationId xmlns:p14="http://schemas.microsoft.com/office/powerpoint/2010/main" val="78308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11C7-066B-074B-35D6-17DC048192A5}"/>
              </a:ext>
            </a:extLst>
          </p:cNvPr>
          <p:cNvSpPr>
            <a:spLocks noGrp="1"/>
          </p:cNvSpPr>
          <p:nvPr>
            <p:ph type="title"/>
          </p:nvPr>
        </p:nvSpPr>
        <p:spPr>
          <a:xfrm>
            <a:off x="762000" y="1524000"/>
            <a:ext cx="1962150" cy="1325563"/>
          </a:xfrm>
        </p:spPr>
        <p:txBody>
          <a:bodyPr>
            <a:normAutofit/>
          </a:bodyPr>
          <a:lstStyle/>
          <a:p>
            <a:r>
              <a:rPr lang="en-IN" sz="2800" b="1" dirty="0">
                <a:solidFill>
                  <a:schemeClr val="accent5">
                    <a:lumMod val="50000"/>
                  </a:schemeClr>
                </a:solidFill>
                <a:latin typeface="+mn-lt"/>
              </a:rPr>
              <a:t>Conclusion</a:t>
            </a:r>
          </a:p>
        </p:txBody>
      </p:sp>
      <p:sp>
        <p:nvSpPr>
          <p:cNvPr id="3" name="Content Placeholder 2">
            <a:extLst>
              <a:ext uri="{FF2B5EF4-FFF2-40B4-BE49-F238E27FC236}">
                <a16:creationId xmlns:a16="http://schemas.microsoft.com/office/drawing/2014/main" id="{D01640B8-5E8E-CBE5-E191-395C26EAD83E}"/>
              </a:ext>
            </a:extLst>
          </p:cNvPr>
          <p:cNvSpPr>
            <a:spLocks noGrp="1"/>
          </p:cNvSpPr>
          <p:nvPr>
            <p:ph idx="1"/>
          </p:nvPr>
        </p:nvSpPr>
        <p:spPr>
          <a:xfrm>
            <a:off x="3733800" y="1104900"/>
            <a:ext cx="4876800" cy="4648200"/>
          </a:xfrm>
        </p:spPr>
        <p:txBody>
          <a:bodyPr>
            <a:normAutofit/>
          </a:bodyPr>
          <a:lstStyle/>
          <a:p>
            <a:pPr fontAlgn="base">
              <a:spcBef>
                <a:spcPct val="20000"/>
              </a:spcBef>
              <a:spcAft>
                <a:spcPct val="0"/>
              </a:spcAft>
            </a:pPr>
            <a:r>
              <a:rPr lang="en-US" sz="1600" dirty="0">
                <a:solidFill>
                  <a:schemeClr val="accent5">
                    <a:lumMod val="75000"/>
                  </a:schemeClr>
                </a:solidFill>
              </a:rPr>
              <a:t>In conclusion, our loan default prediction model is an effective tool for identifying Small Businesses at high risk of defaulting on loans. By analyzing factors such as employee count, number of existing businesses, presence of revolving lines of credit, retained jobs, loan amount, and more, the model helps banks make more informed decisions and reduces the risk of defaults.</a:t>
            </a:r>
          </a:p>
          <a:p>
            <a:pPr marL="0" indent="0" fontAlgn="base">
              <a:spcBef>
                <a:spcPct val="20000"/>
              </a:spcBef>
              <a:spcAft>
                <a:spcPct val="0"/>
              </a:spcAft>
              <a:buNone/>
            </a:pPr>
            <a:r>
              <a:rPr lang="en-US" sz="1600" dirty="0">
                <a:solidFill>
                  <a:schemeClr val="accent5">
                    <a:lumMod val="75000"/>
                  </a:schemeClr>
                </a:solidFill>
              </a:rPr>
              <a:t> </a:t>
            </a:r>
          </a:p>
          <a:p>
            <a:pPr fontAlgn="base">
              <a:spcBef>
                <a:spcPct val="20000"/>
              </a:spcBef>
              <a:spcAft>
                <a:spcPct val="0"/>
              </a:spcAft>
            </a:pPr>
            <a:r>
              <a:rPr lang="en-US" sz="1600" dirty="0">
                <a:solidFill>
                  <a:schemeClr val="accent5">
                    <a:lumMod val="75000"/>
                  </a:schemeClr>
                </a:solidFill>
              </a:rPr>
              <a:t>This approach not only lowers financial risks for banks but also facilitates a more personalized, data-driven lending process, which could be automated in the future with the right pipelines.</a:t>
            </a:r>
          </a:p>
          <a:p>
            <a:pPr fontAlgn="base">
              <a:spcBef>
                <a:spcPct val="20000"/>
              </a:spcBef>
              <a:spcAft>
                <a:spcPct val="0"/>
              </a:spcAft>
            </a:pPr>
            <a:endParaRPr lang="en-US" sz="1600" dirty="0">
              <a:solidFill>
                <a:schemeClr val="accent5">
                  <a:lumMod val="75000"/>
                </a:schemeClr>
              </a:solidFill>
            </a:endParaRPr>
          </a:p>
          <a:p>
            <a:pPr fontAlgn="base">
              <a:spcBef>
                <a:spcPct val="20000"/>
              </a:spcBef>
              <a:spcAft>
                <a:spcPct val="0"/>
              </a:spcAft>
            </a:pPr>
            <a:r>
              <a:rPr lang="en-US" sz="1600" dirty="0">
                <a:solidFill>
                  <a:schemeClr val="accent5">
                    <a:lumMod val="75000"/>
                  </a:schemeClr>
                </a:solidFill>
              </a:rPr>
              <a:t>Looking ahead, refining the features or exploring advanced techniques can further improve the model’s accuracy and scalability, ultimately benefiting both lenders and borrowers by enabling faster and more efficient lending practices.</a:t>
            </a:r>
          </a:p>
          <a:p>
            <a:pPr marL="0" indent="0">
              <a:buNone/>
            </a:pPr>
            <a:endParaRPr lang="en-IN" dirty="0">
              <a:latin typeface="Abadi" panose="020F0502020204030204" pitchFamily="34" charset="0"/>
            </a:endParaRPr>
          </a:p>
        </p:txBody>
      </p:sp>
      <p:cxnSp>
        <p:nvCxnSpPr>
          <p:cNvPr id="4" name="Straight Connector 3">
            <a:extLst>
              <a:ext uri="{FF2B5EF4-FFF2-40B4-BE49-F238E27FC236}">
                <a16:creationId xmlns:a16="http://schemas.microsoft.com/office/drawing/2014/main" id="{6103821F-B73A-9564-BF1C-6BF0FD5E5FD4}"/>
              </a:ext>
            </a:extLst>
          </p:cNvPr>
          <p:cNvCxnSpPr/>
          <p:nvPr/>
        </p:nvCxnSpPr>
        <p:spPr>
          <a:xfrm>
            <a:off x="3276600" y="6096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70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581400" y="3048000"/>
            <a:ext cx="1143000" cy="4572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p:txBody>
      </p:sp>
      <p:sp>
        <p:nvSpPr>
          <p:cNvPr id="2" name="TextBox 1">
            <a:extLst>
              <a:ext uri="{FF2B5EF4-FFF2-40B4-BE49-F238E27FC236}">
                <a16:creationId xmlns:a16="http://schemas.microsoft.com/office/drawing/2014/main" id="{4DC101C1-9767-07B7-F844-AB25946FCBF8}"/>
              </a:ext>
            </a:extLst>
          </p:cNvPr>
          <p:cNvSpPr txBox="1"/>
          <p:nvPr/>
        </p:nvSpPr>
        <p:spPr>
          <a:xfrm>
            <a:off x="3352800" y="2555557"/>
            <a:ext cx="3048000" cy="984885"/>
          </a:xfrm>
          <a:prstGeom prst="rect">
            <a:avLst/>
          </a:prstGeom>
          <a:noFill/>
        </p:spPr>
        <p:txBody>
          <a:bodyPr wrap="square" rtlCol="0">
            <a:spAutoFit/>
          </a:bodyPr>
          <a:lstStyle/>
          <a:p>
            <a:r>
              <a:rPr lang="en-IN" sz="4000" b="1" dirty="0">
                <a:solidFill>
                  <a:srgbClr val="0055A0"/>
                </a:solidFill>
              </a:rPr>
              <a:t>Thankyou!</a:t>
            </a:r>
          </a:p>
          <a:p>
            <a:endParaRPr lang="en-IN" dirty="0"/>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3733800" y="990599"/>
            <a:ext cx="5181600" cy="56388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000" dirty="0">
              <a:solidFill>
                <a:srgbClr val="0070C0"/>
              </a:solidFill>
            </a:endParaRPr>
          </a:p>
        </p:txBody>
      </p:sp>
      <p:sp>
        <p:nvSpPr>
          <p:cNvPr id="31" name="TextBox 30"/>
          <p:cNvSpPr txBox="1"/>
          <p:nvPr/>
        </p:nvSpPr>
        <p:spPr>
          <a:xfrm>
            <a:off x="788150" y="1236482"/>
            <a:ext cx="1958687" cy="1077218"/>
          </a:xfrm>
          <a:prstGeom prst="rect">
            <a:avLst/>
          </a:prstGeom>
          <a:noFill/>
        </p:spPr>
        <p:txBody>
          <a:bodyPr wrap="square" rtlCol="0">
            <a:spAutoFit/>
          </a:bodyPr>
          <a:lstStyle/>
          <a:p>
            <a:r>
              <a:rPr lang="en-US" sz="3200" b="1" dirty="0">
                <a:solidFill>
                  <a:schemeClr val="accent1">
                    <a:lumMod val="75000"/>
                  </a:schemeClr>
                </a:solidFill>
              </a:rPr>
              <a:t>Problem Definition</a:t>
            </a:r>
          </a:p>
        </p:txBody>
      </p:sp>
      <p:cxnSp>
        <p:nvCxnSpPr>
          <p:cNvPr id="3" name="Straight Connector 2">
            <a:extLst>
              <a:ext uri="{FF2B5EF4-FFF2-40B4-BE49-F238E27FC236}">
                <a16:creationId xmlns:a16="http://schemas.microsoft.com/office/drawing/2014/main" id="{8471F367-3142-0C9A-7837-64E4D7BE3B8D}"/>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2CC61F6-6EAB-4192-6EAE-7F74EEF3676F}"/>
              </a:ext>
            </a:extLst>
          </p:cNvPr>
          <p:cNvSpPr txBox="1"/>
          <p:nvPr/>
        </p:nvSpPr>
        <p:spPr>
          <a:xfrm>
            <a:off x="3267089" y="1163780"/>
            <a:ext cx="4705669" cy="5029069"/>
          </a:xfrm>
          <a:prstGeom prst="rect">
            <a:avLst/>
          </a:prstGeom>
          <a:noFill/>
        </p:spPr>
        <p:txBody>
          <a:bodyPr wrap="square" rtlCol="0">
            <a:spAutoFit/>
          </a:bodyPr>
          <a:lstStyle/>
          <a:p>
            <a:pPr fontAlgn="base">
              <a:spcBef>
                <a:spcPct val="20000"/>
              </a:spcBef>
              <a:spcAft>
                <a:spcPct val="0"/>
              </a:spcAft>
            </a:pPr>
            <a:r>
              <a:rPr lang="en-US" sz="1600" b="1" dirty="0">
                <a:solidFill>
                  <a:srgbClr val="0070C0"/>
                </a:solidFill>
              </a:rPr>
              <a:t>Problem Statement:</a:t>
            </a:r>
          </a:p>
          <a:p>
            <a:pPr marL="285750" indent="-285750" fontAlgn="base">
              <a:spcBef>
                <a:spcPct val="20000"/>
              </a:spcBef>
              <a:spcAft>
                <a:spcPct val="0"/>
              </a:spcAft>
              <a:buFont typeface="Arial" panose="020B0604020202020204" pitchFamily="34" charset="0"/>
              <a:buChar char="•"/>
            </a:pPr>
            <a:r>
              <a:rPr lang="en-US" sz="1600" dirty="0">
                <a:solidFill>
                  <a:srgbClr val="0070C0"/>
                </a:solidFill>
              </a:rPr>
              <a:t>Banks face delays and high costs in processing loan applications, impacting efficiency.</a:t>
            </a:r>
          </a:p>
          <a:p>
            <a:pPr marL="285750" indent="-285750" fontAlgn="base">
              <a:spcBef>
                <a:spcPct val="20000"/>
              </a:spcBef>
              <a:spcAft>
                <a:spcPct val="0"/>
              </a:spcAft>
              <a:buFont typeface="Arial" panose="020B0604020202020204" pitchFamily="34" charset="0"/>
              <a:buChar char="•"/>
            </a:pPr>
            <a:r>
              <a:rPr lang="en-US" sz="1600" dirty="0">
                <a:solidFill>
                  <a:srgbClr val="0070C0"/>
                </a:solidFill>
              </a:rPr>
              <a:t>Poor risk assessment leads to defaults and delayed business funding</a:t>
            </a:r>
            <a:r>
              <a:rPr lang="en-US" sz="1600" b="1" dirty="0">
                <a:solidFill>
                  <a:srgbClr val="0070C0"/>
                </a:solidFill>
              </a:rPr>
              <a:t>.</a:t>
            </a:r>
          </a:p>
          <a:p>
            <a:pPr marL="285750" indent="-285750" fontAlgn="base">
              <a:spcBef>
                <a:spcPct val="20000"/>
              </a:spcBef>
              <a:spcAft>
                <a:spcPct val="0"/>
              </a:spcAft>
              <a:buFont typeface="Arial" panose="020B0604020202020204" pitchFamily="34" charset="0"/>
              <a:buChar char="•"/>
            </a:pPr>
            <a:endParaRPr lang="en-US" sz="1600" b="1" dirty="0">
              <a:solidFill>
                <a:srgbClr val="0070C0"/>
              </a:solidFill>
            </a:endParaRPr>
          </a:p>
          <a:p>
            <a:pPr fontAlgn="base">
              <a:spcBef>
                <a:spcPct val="20000"/>
              </a:spcBef>
              <a:spcAft>
                <a:spcPct val="0"/>
              </a:spcAft>
            </a:pPr>
            <a:r>
              <a:rPr lang="en-US" altLang="en-US" sz="1600" b="1" dirty="0">
                <a:solidFill>
                  <a:srgbClr val="0070C0"/>
                </a:solidFill>
              </a:rPr>
              <a:t>Objective: </a:t>
            </a:r>
          </a:p>
          <a:p>
            <a:pPr marL="285750" indent="-285750" fontAlgn="base">
              <a:spcBef>
                <a:spcPct val="20000"/>
              </a:spcBef>
              <a:spcAft>
                <a:spcPct val="0"/>
              </a:spcAft>
              <a:buFont typeface="Arial" panose="020B0604020202020204" pitchFamily="34" charset="0"/>
              <a:buChar char="•"/>
            </a:pPr>
            <a:r>
              <a:rPr lang="en-US" altLang="en-US" sz="1600" dirty="0">
                <a:solidFill>
                  <a:srgbClr val="0070C0"/>
                </a:solidFill>
              </a:rPr>
              <a:t>Use past loan data to identify patterns and predict repayment likelihood.</a:t>
            </a:r>
          </a:p>
          <a:p>
            <a:pPr fontAlgn="base">
              <a:spcBef>
                <a:spcPct val="20000"/>
              </a:spcBef>
              <a:spcAft>
                <a:spcPct val="0"/>
              </a:spcAft>
            </a:pPr>
            <a:endParaRPr lang="en-US" sz="1600" b="1" dirty="0">
              <a:solidFill>
                <a:srgbClr val="0070C0"/>
              </a:solidFill>
            </a:endParaRPr>
          </a:p>
          <a:p>
            <a:pPr fontAlgn="base">
              <a:spcBef>
                <a:spcPct val="20000"/>
              </a:spcBef>
              <a:spcAft>
                <a:spcPct val="0"/>
              </a:spcAft>
            </a:pPr>
            <a:r>
              <a:rPr lang="en-US" sz="1600" b="1" dirty="0">
                <a:solidFill>
                  <a:srgbClr val="0070C0"/>
                </a:solidFill>
              </a:rPr>
              <a:t>Impact:</a:t>
            </a:r>
          </a:p>
          <a:p>
            <a:pPr marL="285750" indent="-285750" fontAlgn="base">
              <a:spcBef>
                <a:spcPct val="20000"/>
              </a:spcBef>
              <a:spcAft>
                <a:spcPct val="0"/>
              </a:spcAft>
              <a:buFont typeface="Arial" panose="020B0604020202020204" pitchFamily="34" charset="0"/>
              <a:buChar char="•"/>
            </a:pPr>
            <a:r>
              <a:rPr lang="en-US" sz="1600" dirty="0">
                <a:solidFill>
                  <a:srgbClr val="0070C0"/>
                </a:solidFill>
              </a:rPr>
              <a:t>Inefficient loan processes.</a:t>
            </a:r>
          </a:p>
          <a:p>
            <a:pPr marL="285750" indent="-285750" fontAlgn="base">
              <a:spcBef>
                <a:spcPct val="20000"/>
              </a:spcBef>
              <a:spcAft>
                <a:spcPct val="0"/>
              </a:spcAft>
              <a:buFont typeface="Arial" panose="020B0604020202020204" pitchFamily="34" charset="0"/>
              <a:buChar char="•"/>
            </a:pPr>
            <a:r>
              <a:rPr lang="en-US" sz="1600" dirty="0">
                <a:solidFill>
                  <a:srgbClr val="0070C0"/>
                </a:solidFill>
              </a:rPr>
              <a:t>Economic and job growth stagnation.</a:t>
            </a:r>
            <a:br>
              <a:rPr lang="en-US" sz="1600" dirty="0">
                <a:solidFill>
                  <a:srgbClr val="0070C0"/>
                </a:solidFill>
              </a:rPr>
            </a:br>
            <a:r>
              <a:rPr lang="en-US" altLang="en-US" sz="1600" dirty="0">
                <a:solidFill>
                  <a:srgbClr val="0070C0"/>
                </a:solidFill>
              </a:rPr>
              <a:t>Speed up approvals, reduce costs, and improve risk management</a:t>
            </a:r>
            <a:br>
              <a:rPr lang="en-US" sz="1600" dirty="0">
                <a:solidFill>
                  <a:srgbClr val="0070C0"/>
                </a:solidFill>
              </a:rPr>
            </a:br>
            <a:endParaRPr lang="en-US" altLang="en-US" sz="1600" dirty="0">
              <a:solidFill>
                <a:srgbClr val="0070C0"/>
              </a:solidFill>
            </a:endParaRP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99566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2B4977-F6E0-7EF6-E404-040011100ED8}"/>
              </a:ext>
            </a:extLst>
          </p:cNvPr>
          <p:cNvSpPr txBox="1"/>
          <p:nvPr/>
        </p:nvSpPr>
        <p:spPr>
          <a:xfrm>
            <a:off x="700850" y="1551890"/>
            <a:ext cx="2819400" cy="535531"/>
          </a:xfrm>
          <a:prstGeom prst="rect">
            <a:avLst/>
          </a:prstGeom>
          <a:noFill/>
        </p:spPr>
        <p:txBody>
          <a:bodyPr wrap="square" rtlCol="0">
            <a:spAutoFit/>
          </a:bodyPr>
          <a:lstStyle/>
          <a:p>
            <a:pPr>
              <a:lnSpc>
                <a:spcPct val="90000"/>
              </a:lnSpc>
              <a:spcBef>
                <a:spcPct val="0"/>
              </a:spcBef>
            </a:pPr>
            <a:r>
              <a:rPr lang="en-US" sz="3200" b="1" dirty="0">
                <a:solidFill>
                  <a:schemeClr val="accent1">
                    <a:lumMod val="75000"/>
                  </a:schemeClr>
                </a:solidFill>
              </a:rPr>
              <a:t>Workflow</a:t>
            </a:r>
            <a:endParaRPr lang="en-IN" sz="3200" b="1" dirty="0">
              <a:solidFill>
                <a:schemeClr val="accent1">
                  <a:lumMod val="75000"/>
                </a:schemeClr>
              </a:solidFill>
            </a:endParaRPr>
          </a:p>
        </p:txBody>
      </p:sp>
      <p:cxnSp>
        <p:nvCxnSpPr>
          <p:cNvPr id="5" name="Straight Connector 4">
            <a:extLst>
              <a:ext uri="{FF2B5EF4-FFF2-40B4-BE49-F238E27FC236}">
                <a16:creationId xmlns:a16="http://schemas.microsoft.com/office/drawing/2014/main" id="{EB269DE0-D9F1-B24A-F80B-7DE051C31BCE}"/>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id="{B04B6991-3512-E1F1-01B4-D204E5D57131}"/>
              </a:ext>
            </a:extLst>
          </p:cNvPr>
          <p:cNvGrpSpPr/>
          <p:nvPr/>
        </p:nvGrpSpPr>
        <p:grpSpPr>
          <a:xfrm>
            <a:off x="3276600" y="914400"/>
            <a:ext cx="5562597" cy="5029199"/>
            <a:chOff x="3276600" y="914400"/>
            <a:chExt cx="5562597" cy="5029199"/>
          </a:xfrm>
        </p:grpSpPr>
        <p:sp>
          <p:nvSpPr>
            <p:cNvPr id="7" name="Freeform: Shape 6">
              <a:extLst>
                <a:ext uri="{FF2B5EF4-FFF2-40B4-BE49-F238E27FC236}">
                  <a16:creationId xmlns:a16="http://schemas.microsoft.com/office/drawing/2014/main" id="{36E30553-D49C-3BC6-53A5-B195AB9FF96A}"/>
                </a:ext>
              </a:extLst>
            </p:cNvPr>
            <p:cNvSpPr/>
            <p:nvPr/>
          </p:nvSpPr>
          <p:spPr>
            <a:xfrm>
              <a:off x="3276600" y="914400"/>
              <a:ext cx="4283200" cy="905256"/>
            </a:xfrm>
            <a:custGeom>
              <a:avLst/>
              <a:gdLst>
                <a:gd name="connsiteX0" fmla="*/ 0 w 4283200"/>
                <a:gd name="connsiteY0" fmla="*/ 90526 h 905256"/>
                <a:gd name="connsiteX1" fmla="*/ 90526 w 4283200"/>
                <a:gd name="connsiteY1" fmla="*/ 0 h 905256"/>
                <a:gd name="connsiteX2" fmla="*/ 4192674 w 4283200"/>
                <a:gd name="connsiteY2" fmla="*/ 0 h 905256"/>
                <a:gd name="connsiteX3" fmla="*/ 4283200 w 4283200"/>
                <a:gd name="connsiteY3" fmla="*/ 90526 h 905256"/>
                <a:gd name="connsiteX4" fmla="*/ 4283200 w 4283200"/>
                <a:gd name="connsiteY4" fmla="*/ 814730 h 905256"/>
                <a:gd name="connsiteX5" fmla="*/ 4192674 w 4283200"/>
                <a:gd name="connsiteY5" fmla="*/ 905256 h 905256"/>
                <a:gd name="connsiteX6" fmla="*/ 90526 w 4283200"/>
                <a:gd name="connsiteY6" fmla="*/ 905256 h 905256"/>
                <a:gd name="connsiteX7" fmla="*/ 0 w 4283200"/>
                <a:gd name="connsiteY7" fmla="*/ 814730 h 905256"/>
                <a:gd name="connsiteX8" fmla="*/ 0 w 4283200"/>
                <a:gd name="connsiteY8" fmla="*/ 90526 h 9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3200" h="905256">
                  <a:moveTo>
                    <a:pt x="0" y="90526"/>
                  </a:moveTo>
                  <a:cubicBezTo>
                    <a:pt x="0" y="40530"/>
                    <a:pt x="40530" y="0"/>
                    <a:pt x="90526" y="0"/>
                  </a:cubicBezTo>
                  <a:lnTo>
                    <a:pt x="4192674" y="0"/>
                  </a:lnTo>
                  <a:cubicBezTo>
                    <a:pt x="4242670" y="0"/>
                    <a:pt x="4283200" y="40530"/>
                    <a:pt x="4283200" y="90526"/>
                  </a:cubicBezTo>
                  <a:lnTo>
                    <a:pt x="4283200" y="814730"/>
                  </a:lnTo>
                  <a:cubicBezTo>
                    <a:pt x="4283200" y="864726"/>
                    <a:pt x="4242670" y="905256"/>
                    <a:pt x="4192674" y="905256"/>
                  </a:cubicBezTo>
                  <a:lnTo>
                    <a:pt x="90526" y="905256"/>
                  </a:lnTo>
                  <a:cubicBezTo>
                    <a:pt x="40530" y="905256"/>
                    <a:pt x="0" y="864726"/>
                    <a:pt x="0" y="814730"/>
                  </a:cubicBezTo>
                  <a:lnTo>
                    <a:pt x="0" y="90526"/>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2714" tIns="102714" rIns="1132443" bIns="102714" numCol="1" spcCol="1270" anchor="ctr" anchorCtr="0">
              <a:noAutofit/>
            </a:bodyPr>
            <a:lstStyle/>
            <a:p>
              <a:pPr marL="0" lvl="0" indent="0" algn="l" defTabSz="889000">
                <a:lnSpc>
                  <a:spcPct val="90000"/>
                </a:lnSpc>
                <a:spcBef>
                  <a:spcPct val="0"/>
                </a:spcBef>
                <a:spcAft>
                  <a:spcPct val="35000"/>
                </a:spcAft>
                <a:buNone/>
              </a:pPr>
              <a:r>
                <a:rPr lang="en-US" sz="2000" b="1" kern="1200" dirty="0"/>
                <a:t>Problem Identification </a:t>
              </a:r>
              <a:r>
                <a:rPr lang="en-US" sz="1900" kern="1200" dirty="0"/>
                <a:t>:</a:t>
              </a:r>
              <a:br>
                <a:rPr lang="en-US" sz="1900" kern="1200" dirty="0"/>
              </a:br>
              <a:r>
                <a:rPr lang="en-US" sz="1900" kern="1200" dirty="0"/>
                <a:t> </a:t>
              </a:r>
              <a:r>
                <a:rPr lang="en-US" sz="1200" kern="1200" dirty="0"/>
                <a:t>Define challenges faced by banks</a:t>
              </a:r>
              <a:r>
                <a:rPr lang="en-US" sz="1900" kern="1200" dirty="0"/>
                <a:t>.</a:t>
              </a:r>
              <a:endParaRPr lang="en-IN" sz="1900" kern="1200" dirty="0"/>
            </a:p>
          </p:txBody>
        </p:sp>
        <p:sp>
          <p:nvSpPr>
            <p:cNvPr id="8" name="Freeform: Shape 7">
              <a:extLst>
                <a:ext uri="{FF2B5EF4-FFF2-40B4-BE49-F238E27FC236}">
                  <a16:creationId xmlns:a16="http://schemas.microsoft.com/office/drawing/2014/main" id="{B3080D7A-AD80-174A-FF3F-7169A9B587CE}"/>
                </a:ext>
              </a:extLst>
            </p:cNvPr>
            <p:cNvSpPr/>
            <p:nvPr/>
          </p:nvSpPr>
          <p:spPr>
            <a:xfrm>
              <a:off x="3596449" y="1945386"/>
              <a:ext cx="4283200" cy="905256"/>
            </a:xfrm>
            <a:custGeom>
              <a:avLst/>
              <a:gdLst>
                <a:gd name="connsiteX0" fmla="*/ 0 w 4283200"/>
                <a:gd name="connsiteY0" fmla="*/ 90526 h 905256"/>
                <a:gd name="connsiteX1" fmla="*/ 90526 w 4283200"/>
                <a:gd name="connsiteY1" fmla="*/ 0 h 905256"/>
                <a:gd name="connsiteX2" fmla="*/ 4192674 w 4283200"/>
                <a:gd name="connsiteY2" fmla="*/ 0 h 905256"/>
                <a:gd name="connsiteX3" fmla="*/ 4283200 w 4283200"/>
                <a:gd name="connsiteY3" fmla="*/ 90526 h 905256"/>
                <a:gd name="connsiteX4" fmla="*/ 4283200 w 4283200"/>
                <a:gd name="connsiteY4" fmla="*/ 814730 h 905256"/>
                <a:gd name="connsiteX5" fmla="*/ 4192674 w 4283200"/>
                <a:gd name="connsiteY5" fmla="*/ 905256 h 905256"/>
                <a:gd name="connsiteX6" fmla="*/ 90526 w 4283200"/>
                <a:gd name="connsiteY6" fmla="*/ 905256 h 905256"/>
                <a:gd name="connsiteX7" fmla="*/ 0 w 4283200"/>
                <a:gd name="connsiteY7" fmla="*/ 814730 h 905256"/>
                <a:gd name="connsiteX8" fmla="*/ 0 w 4283200"/>
                <a:gd name="connsiteY8" fmla="*/ 90526 h 9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3200" h="905256">
                  <a:moveTo>
                    <a:pt x="0" y="90526"/>
                  </a:moveTo>
                  <a:cubicBezTo>
                    <a:pt x="0" y="40530"/>
                    <a:pt x="40530" y="0"/>
                    <a:pt x="90526" y="0"/>
                  </a:cubicBezTo>
                  <a:lnTo>
                    <a:pt x="4192674" y="0"/>
                  </a:lnTo>
                  <a:cubicBezTo>
                    <a:pt x="4242670" y="0"/>
                    <a:pt x="4283200" y="40530"/>
                    <a:pt x="4283200" y="90526"/>
                  </a:cubicBezTo>
                  <a:lnTo>
                    <a:pt x="4283200" y="814730"/>
                  </a:lnTo>
                  <a:cubicBezTo>
                    <a:pt x="4283200" y="864726"/>
                    <a:pt x="4242670" y="905256"/>
                    <a:pt x="4192674" y="905256"/>
                  </a:cubicBezTo>
                  <a:lnTo>
                    <a:pt x="90526" y="905256"/>
                  </a:lnTo>
                  <a:cubicBezTo>
                    <a:pt x="40530" y="905256"/>
                    <a:pt x="0" y="864726"/>
                    <a:pt x="0" y="814730"/>
                  </a:cubicBezTo>
                  <a:lnTo>
                    <a:pt x="0" y="90526"/>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02714" tIns="102714" rIns="1010980" bIns="102714" numCol="1" spcCol="1270" anchor="ctr" anchorCtr="0">
              <a:noAutofit/>
            </a:bodyPr>
            <a:lstStyle/>
            <a:p>
              <a:pPr marL="0" lvl="0" indent="0" algn="l" defTabSz="889000">
                <a:lnSpc>
                  <a:spcPct val="90000"/>
                </a:lnSpc>
                <a:spcBef>
                  <a:spcPct val="0"/>
                </a:spcBef>
                <a:spcAft>
                  <a:spcPct val="35000"/>
                </a:spcAft>
                <a:buNone/>
              </a:pPr>
              <a:r>
                <a:rPr lang="en-US" sz="2000" b="1" kern="1200" dirty="0"/>
                <a:t>Objective Setting </a:t>
              </a:r>
              <a:r>
                <a:rPr lang="en-US" sz="1900" kern="1200" dirty="0"/>
                <a:t>: </a:t>
              </a:r>
              <a:br>
                <a:rPr lang="en-US" sz="1900" kern="1200" dirty="0"/>
              </a:br>
              <a:r>
                <a:rPr lang="en-US" sz="1200" kern="1200" dirty="0"/>
                <a:t>Focus on repayment prediction</a:t>
              </a:r>
              <a:r>
                <a:rPr lang="en-US" sz="1900" kern="1200" dirty="0"/>
                <a:t>.</a:t>
              </a:r>
              <a:endParaRPr lang="en-IN" sz="1900" kern="1200" dirty="0"/>
            </a:p>
          </p:txBody>
        </p:sp>
        <p:sp>
          <p:nvSpPr>
            <p:cNvPr id="9" name="Freeform: Shape 8">
              <a:extLst>
                <a:ext uri="{FF2B5EF4-FFF2-40B4-BE49-F238E27FC236}">
                  <a16:creationId xmlns:a16="http://schemas.microsoft.com/office/drawing/2014/main" id="{DC9C5EC1-F286-BA9A-A074-FD6EE0282D21}"/>
                </a:ext>
              </a:extLst>
            </p:cNvPr>
            <p:cNvSpPr/>
            <p:nvPr/>
          </p:nvSpPr>
          <p:spPr>
            <a:xfrm>
              <a:off x="3916298" y="2976371"/>
              <a:ext cx="4283200" cy="905256"/>
            </a:xfrm>
            <a:custGeom>
              <a:avLst/>
              <a:gdLst>
                <a:gd name="connsiteX0" fmla="*/ 0 w 4283200"/>
                <a:gd name="connsiteY0" fmla="*/ 90526 h 905256"/>
                <a:gd name="connsiteX1" fmla="*/ 90526 w 4283200"/>
                <a:gd name="connsiteY1" fmla="*/ 0 h 905256"/>
                <a:gd name="connsiteX2" fmla="*/ 4192674 w 4283200"/>
                <a:gd name="connsiteY2" fmla="*/ 0 h 905256"/>
                <a:gd name="connsiteX3" fmla="*/ 4283200 w 4283200"/>
                <a:gd name="connsiteY3" fmla="*/ 90526 h 905256"/>
                <a:gd name="connsiteX4" fmla="*/ 4283200 w 4283200"/>
                <a:gd name="connsiteY4" fmla="*/ 814730 h 905256"/>
                <a:gd name="connsiteX5" fmla="*/ 4192674 w 4283200"/>
                <a:gd name="connsiteY5" fmla="*/ 905256 h 905256"/>
                <a:gd name="connsiteX6" fmla="*/ 90526 w 4283200"/>
                <a:gd name="connsiteY6" fmla="*/ 905256 h 905256"/>
                <a:gd name="connsiteX7" fmla="*/ 0 w 4283200"/>
                <a:gd name="connsiteY7" fmla="*/ 814730 h 905256"/>
                <a:gd name="connsiteX8" fmla="*/ 0 w 4283200"/>
                <a:gd name="connsiteY8" fmla="*/ 90526 h 9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3200" h="905256">
                  <a:moveTo>
                    <a:pt x="0" y="90526"/>
                  </a:moveTo>
                  <a:cubicBezTo>
                    <a:pt x="0" y="40530"/>
                    <a:pt x="40530" y="0"/>
                    <a:pt x="90526" y="0"/>
                  </a:cubicBezTo>
                  <a:lnTo>
                    <a:pt x="4192674" y="0"/>
                  </a:lnTo>
                  <a:cubicBezTo>
                    <a:pt x="4242670" y="0"/>
                    <a:pt x="4283200" y="40530"/>
                    <a:pt x="4283200" y="90526"/>
                  </a:cubicBezTo>
                  <a:lnTo>
                    <a:pt x="4283200" y="814730"/>
                  </a:lnTo>
                  <a:cubicBezTo>
                    <a:pt x="4283200" y="864726"/>
                    <a:pt x="4242670" y="905256"/>
                    <a:pt x="4192674" y="905256"/>
                  </a:cubicBezTo>
                  <a:lnTo>
                    <a:pt x="90526" y="905256"/>
                  </a:lnTo>
                  <a:cubicBezTo>
                    <a:pt x="40530" y="905256"/>
                    <a:pt x="0" y="864726"/>
                    <a:pt x="0" y="814730"/>
                  </a:cubicBezTo>
                  <a:lnTo>
                    <a:pt x="0" y="90526"/>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102714" tIns="102714" rIns="1010980" bIns="102714" numCol="1" spcCol="1270" anchor="ctr" anchorCtr="0">
              <a:noAutofit/>
            </a:bodyPr>
            <a:lstStyle/>
            <a:p>
              <a:pPr marL="0" lvl="0" indent="0" algn="l" defTabSz="889000">
                <a:lnSpc>
                  <a:spcPct val="90000"/>
                </a:lnSpc>
                <a:spcBef>
                  <a:spcPct val="0"/>
                </a:spcBef>
                <a:spcAft>
                  <a:spcPct val="35000"/>
                </a:spcAft>
                <a:buNone/>
              </a:pPr>
              <a:r>
                <a:rPr lang="en-US" sz="2000" b="1" kern="1200" dirty="0"/>
                <a:t>Data Preparation </a:t>
              </a:r>
              <a:r>
                <a:rPr lang="en-US" sz="1900" kern="1200" dirty="0"/>
                <a:t>: </a:t>
              </a:r>
              <a:br>
                <a:rPr lang="en-US" sz="1900" kern="1200" dirty="0"/>
              </a:br>
              <a:r>
                <a:rPr lang="en-US" sz="1200" kern="1200" dirty="0"/>
                <a:t>Clean, preprocess, and explore data</a:t>
              </a:r>
              <a:r>
                <a:rPr lang="en-US" sz="1900" kern="1200" dirty="0"/>
                <a:t>.</a:t>
              </a:r>
              <a:endParaRPr lang="en-IN" sz="1900" kern="1200" dirty="0"/>
            </a:p>
          </p:txBody>
        </p:sp>
        <p:sp>
          <p:nvSpPr>
            <p:cNvPr id="10" name="Freeform: Shape 9">
              <a:extLst>
                <a:ext uri="{FF2B5EF4-FFF2-40B4-BE49-F238E27FC236}">
                  <a16:creationId xmlns:a16="http://schemas.microsoft.com/office/drawing/2014/main" id="{D0BE2B81-26FC-00AA-15D6-28C7B2073711}"/>
                </a:ext>
              </a:extLst>
            </p:cNvPr>
            <p:cNvSpPr/>
            <p:nvPr/>
          </p:nvSpPr>
          <p:spPr>
            <a:xfrm>
              <a:off x="4236148" y="4007358"/>
              <a:ext cx="4283200" cy="905256"/>
            </a:xfrm>
            <a:custGeom>
              <a:avLst/>
              <a:gdLst>
                <a:gd name="connsiteX0" fmla="*/ 0 w 4283200"/>
                <a:gd name="connsiteY0" fmla="*/ 90526 h 905256"/>
                <a:gd name="connsiteX1" fmla="*/ 90526 w 4283200"/>
                <a:gd name="connsiteY1" fmla="*/ 0 h 905256"/>
                <a:gd name="connsiteX2" fmla="*/ 4192674 w 4283200"/>
                <a:gd name="connsiteY2" fmla="*/ 0 h 905256"/>
                <a:gd name="connsiteX3" fmla="*/ 4283200 w 4283200"/>
                <a:gd name="connsiteY3" fmla="*/ 90526 h 905256"/>
                <a:gd name="connsiteX4" fmla="*/ 4283200 w 4283200"/>
                <a:gd name="connsiteY4" fmla="*/ 814730 h 905256"/>
                <a:gd name="connsiteX5" fmla="*/ 4192674 w 4283200"/>
                <a:gd name="connsiteY5" fmla="*/ 905256 h 905256"/>
                <a:gd name="connsiteX6" fmla="*/ 90526 w 4283200"/>
                <a:gd name="connsiteY6" fmla="*/ 905256 h 905256"/>
                <a:gd name="connsiteX7" fmla="*/ 0 w 4283200"/>
                <a:gd name="connsiteY7" fmla="*/ 814730 h 905256"/>
                <a:gd name="connsiteX8" fmla="*/ 0 w 4283200"/>
                <a:gd name="connsiteY8" fmla="*/ 90526 h 9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3200" h="905256">
                  <a:moveTo>
                    <a:pt x="0" y="90526"/>
                  </a:moveTo>
                  <a:cubicBezTo>
                    <a:pt x="0" y="40530"/>
                    <a:pt x="40530" y="0"/>
                    <a:pt x="90526" y="0"/>
                  </a:cubicBezTo>
                  <a:lnTo>
                    <a:pt x="4192674" y="0"/>
                  </a:lnTo>
                  <a:cubicBezTo>
                    <a:pt x="4242670" y="0"/>
                    <a:pt x="4283200" y="40530"/>
                    <a:pt x="4283200" y="90526"/>
                  </a:cubicBezTo>
                  <a:lnTo>
                    <a:pt x="4283200" y="814730"/>
                  </a:lnTo>
                  <a:cubicBezTo>
                    <a:pt x="4283200" y="864726"/>
                    <a:pt x="4242670" y="905256"/>
                    <a:pt x="4192674" y="905256"/>
                  </a:cubicBezTo>
                  <a:lnTo>
                    <a:pt x="90526" y="905256"/>
                  </a:lnTo>
                  <a:cubicBezTo>
                    <a:pt x="40530" y="905256"/>
                    <a:pt x="0" y="864726"/>
                    <a:pt x="0" y="814730"/>
                  </a:cubicBezTo>
                  <a:lnTo>
                    <a:pt x="0" y="90526"/>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02714" tIns="102714" rIns="1010980" bIns="102715" numCol="1" spcCol="1270" anchor="ctr" anchorCtr="0">
              <a:noAutofit/>
            </a:bodyPr>
            <a:lstStyle/>
            <a:p>
              <a:pPr marL="0" lvl="0" indent="0" algn="l" defTabSz="889000">
                <a:lnSpc>
                  <a:spcPct val="90000"/>
                </a:lnSpc>
                <a:spcBef>
                  <a:spcPct val="0"/>
                </a:spcBef>
                <a:spcAft>
                  <a:spcPct val="35000"/>
                </a:spcAft>
                <a:buFont typeface="+mj-lt"/>
                <a:buNone/>
              </a:pPr>
              <a:r>
                <a:rPr lang="en-US" sz="2000" b="1" kern="1200" dirty="0"/>
                <a:t>Model Development </a:t>
              </a:r>
              <a:r>
                <a:rPr lang="en-US" sz="1300" kern="1200" dirty="0"/>
                <a:t>: </a:t>
              </a:r>
              <a:br>
                <a:rPr lang="en-US" sz="1300" kern="1200" dirty="0"/>
              </a:br>
              <a:r>
                <a:rPr lang="en-US" sz="1200" kern="1200" dirty="0"/>
                <a:t>Train Logistic Regression, Random Forest, and Gradient Boosting</a:t>
              </a:r>
              <a:r>
                <a:rPr lang="en-US" sz="1300" kern="1200" dirty="0"/>
                <a:t>.</a:t>
              </a:r>
              <a:endParaRPr lang="en-IN" sz="1300" kern="1200" dirty="0"/>
            </a:p>
          </p:txBody>
        </p:sp>
        <p:sp>
          <p:nvSpPr>
            <p:cNvPr id="11" name="Freeform: Shape 10">
              <a:extLst>
                <a:ext uri="{FF2B5EF4-FFF2-40B4-BE49-F238E27FC236}">
                  <a16:creationId xmlns:a16="http://schemas.microsoft.com/office/drawing/2014/main" id="{FC52C9AF-D74E-9587-A348-4E255D760BDD}"/>
                </a:ext>
              </a:extLst>
            </p:cNvPr>
            <p:cNvSpPr/>
            <p:nvPr/>
          </p:nvSpPr>
          <p:spPr>
            <a:xfrm>
              <a:off x="4555997" y="5038343"/>
              <a:ext cx="4283200" cy="905256"/>
            </a:xfrm>
            <a:custGeom>
              <a:avLst/>
              <a:gdLst>
                <a:gd name="connsiteX0" fmla="*/ 0 w 4283200"/>
                <a:gd name="connsiteY0" fmla="*/ 90526 h 905256"/>
                <a:gd name="connsiteX1" fmla="*/ 90526 w 4283200"/>
                <a:gd name="connsiteY1" fmla="*/ 0 h 905256"/>
                <a:gd name="connsiteX2" fmla="*/ 4192674 w 4283200"/>
                <a:gd name="connsiteY2" fmla="*/ 0 h 905256"/>
                <a:gd name="connsiteX3" fmla="*/ 4283200 w 4283200"/>
                <a:gd name="connsiteY3" fmla="*/ 90526 h 905256"/>
                <a:gd name="connsiteX4" fmla="*/ 4283200 w 4283200"/>
                <a:gd name="connsiteY4" fmla="*/ 814730 h 905256"/>
                <a:gd name="connsiteX5" fmla="*/ 4192674 w 4283200"/>
                <a:gd name="connsiteY5" fmla="*/ 905256 h 905256"/>
                <a:gd name="connsiteX6" fmla="*/ 90526 w 4283200"/>
                <a:gd name="connsiteY6" fmla="*/ 905256 h 905256"/>
                <a:gd name="connsiteX7" fmla="*/ 0 w 4283200"/>
                <a:gd name="connsiteY7" fmla="*/ 814730 h 905256"/>
                <a:gd name="connsiteX8" fmla="*/ 0 w 4283200"/>
                <a:gd name="connsiteY8" fmla="*/ 90526 h 9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3200" h="905256">
                  <a:moveTo>
                    <a:pt x="0" y="90526"/>
                  </a:moveTo>
                  <a:cubicBezTo>
                    <a:pt x="0" y="40530"/>
                    <a:pt x="40530" y="0"/>
                    <a:pt x="90526" y="0"/>
                  </a:cubicBezTo>
                  <a:lnTo>
                    <a:pt x="4192674" y="0"/>
                  </a:lnTo>
                  <a:cubicBezTo>
                    <a:pt x="4242670" y="0"/>
                    <a:pt x="4283200" y="40530"/>
                    <a:pt x="4283200" y="90526"/>
                  </a:cubicBezTo>
                  <a:lnTo>
                    <a:pt x="4283200" y="814730"/>
                  </a:lnTo>
                  <a:cubicBezTo>
                    <a:pt x="4283200" y="864726"/>
                    <a:pt x="4242670" y="905256"/>
                    <a:pt x="4192674" y="905256"/>
                  </a:cubicBezTo>
                  <a:lnTo>
                    <a:pt x="90526" y="905256"/>
                  </a:lnTo>
                  <a:cubicBezTo>
                    <a:pt x="40530" y="905256"/>
                    <a:pt x="0" y="864726"/>
                    <a:pt x="0" y="814730"/>
                  </a:cubicBezTo>
                  <a:lnTo>
                    <a:pt x="0" y="90526"/>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102714" tIns="102714" rIns="1010980" bIns="102714" numCol="1" spcCol="1270" anchor="ctr" anchorCtr="0">
              <a:noAutofit/>
            </a:bodyPr>
            <a:lstStyle/>
            <a:p>
              <a:pPr marL="0" lvl="0" indent="0" algn="l" defTabSz="889000">
                <a:lnSpc>
                  <a:spcPct val="90000"/>
                </a:lnSpc>
                <a:spcBef>
                  <a:spcPct val="0"/>
                </a:spcBef>
                <a:spcAft>
                  <a:spcPct val="35000"/>
                </a:spcAft>
                <a:buFont typeface="+mj-lt"/>
                <a:buNone/>
              </a:pPr>
              <a:r>
                <a:rPr lang="en-US" sz="2000" b="1" kern="1200" dirty="0"/>
                <a:t>Evaluation and Insights </a:t>
              </a:r>
              <a:r>
                <a:rPr lang="en-US" sz="1300" kern="1200" dirty="0"/>
                <a:t>: </a:t>
              </a:r>
              <a:br>
                <a:rPr lang="en-US" sz="1300" kern="1200" dirty="0"/>
              </a:br>
              <a:r>
                <a:rPr lang="en-US" sz="1200" kern="1200" dirty="0"/>
                <a:t>Assess models, highlight key findings.</a:t>
              </a:r>
              <a:endParaRPr lang="en-IN" sz="1200" kern="1200" dirty="0"/>
            </a:p>
          </p:txBody>
        </p:sp>
        <p:sp>
          <p:nvSpPr>
            <p:cNvPr id="12" name="Freeform: Shape 11">
              <a:extLst>
                <a:ext uri="{FF2B5EF4-FFF2-40B4-BE49-F238E27FC236}">
                  <a16:creationId xmlns:a16="http://schemas.microsoft.com/office/drawing/2014/main" id="{3B6C0E38-6986-399E-F140-1793D4EE2939}"/>
                </a:ext>
              </a:extLst>
            </p:cNvPr>
            <p:cNvSpPr/>
            <p:nvPr/>
          </p:nvSpPr>
          <p:spPr>
            <a:xfrm>
              <a:off x="6971384" y="1575739"/>
              <a:ext cx="588416" cy="588416"/>
            </a:xfrm>
            <a:custGeom>
              <a:avLst/>
              <a:gdLst>
                <a:gd name="connsiteX0" fmla="*/ 0 w 588416"/>
                <a:gd name="connsiteY0" fmla="*/ 323629 h 588416"/>
                <a:gd name="connsiteX1" fmla="*/ 132394 w 588416"/>
                <a:gd name="connsiteY1" fmla="*/ 323629 h 588416"/>
                <a:gd name="connsiteX2" fmla="*/ 132394 w 588416"/>
                <a:gd name="connsiteY2" fmla="*/ 0 h 588416"/>
                <a:gd name="connsiteX3" fmla="*/ 456022 w 588416"/>
                <a:gd name="connsiteY3" fmla="*/ 0 h 588416"/>
                <a:gd name="connsiteX4" fmla="*/ 456022 w 588416"/>
                <a:gd name="connsiteY4" fmla="*/ 323629 h 588416"/>
                <a:gd name="connsiteX5" fmla="*/ 588416 w 588416"/>
                <a:gd name="connsiteY5" fmla="*/ 323629 h 588416"/>
                <a:gd name="connsiteX6" fmla="*/ 294208 w 588416"/>
                <a:gd name="connsiteY6" fmla="*/ 588416 h 588416"/>
                <a:gd name="connsiteX7" fmla="*/ 0 w 588416"/>
                <a:gd name="connsiteY7" fmla="*/ 323629 h 58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416" h="588416">
                  <a:moveTo>
                    <a:pt x="0" y="323629"/>
                  </a:moveTo>
                  <a:lnTo>
                    <a:pt x="132394" y="323629"/>
                  </a:lnTo>
                  <a:lnTo>
                    <a:pt x="132394" y="0"/>
                  </a:lnTo>
                  <a:lnTo>
                    <a:pt x="456022" y="0"/>
                  </a:lnTo>
                  <a:lnTo>
                    <a:pt x="456022" y="323629"/>
                  </a:lnTo>
                  <a:lnTo>
                    <a:pt x="588416" y="323629"/>
                  </a:lnTo>
                  <a:lnTo>
                    <a:pt x="294208" y="588416"/>
                  </a:lnTo>
                  <a:lnTo>
                    <a:pt x="0" y="323629"/>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5414" tIns="33020" rIns="165414" bIns="178653"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sp>
          <p:nvSpPr>
            <p:cNvPr id="13" name="Freeform: Shape 12">
              <a:extLst>
                <a:ext uri="{FF2B5EF4-FFF2-40B4-BE49-F238E27FC236}">
                  <a16:creationId xmlns:a16="http://schemas.microsoft.com/office/drawing/2014/main" id="{B0059300-D8D6-E58F-447E-329ED5D6A9B5}"/>
                </a:ext>
              </a:extLst>
            </p:cNvPr>
            <p:cNvSpPr/>
            <p:nvPr/>
          </p:nvSpPr>
          <p:spPr>
            <a:xfrm>
              <a:off x="7291233" y="2606725"/>
              <a:ext cx="588416" cy="588416"/>
            </a:xfrm>
            <a:custGeom>
              <a:avLst/>
              <a:gdLst>
                <a:gd name="connsiteX0" fmla="*/ 0 w 588416"/>
                <a:gd name="connsiteY0" fmla="*/ 323629 h 588416"/>
                <a:gd name="connsiteX1" fmla="*/ 132394 w 588416"/>
                <a:gd name="connsiteY1" fmla="*/ 323629 h 588416"/>
                <a:gd name="connsiteX2" fmla="*/ 132394 w 588416"/>
                <a:gd name="connsiteY2" fmla="*/ 0 h 588416"/>
                <a:gd name="connsiteX3" fmla="*/ 456022 w 588416"/>
                <a:gd name="connsiteY3" fmla="*/ 0 h 588416"/>
                <a:gd name="connsiteX4" fmla="*/ 456022 w 588416"/>
                <a:gd name="connsiteY4" fmla="*/ 323629 h 588416"/>
                <a:gd name="connsiteX5" fmla="*/ 588416 w 588416"/>
                <a:gd name="connsiteY5" fmla="*/ 323629 h 588416"/>
                <a:gd name="connsiteX6" fmla="*/ 294208 w 588416"/>
                <a:gd name="connsiteY6" fmla="*/ 588416 h 588416"/>
                <a:gd name="connsiteX7" fmla="*/ 0 w 588416"/>
                <a:gd name="connsiteY7" fmla="*/ 323629 h 58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416" h="588416">
                  <a:moveTo>
                    <a:pt x="0" y="323629"/>
                  </a:moveTo>
                  <a:lnTo>
                    <a:pt x="132394" y="323629"/>
                  </a:lnTo>
                  <a:lnTo>
                    <a:pt x="132394" y="0"/>
                  </a:lnTo>
                  <a:lnTo>
                    <a:pt x="456022" y="0"/>
                  </a:lnTo>
                  <a:lnTo>
                    <a:pt x="456022" y="323629"/>
                  </a:lnTo>
                  <a:lnTo>
                    <a:pt x="588416" y="323629"/>
                  </a:lnTo>
                  <a:lnTo>
                    <a:pt x="294208" y="588416"/>
                  </a:lnTo>
                  <a:lnTo>
                    <a:pt x="0" y="323629"/>
                  </a:lnTo>
                  <a:close/>
                </a:path>
              </a:pathLst>
            </a:custGeom>
          </p:spPr>
          <p:style>
            <a:lnRef idx="2">
              <a:schemeClr val="accent5">
                <a:tint val="40000"/>
                <a:alpha val="90000"/>
                <a:hueOff val="0"/>
                <a:satOff val="0"/>
                <a:lumOff val="0"/>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165414" tIns="33020" rIns="165414" bIns="178653"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sp>
          <p:nvSpPr>
            <p:cNvPr id="14" name="Freeform: Shape 13">
              <a:extLst>
                <a:ext uri="{FF2B5EF4-FFF2-40B4-BE49-F238E27FC236}">
                  <a16:creationId xmlns:a16="http://schemas.microsoft.com/office/drawing/2014/main" id="{A9B49E0A-AD81-1152-02D9-0A134E80E244}"/>
                </a:ext>
              </a:extLst>
            </p:cNvPr>
            <p:cNvSpPr/>
            <p:nvPr/>
          </p:nvSpPr>
          <p:spPr>
            <a:xfrm>
              <a:off x="7611082" y="3622624"/>
              <a:ext cx="588416" cy="588416"/>
            </a:xfrm>
            <a:custGeom>
              <a:avLst/>
              <a:gdLst>
                <a:gd name="connsiteX0" fmla="*/ 0 w 588416"/>
                <a:gd name="connsiteY0" fmla="*/ 323629 h 588416"/>
                <a:gd name="connsiteX1" fmla="*/ 132394 w 588416"/>
                <a:gd name="connsiteY1" fmla="*/ 323629 h 588416"/>
                <a:gd name="connsiteX2" fmla="*/ 132394 w 588416"/>
                <a:gd name="connsiteY2" fmla="*/ 0 h 588416"/>
                <a:gd name="connsiteX3" fmla="*/ 456022 w 588416"/>
                <a:gd name="connsiteY3" fmla="*/ 0 h 588416"/>
                <a:gd name="connsiteX4" fmla="*/ 456022 w 588416"/>
                <a:gd name="connsiteY4" fmla="*/ 323629 h 588416"/>
                <a:gd name="connsiteX5" fmla="*/ 588416 w 588416"/>
                <a:gd name="connsiteY5" fmla="*/ 323629 h 588416"/>
                <a:gd name="connsiteX6" fmla="*/ 294208 w 588416"/>
                <a:gd name="connsiteY6" fmla="*/ 588416 h 588416"/>
                <a:gd name="connsiteX7" fmla="*/ 0 w 588416"/>
                <a:gd name="connsiteY7" fmla="*/ 323629 h 58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416" h="588416">
                  <a:moveTo>
                    <a:pt x="0" y="323629"/>
                  </a:moveTo>
                  <a:lnTo>
                    <a:pt x="132394" y="323629"/>
                  </a:lnTo>
                  <a:lnTo>
                    <a:pt x="132394" y="0"/>
                  </a:lnTo>
                  <a:lnTo>
                    <a:pt x="456022" y="0"/>
                  </a:lnTo>
                  <a:lnTo>
                    <a:pt x="456022" y="323629"/>
                  </a:lnTo>
                  <a:lnTo>
                    <a:pt x="588416" y="323629"/>
                  </a:lnTo>
                  <a:lnTo>
                    <a:pt x="294208" y="588416"/>
                  </a:lnTo>
                  <a:lnTo>
                    <a:pt x="0" y="323629"/>
                  </a:lnTo>
                  <a:close/>
                </a:path>
              </a:pathLst>
            </a:custGeom>
          </p:spPr>
          <p:style>
            <a:lnRef idx="2">
              <a:schemeClr val="accent5">
                <a:tint val="40000"/>
                <a:alpha val="90000"/>
                <a:hueOff val="0"/>
                <a:satOff val="0"/>
                <a:lumOff val="0"/>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txBody>
            <a:bodyPr spcFirstLastPara="0" vert="horz" wrap="square" lIns="165414" tIns="33020" rIns="165414" bIns="178653"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sp>
          <p:nvSpPr>
            <p:cNvPr id="15" name="Freeform: Shape 14">
              <a:extLst>
                <a:ext uri="{FF2B5EF4-FFF2-40B4-BE49-F238E27FC236}">
                  <a16:creationId xmlns:a16="http://schemas.microsoft.com/office/drawing/2014/main" id="{EAAE7B4A-4B14-3495-2DC7-B535CEF8EA38}"/>
                </a:ext>
              </a:extLst>
            </p:cNvPr>
            <p:cNvSpPr/>
            <p:nvPr/>
          </p:nvSpPr>
          <p:spPr>
            <a:xfrm>
              <a:off x="7930932" y="4663668"/>
              <a:ext cx="588416" cy="588416"/>
            </a:xfrm>
            <a:custGeom>
              <a:avLst/>
              <a:gdLst>
                <a:gd name="connsiteX0" fmla="*/ 0 w 588416"/>
                <a:gd name="connsiteY0" fmla="*/ 323629 h 588416"/>
                <a:gd name="connsiteX1" fmla="*/ 132394 w 588416"/>
                <a:gd name="connsiteY1" fmla="*/ 323629 h 588416"/>
                <a:gd name="connsiteX2" fmla="*/ 132394 w 588416"/>
                <a:gd name="connsiteY2" fmla="*/ 0 h 588416"/>
                <a:gd name="connsiteX3" fmla="*/ 456022 w 588416"/>
                <a:gd name="connsiteY3" fmla="*/ 0 h 588416"/>
                <a:gd name="connsiteX4" fmla="*/ 456022 w 588416"/>
                <a:gd name="connsiteY4" fmla="*/ 323629 h 588416"/>
                <a:gd name="connsiteX5" fmla="*/ 588416 w 588416"/>
                <a:gd name="connsiteY5" fmla="*/ 323629 h 588416"/>
                <a:gd name="connsiteX6" fmla="*/ 294208 w 588416"/>
                <a:gd name="connsiteY6" fmla="*/ 588416 h 588416"/>
                <a:gd name="connsiteX7" fmla="*/ 0 w 588416"/>
                <a:gd name="connsiteY7" fmla="*/ 323629 h 58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416" h="588416">
                  <a:moveTo>
                    <a:pt x="0" y="323629"/>
                  </a:moveTo>
                  <a:lnTo>
                    <a:pt x="132394" y="323629"/>
                  </a:lnTo>
                  <a:lnTo>
                    <a:pt x="132394" y="0"/>
                  </a:lnTo>
                  <a:lnTo>
                    <a:pt x="456022" y="0"/>
                  </a:lnTo>
                  <a:lnTo>
                    <a:pt x="456022" y="323629"/>
                  </a:lnTo>
                  <a:lnTo>
                    <a:pt x="588416" y="323629"/>
                  </a:lnTo>
                  <a:lnTo>
                    <a:pt x="294208" y="588416"/>
                  </a:lnTo>
                  <a:lnTo>
                    <a:pt x="0" y="323629"/>
                  </a:lnTo>
                  <a:close/>
                </a:path>
              </a:pathLst>
            </a:custGeom>
          </p:spPr>
          <p:style>
            <a:lnRef idx="2">
              <a:schemeClr val="accent5">
                <a:tint val="40000"/>
                <a:alpha val="90000"/>
                <a:hueOff val="0"/>
                <a:satOff val="0"/>
                <a:lumOff val="0"/>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5414" tIns="33020" rIns="165414" bIns="178653"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spTree>
    <p:extLst>
      <p:ext uri="{BB962C8B-B14F-4D97-AF65-F5344CB8AC3E}">
        <p14:creationId xmlns:p14="http://schemas.microsoft.com/office/powerpoint/2010/main" val="304054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3A57-7812-B5F3-494E-3309CE089767}"/>
              </a:ext>
            </a:extLst>
          </p:cNvPr>
          <p:cNvSpPr>
            <a:spLocks noGrp="1"/>
          </p:cNvSpPr>
          <p:nvPr>
            <p:ph type="title"/>
          </p:nvPr>
        </p:nvSpPr>
        <p:spPr>
          <a:xfrm>
            <a:off x="685800" y="1219200"/>
            <a:ext cx="2266950" cy="1096963"/>
          </a:xfrm>
        </p:spPr>
        <p:txBody>
          <a:bodyPr>
            <a:normAutofit/>
          </a:bodyPr>
          <a:lstStyle/>
          <a:p>
            <a:pPr defTabSz="457200"/>
            <a:r>
              <a:rPr lang="en-IN" sz="3200" b="1" dirty="0">
                <a:solidFill>
                  <a:schemeClr val="accent1">
                    <a:lumMod val="75000"/>
                  </a:schemeClr>
                </a:solidFill>
                <a:latin typeface="+mn-lt"/>
                <a:ea typeface="+mn-ea"/>
                <a:cs typeface="+mn-cs"/>
              </a:rPr>
              <a:t>Data Overview</a:t>
            </a:r>
          </a:p>
        </p:txBody>
      </p:sp>
      <p:cxnSp>
        <p:nvCxnSpPr>
          <p:cNvPr id="3" name="Straight Connector 2">
            <a:extLst>
              <a:ext uri="{FF2B5EF4-FFF2-40B4-BE49-F238E27FC236}">
                <a16:creationId xmlns:a16="http://schemas.microsoft.com/office/drawing/2014/main" id="{4DFBFF26-9388-9118-22F5-BEBE5613E98D}"/>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3A097854-A606-8280-E7FF-70848AC11D16}"/>
              </a:ext>
            </a:extLst>
          </p:cNvPr>
          <p:cNvSpPr txBox="1"/>
          <p:nvPr/>
        </p:nvSpPr>
        <p:spPr>
          <a:xfrm>
            <a:off x="3219450" y="5105400"/>
            <a:ext cx="3733797" cy="1224951"/>
          </a:xfrm>
          <a:prstGeom prst="rect">
            <a:avLst/>
          </a:prstGeom>
          <a:noFill/>
        </p:spPr>
        <p:txBody>
          <a:bodyPr wrap="square" rtlCol="0">
            <a:spAutoFit/>
          </a:bodyPr>
          <a:lstStyle/>
          <a:p>
            <a:pPr fontAlgn="base">
              <a:spcBef>
                <a:spcPct val="20000"/>
              </a:spcBef>
              <a:spcAft>
                <a:spcPct val="0"/>
              </a:spcAft>
            </a:pPr>
            <a:r>
              <a:rPr lang="en-US" sz="1600" dirty="0">
                <a:solidFill>
                  <a:schemeClr val="accent1">
                    <a:lumMod val="75000"/>
                  </a:schemeClr>
                </a:solidFill>
              </a:rPr>
              <a:t>No. of Rows            -    147916</a:t>
            </a:r>
          </a:p>
          <a:p>
            <a:pPr fontAlgn="base">
              <a:spcBef>
                <a:spcPct val="20000"/>
              </a:spcBef>
              <a:spcAft>
                <a:spcPct val="0"/>
              </a:spcAft>
            </a:pPr>
            <a:r>
              <a:rPr lang="en-US" sz="1600" dirty="0">
                <a:solidFill>
                  <a:schemeClr val="accent1">
                    <a:lumMod val="75000"/>
                  </a:schemeClr>
                </a:solidFill>
              </a:rPr>
              <a:t>No. of Columns      -    27</a:t>
            </a:r>
          </a:p>
          <a:p>
            <a:pPr fontAlgn="base">
              <a:spcBef>
                <a:spcPct val="20000"/>
              </a:spcBef>
              <a:spcAft>
                <a:spcPct val="0"/>
              </a:spcAft>
            </a:pPr>
            <a:r>
              <a:rPr lang="en-US" sz="1600" dirty="0">
                <a:solidFill>
                  <a:schemeClr val="accent1">
                    <a:lumMod val="75000"/>
                  </a:schemeClr>
                </a:solidFill>
              </a:rPr>
              <a:t>Categorical Data    -    16</a:t>
            </a:r>
          </a:p>
          <a:p>
            <a:pPr fontAlgn="base">
              <a:spcBef>
                <a:spcPct val="20000"/>
              </a:spcBef>
              <a:spcAft>
                <a:spcPct val="0"/>
              </a:spcAft>
            </a:pPr>
            <a:r>
              <a:rPr lang="en-US" sz="1600" dirty="0">
                <a:solidFill>
                  <a:schemeClr val="accent1">
                    <a:lumMod val="75000"/>
                  </a:schemeClr>
                </a:solidFill>
              </a:rPr>
              <a:t>Numerical Data     -     11</a:t>
            </a:r>
            <a:r>
              <a:rPr lang="en-IN" sz="1600" dirty="0"/>
              <a:t> </a:t>
            </a:r>
          </a:p>
        </p:txBody>
      </p:sp>
      <p:sp>
        <p:nvSpPr>
          <p:cNvPr id="15" name="Content Placeholder 14">
            <a:extLst>
              <a:ext uri="{FF2B5EF4-FFF2-40B4-BE49-F238E27FC236}">
                <a16:creationId xmlns:a16="http://schemas.microsoft.com/office/drawing/2014/main" id="{4290EAE4-9298-643F-7F0E-620CF42A3A33}"/>
              </a:ext>
            </a:extLst>
          </p:cNvPr>
          <p:cNvSpPr>
            <a:spLocks noGrp="1"/>
          </p:cNvSpPr>
          <p:nvPr>
            <p:ph idx="1"/>
          </p:nvPr>
        </p:nvSpPr>
        <p:spPr>
          <a:xfrm>
            <a:off x="3219450" y="838200"/>
            <a:ext cx="6534147" cy="4191000"/>
          </a:xfrm>
        </p:spPr>
        <p:txBody>
          <a:bodyPr>
            <a:normAutofit fontScale="40000" lnSpcReduction="20000"/>
          </a:bodyPr>
          <a:lstStyle/>
          <a:p>
            <a:pPr marL="0" indent="0">
              <a:buNone/>
            </a:pPr>
            <a:r>
              <a:rPr lang="en-US" sz="3500" b="1" dirty="0">
                <a:solidFill>
                  <a:schemeClr val="accent5">
                    <a:lumMod val="50000"/>
                  </a:schemeClr>
                </a:solidFill>
              </a:rPr>
              <a:t>IMPORTANT FEATURES</a:t>
            </a:r>
          </a:p>
          <a:p>
            <a:r>
              <a:rPr lang="en-US" sz="3000" dirty="0">
                <a:solidFill>
                  <a:schemeClr val="accent5">
                    <a:lumMod val="50000"/>
                  </a:schemeClr>
                </a:solidFill>
              </a:rPr>
              <a:t>State                          : Borrower state</a:t>
            </a:r>
          </a:p>
          <a:p>
            <a:r>
              <a:rPr lang="en-US" sz="3000" dirty="0" err="1">
                <a:solidFill>
                  <a:schemeClr val="accent5">
                    <a:lumMod val="50000"/>
                  </a:schemeClr>
                </a:solidFill>
              </a:rPr>
              <a:t>BankState</a:t>
            </a:r>
            <a:r>
              <a:rPr lang="en-US" sz="3000" dirty="0">
                <a:solidFill>
                  <a:schemeClr val="accent5">
                    <a:lumMod val="50000"/>
                  </a:schemeClr>
                </a:solidFill>
              </a:rPr>
              <a:t>                 : Bank state</a:t>
            </a:r>
          </a:p>
          <a:p>
            <a:r>
              <a:rPr lang="en-US" sz="3000" dirty="0" err="1">
                <a:solidFill>
                  <a:schemeClr val="accent5">
                    <a:lumMod val="50000"/>
                  </a:schemeClr>
                </a:solidFill>
              </a:rPr>
              <a:t>ApprovalFY</a:t>
            </a:r>
            <a:r>
              <a:rPr lang="en-US" sz="3000" dirty="0">
                <a:solidFill>
                  <a:schemeClr val="accent5">
                    <a:lumMod val="50000"/>
                  </a:schemeClr>
                </a:solidFill>
              </a:rPr>
              <a:t>               : Fiscal year of commitment</a:t>
            </a:r>
          </a:p>
          <a:p>
            <a:r>
              <a:rPr lang="en-US" sz="3000" dirty="0" err="1">
                <a:solidFill>
                  <a:schemeClr val="accent5">
                    <a:lumMod val="50000"/>
                  </a:schemeClr>
                </a:solidFill>
              </a:rPr>
              <a:t>ApprovalDate</a:t>
            </a:r>
            <a:r>
              <a:rPr lang="en-US" sz="3000" dirty="0">
                <a:solidFill>
                  <a:schemeClr val="accent5">
                    <a:lumMod val="50000"/>
                  </a:schemeClr>
                </a:solidFill>
              </a:rPr>
              <a:t>           : Date SBA commitment issued</a:t>
            </a:r>
          </a:p>
          <a:p>
            <a:r>
              <a:rPr lang="en-US" sz="3000" dirty="0">
                <a:solidFill>
                  <a:schemeClr val="accent5">
                    <a:lumMod val="50000"/>
                  </a:schemeClr>
                </a:solidFill>
              </a:rPr>
              <a:t>Term                          : Loan term in months</a:t>
            </a:r>
          </a:p>
          <a:p>
            <a:r>
              <a:rPr lang="en-US" sz="3000" dirty="0" err="1">
                <a:solidFill>
                  <a:schemeClr val="accent5">
                    <a:lumMod val="50000"/>
                  </a:schemeClr>
                </a:solidFill>
              </a:rPr>
              <a:t>NoEmp</a:t>
            </a:r>
            <a:r>
              <a:rPr lang="en-US" sz="3000" dirty="0">
                <a:solidFill>
                  <a:schemeClr val="accent5">
                    <a:lumMod val="50000"/>
                  </a:schemeClr>
                </a:solidFill>
              </a:rPr>
              <a:t>                      : Number of business employees</a:t>
            </a:r>
          </a:p>
          <a:p>
            <a:r>
              <a:rPr lang="en-US" sz="3000" dirty="0" err="1">
                <a:solidFill>
                  <a:schemeClr val="accent5">
                    <a:lumMod val="50000"/>
                  </a:schemeClr>
                </a:solidFill>
              </a:rPr>
              <a:t>NewExist</a:t>
            </a:r>
            <a:r>
              <a:rPr lang="en-US" sz="3000" dirty="0">
                <a:solidFill>
                  <a:schemeClr val="accent5">
                    <a:lumMod val="50000"/>
                  </a:schemeClr>
                </a:solidFill>
              </a:rPr>
              <a:t>                   : Number of Businesses, 1 = Existing business, 2 = New business</a:t>
            </a:r>
          </a:p>
          <a:p>
            <a:r>
              <a:rPr lang="en-US" sz="3000" dirty="0" err="1">
                <a:solidFill>
                  <a:schemeClr val="accent5">
                    <a:lumMod val="50000"/>
                  </a:schemeClr>
                </a:solidFill>
              </a:rPr>
              <a:t>CreateJob</a:t>
            </a:r>
            <a:r>
              <a:rPr lang="en-US" sz="3000" dirty="0">
                <a:solidFill>
                  <a:schemeClr val="accent5">
                    <a:lumMod val="50000"/>
                  </a:schemeClr>
                </a:solidFill>
              </a:rPr>
              <a:t>                  : Number of jobs created</a:t>
            </a:r>
          </a:p>
          <a:p>
            <a:r>
              <a:rPr lang="en-US" sz="3000" dirty="0">
                <a:solidFill>
                  <a:schemeClr val="accent5">
                    <a:lumMod val="50000"/>
                  </a:schemeClr>
                </a:solidFill>
              </a:rPr>
              <a:t>Retained Job             : Number of jobs retained</a:t>
            </a:r>
          </a:p>
          <a:p>
            <a:r>
              <a:rPr lang="en-US" sz="3000" dirty="0" err="1">
                <a:solidFill>
                  <a:schemeClr val="accent5">
                    <a:lumMod val="50000"/>
                  </a:schemeClr>
                </a:solidFill>
              </a:rPr>
              <a:t>UrbanRural</a:t>
            </a:r>
            <a:r>
              <a:rPr lang="en-US" sz="3000" dirty="0">
                <a:solidFill>
                  <a:schemeClr val="accent5">
                    <a:lumMod val="50000"/>
                  </a:schemeClr>
                </a:solidFill>
              </a:rPr>
              <a:t>                : Locality,  1 Urban, 2 Rural, 0= undefined</a:t>
            </a:r>
          </a:p>
          <a:p>
            <a:r>
              <a:rPr lang="en-US" sz="3000" dirty="0" err="1">
                <a:solidFill>
                  <a:schemeClr val="accent5">
                    <a:lumMod val="50000"/>
                  </a:schemeClr>
                </a:solidFill>
              </a:rPr>
              <a:t>RevLineCr</a:t>
            </a:r>
            <a:r>
              <a:rPr lang="en-US" sz="3000" dirty="0">
                <a:solidFill>
                  <a:schemeClr val="accent5">
                    <a:lumMod val="50000"/>
                  </a:schemeClr>
                </a:solidFill>
              </a:rPr>
              <a:t>                   : Revolving line of credit: Y = Yes, N = No</a:t>
            </a:r>
          </a:p>
          <a:p>
            <a:r>
              <a:rPr lang="en-US" sz="3000" dirty="0" err="1">
                <a:solidFill>
                  <a:schemeClr val="accent5">
                    <a:lumMod val="50000"/>
                  </a:schemeClr>
                </a:solidFill>
              </a:rPr>
              <a:t>BalanceGross</a:t>
            </a:r>
            <a:r>
              <a:rPr lang="en-US" sz="3000" dirty="0">
                <a:solidFill>
                  <a:schemeClr val="accent5">
                    <a:lumMod val="50000"/>
                  </a:schemeClr>
                </a:solidFill>
              </a:rPr>
              <a:t>             : Gross amount outstanding</a:t>
            </a:r>
          </a:p>
          <a:p>
            <a:r>
              <a:rPr lang="en-US" sz="3000" dirty="0" err="1">
                <a:solidFill>
                  <a:schemeClr val="accent5">
                    <a:lumMod val="50000"/>
                  </a:schemeClr>
                </a:solidFill>
              </a:rPr>
              <a:t>ChgOffPrinGr</a:t>
            </a:r>
            <a:r>
              <a:rPr lang="en-US" sz="3000" dirty="0">
                <a:solidFill>
                  <a:schemeClr val="accent5">
                    <a:lumMod val="50000"/>
                  </a:schemeClr>
                </a:solidFill>
              </a:rPr>
              <a:t>             : Charged-off amount</a:t>
            </a:r>
          </a:p>
          <a:p>
            <a:r>
              <a:rPr lang="en-US" sz="3000" dirty="0" err="1">
                <a:solidFill>
                  <a:schemeClr val="accent5">
                    <a:lumMod val="50000"/>
                  </a:schemeClr>
                </a:solidFill>
              </a:rPr>
              <a:t>GrAppv</a:t>
            </a:r>
            <a:r>
              <a:rPr lang="en-US" sz="3000" dirty="0">
                <a:solidFill>
                  <a:schemeClr val="accent5">
                    <a:lumMod val="50000"/>
                  </a:schemeClr>
                </a:solidFill>
              </a:rPr>
              <a:t>                       : Gross amount of loan approved by bank</a:t>
            </a:r>
          </a:p>
          <a:p>
            <a:r>
              <a:rPr lang="en-US" sz="3000" dirty="0" err="1">
                <a:solidFill>
                  <a:schemeClr val="accent5">
                    <a:lumMod val="50000"/>
                  </a:schemeClr>
                </a:solidFill>
              </a:rPr>
              <a:t>MIS_Status</a:t>
            </a:r>
            <a:r>
              <a:rPr lang="en-US" sz="3000" dirty="0">
                <a:solidFill>
                  <a:schemeClr val="accent5">
                    <a:lumMod val="50000"/>
                  </a:schemeClr>
                </a:solidFill>
              </a:rPr>
              <a:t>                 : Target column, Loan status charged off = CHGOFF, Paid in full =PIF</a:t>
            </a:r>
          </a:p>
          <a:p>
            <a:endParaRPr lang="en-IN" dirty="0"/>
          </a:p>
        </p:txBody>
      </p:sp>
    </p:spTree>
    <p:extLst>
      <p:ext uri="{BB962C8B-B14F-4D97-AF65-F5344CB8AC3E}">
        <p14:creationId xmlns:p14="http://schemas.microsoft.com/office/powerpoint/2010/main" val="74940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0BCE-E8DA-22E3-9704-00F6FAEB4982}"/>
              </a:ext>
            </a:extLst>
          </p:cNvPr>
          <p:cNvSpPr>
            <a:spLocks noGrp="1"/>
          </p:cNvSpPr>
          <p:nvPr>
            <p:ph type="title"/>
          </p:nvPr>
        </p:nvSpPr>
        <p:spPr>
          <a:xfrm>
            <a:off x="628650" y="365127"/>
            <a:ext cx="7886700" cy="1006474"/>
          </a:xfrm>
        </p:spPr>
        <p:txBody>
          <a:bodyPr>
            <a:normAutofit/>
          </a:bodyPr>
          <a:lstStyle/>
          <a:p>
            <a:pPr algn="ctr"/>
            <a:r>
              <a:rPr lang="en-IN" sz="4000" b="1" dirty="0"/>
              <a:t>       Exploratory Data Analysis (EDA)</a:t>
            </a:r>
          </a:p>
        </p:txBody>
      </p:sp>
      <p:sp>
        <p:nvSpPr>
          <p:cNvPr id="4" name="Content Placeholder 3">
            <a:extLst>
              <a:ext uri="{FF2B5EF4-FFF2-40B4-BE49-F238E27FC236}">
                <a16:creationId xmlns:a16="http://schemas.microsoft.com/office/drawing/2014/main" id="{145F9C95-DE5D-F86F-4A75-F26BAD341F21}"/>
              </a:ext>
            </a:extLst>
          </p:cNvPr>
          <p:cNvSpPr>
            <a:spLocks noGrp="1"/>
          </p:cNvSpPr>
          <p:nvPr>
            <p:ph idx="1"/>
          </p:nvPr>
        </p:nvSpPr>
        <p:spPr/>
        <p:txBody>
          <a:bodyPr/>
          <a:lstStyle/>
          <a:p>
            <a:endParaRPr lang="en-IN"/>
          </a:p>
        </p:txBody>
      </p:sp>
      <p:pic>
        <p:nvPicPr>
          <p:cNvPr id="6" name="Picture 5" descr="A screenshot of a computer&#10;&#10;Description automatically generated">
            <a:extLst>
              <a:ext uri="{FF2B5EF4-FFF2-40B4-BE49-F238E27FC236}">
                <a16:creationId xmlns:a16="http://schemas.microsoft.com/office/drawing/2014/main" id="{3199D03F-253D-1A94-EAEA-6ED5B0084B68}"/>
              </a:ext>
            </a:extLst>
          </p:cNvPr>
          <p:cNvPicPr>
            <a:picLocks noChangeAspect="1"/>
          </p:cNvPicPr>
          <p:nvPr/>
        </p:nvPicPr>
        <p:blipFill rotWithShape="1">
          <a:blip r:embed="rId2"/>
          <a:srcRect l="16740" t="21273" r="20563" b="3526"/>
          <a:stretch/>
        </p:blipFill>
        <p:spPr bwMode="auto">
          <a:xfrm>
            <a:off x="381001" y="1219200"/>
            <a:ext cx="8534400" cy="5638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441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97BA86F-24E8-A2CE-B2AC-F10213DB7696}"/>
              </a:ext>
            </a:extLst>
          </p:cNvPr>
          <p:cNvPicPr>
            <a:picLocks noChangeAspect="1"/>
          </p:cNvPicPr>
          <p:nvPr/>
        </p:nvPicPr>
        <p:blipFill rotWithShape="1">
          <a:blip r:embed="rId2"/>
          <a:srcRect l="14876" t="35020" r="32852" b="21582"/>
          <a:stretch/>
        </p:blipFill>
        <p:spPr bwMode="auto">
          <a:xfrm>
            <a:off x="342049" y="1085770"/>
            <a:ext cx="4615701" cy="2155549"/>
          </a:xfrm>
          <a:prstGeom prst="rect">
            <a:avLst/>
          </a:prstGeom>
          <a:extLst>
            <a:ext uri="{53640926-AAD7-44D8-BBD7-CCE9431645EC}">
              <a14:shadowObscured xmlns:a14="http://schemas.microsoft.com/office/drawing/2010/main"/>
            </a:ext>
          </a:extLst>
        </p:spPr>
      </p:pic>
      <p:cxnSp>
        <p:nvCxnSpPr>
          <p:cNvPr id="87" name="Straight Connector 86">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68410" y="1111170"/>
            <a:ext cx="828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7" name="Picture 16" descr="A screenshot of a computer&#10;&#10;Description automatically generated">
            <a:extLst>
              <a:ext uri="{FF2B5EF4-FFF2-40B4-BE49-F238E27FC236}">
                <a16:creationId xmlns:a16="http://schemas.microsoft.com/office/drawing/2014/main" id="{D63C0D58-75E9-C92F-66D0-F4FF771C47B7}"/>
              </a:ext>
            </a:extLst>
          </p:cNvPr>
          <p:cNvPicPr>
            <a:picLocks noChangeAspect="1"/>
          </p:cNvPicPr>
          <p:nvPr/>
        </p:nvPicPr>
        <p:blipFill rotWithShape="1">
          <a:blip r:embed="rId3"/>
          <a:srcRect l="15264" t="32816" r="33908" b="24342"/>
          <a:stretch/>
        </p:blipFill>
        <p:spPr bwMode="auto">
          <a:xfrm>
            <a:off x="4610557" y="1044847"/>
            <a:ext cx="4457425" cy="2113357"/>
          </a:xfrm>
          <a:prstGeom prst="rect">
            <a:avLst/>
          </a:prstGeom>
          <a:extLst>
            <a:ext uri="{53640926-AAD7-44D8-BBD7-CCE9431645EC}">
              <a14:shadowObscured xmlns:a14="http://schemas.microsoft.com/office/drawing/2010/main"/>
            </a:ext>
          </a:extLst>
        </p:spPr>
      </p:pic>
      <p:cxnSp>
        <p:nvCxnSpPr>
          <p:cNvPr id="88" name="Straight Connector 8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2270" y="3428998"/>
            <a:ext cx="3141678"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7750" y="3428998"/>
            <a:ext cx="3141678"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8" name="Picture 17" descr="A screenshot of a computer&#10;&#10;Description automatically generated">
            <a:extLst>
              <a:ext uri="{FF2B5EF4-FFF2-40B4-BE49-F238E27FC236}">
                <a16:creationId xmlns:a16="http://schemas.microsoft.com/office/drawing/2014/main" id="{081230F0-72BD-B2A0-254C-32E970A6E91C}"/>
              </a:ext>
            </a:extLst>
          </p:cNvPr>
          <p:cNvPicPr>
            <a:picLocks noChangeAspect="1"/>
          </p:cNvPicPr>
          <p:nvPr/>
        </p:nvPicPr>
        <p:blipFill rotWithShape="1">
          <a:blip r:embed="rId4"/>
          <a:srcRect l="15268" t="32279" r="38180" b="26036"/>
          <a:stretch/>
        </p:blipFill>
        <p:spPr bwMode="auto">
          <a:xfrm>
            <a:off x="359616" y="3616678"/>
            <a:ext cx="4129771" cy="2080146"/>
          </a:xfrm>
          <a:prstGeom prst="rect">
            <a:avLst/>
          </a:prstGeom>
          <a:extLst>
            <a:ext uri="{53640926-AAD7-44D8-BBD7-CCE9431645EC}">
              <a14:shadowObscured xmlns:a14="http://schemas.microsoft.com/office/drawing/2010/main"/>
            </a:ext>
          </a:extLst>
        </p:spPr>
      </p:pic>
      <p:pic>
        <p:nvPicPr>
          <p:cNvPr id="3" name="Picture 2" descr="A screenshot of a computer&#10;&#10;Description automatically generated">
            <a:extLst>
              <a:ext uri="{FF2B5EF4-FFF2-40B4-BE49-F238E27FC236}">
                <a16:creationId xmlns:a16="http://schemas.microsoft.com/office/drawing/2014/main" id="{E048E3B7-F61E-3087-D305-7C7BE8238C80}"/>
              </a:ext>
            </a:extLst>
          </p:cNvPr>
          <p:cNvPicPr>
            <a:picLocks noChangeAspect="1"/>
          </p:cNvPicPr>
          <p:nvPr/>
        </p:nvPicPr>
        <p:blipFill rotWithShape="1">
          <a:blip r:embed="rId5"/>
          <a:srcRect l="15924" t="29696" r="38113" b="28817"/>
          <a:stretch/>
        </p:blipFill>
        <p:spPr bwMode="auto">
          <a:xfrm>
            <a:off x="4687145" y="3616678"/>
            <a:ext cx="4028603" cy="204538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71294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45A4-4673-298C-B09A-33496555C5B7}"/>
              </a:ext>
            </a:extLst>
          </p:cNvPr>
          <p:cNvSpPr>
            <a:spLocks noGrp="1"/>
          </p:cNvSpPr>
          <p:nvPr>
            <p:ph type="title"/>
          </p:nvPr>
        </p:nvSpPr>
        <p:spPr/>
        <p:txBody>
          <a:bodyPr/>
          <a:lstStyle/>
          <a:p>
            <a:pPr algn="ctr"/>
            <a:r>
              <a:rPr lang="en-IN" dirty="0"/>
              <a:t>Outlier Detection</a:t>
            </a:r>
          </a:p>
        </p:txBody>
      </p:sp>
      <p:pic>
        <p:nvPicPr>
          <p:cNvPr id="5" name="Picture 4" descr="A screenshot of a computer&#10;&#10;Description automatically generated">
            <a:extLst>
              <a:ext uri="{FF2B5EF4-FFF2-40B4-BE49-F238E27FC236}">
                <a16:creationId xmlns:a16="http://schemas.microsoft.com/office/drawing/2014/main" id="{972B946B-06DD-F1C7-94F8-709CA8168139}"/>
              </a:ext>
            </a:extLst>
          </p:cNvPr>
          <p:cNvPicPr>
            <a:picLocks noChangeAspect="1"/>
          </p:cNvPicPr>
          <p:nvPr/>
        </p:nvPicPr>
        <p:blipFill rotWithShape="1">
          <a:blip r:embed="rId2"/>
          <a:srcRect l="15834" t="43968" r="40317" b="23809"/>
          <a:stretch/>
        </p:blipFill>
        <p:spPr bwMode="auto">
          <a:xfrm>
            <a:off x="1371600" y="1396378"/>
            <a:ext cx="6400800" cy="2640891"/>
          </a:xfrm>
          <a:prstGeom prst="rect">
            <a:avLst/>
          </a:prstGeom>
          <a:ln>
            <a:noFill/>
          </a:ln>
          <a:extLst>
            <a:ext uri="{53640926-AAD7-44D8-BBD7-CCE9431645EC}">
              <a14:shadowObscured xmlns:a14="http://schemas.microsoft.com/office/drawing/2010/main"/>
            </a:ext>
          </a:extLst>
        </p:spPr>
      </p:pic>
      <p:pic>
        <p:nvPicPr>
          <p:cNvPr id="6" name="Picture 5" descr="A screenshot of a computer&#10;&#10;Description automatically generated">
            <a:extLst>
              <a:ext uri="{FF2B5EF4-FFF2-40B4-BE49-F238E27FC236}">
                <a16:creationId xmlns:a16="http://schemas.microsoft.com/office/drawing/2014/main" id="{7CB06D69-12ED-17B0-78BA-B189C829D9C6}"/>
              </a:ext>
            </a:extLst>
          </p:cNvPr>
          <p:cNvPicPr>
            <a:picLocks noChangeAspect="1"/>
          </p:cNvPicPr>
          <p:nvPr/>
        </p:nvPicPr>
        <p:blipFill rotWithShape="1">
          <a:blip r:embed="rId2"/>
          <a:srcRect l="59038" t="43968" r="11944" b="23809"/>
          <a:stretch/>
        </p:blipFill>
        <p:spPr bwMode="auto">
          <a:xfrm>
            <a:off x="2400300" y="4008366"/>
            <a:ext cx="4343400" cy="27079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602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46FBC-B44D-DA2A-FE7F-AF4A0C80AF4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7D6585-D2E9-8E27-9D65-37685AAE1F88}"/>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DFB26D25-F742-AF75-D634-6EDB3B6A5BD4}"/>
              </a:ext>
            </a:extLst>
          </p:cNvPr>
          <p:cNvSpPr>
            <a:spLocks noGrp="1"/>
          </p:cNvSpPr>
          <p:nvPr>
            <p:ph type="title"/>
          </p:nvPr>
        </p:nvSpPr>
        <p:spPr>
          <a:xfrm>
            <a:off x="685800" y="1295400"/>
            <a:ext cx="2266950" cy="1096963"/>
          </a:xfrm>
        </p:spPr>
        <p:txBody>
          <a:bodyPr>
            <a:normAutofit/>
          </a:bodyPr>
          <a:lstStyle/>
          <a:p>
            <a:pPr defTabSz="457200"/>
            <a:r>
              <a:rPr lang="en-US" sz="2800" b="1" dirty="0">
                <a:solidFill>
                  <a:schemeClr val="accent1">
                    <a:lumMod val="75000"/>
                  </a:schemeClr>
                </a:solidFill>
                <a:latin typeface="+mn-lt"/>
                <a:ea typeface="+mn-ea"/>
                <a:cs typeface="+mn-cs"/>
              </a:rPr>
              <a:t>Data Preprocessing</a:t>
            </a:r>
            <a:endParaRPr lang="en-IN" sz="2800" b="1" dirty="0">
              <a:solidFill>
                <a:schemeClr val="accent1">
                  <a:lumMod val="75000"/>
                </a:schemeClr>
              </a:solidFill>
              <a:latin typeface="+mn-lt"/>
              <a:ea typeface="+mn-ea"/>
              <a:cs typeface="+mn-cs"/>
            </a:endParaRPr>
          </a:p>
        </p:txBody>
      </p:sp>
      <p:sp>
        <p:nvSpPr>
          <p:cNvPr id="2" name="TextBox 1">
            <a:extLst>
              <a:ext uri="{FF2B5EF4-FFF2-40B4-BE49-F238E27FC236}">
                <a16:creationId xmlns:a16="http://schemas.microsoft.com/office/drawing/2014/main" id="{84FAC994-B3BB-C3C2-E4D6-DB1D71524F01}"/>
              </a:ext>
            </a:extLst>
          </p:cNvPr>
          <p:cNvSpPr txBox="1"/>
          <p:nvPr/>
        </p:nvSpPr>
        <p:spPr>
          <a:xfrm>
            <a:off x="3200400" y="838200"/>
            <a:ext cx="5029187" cy="4708981"/>
          </a:xfrm>
          <a:prstGeom prst="rect">
            <a:avLst/>
          </a:prstGeom>
          <a:noFill/>
        </p:spPr>
        <p:txBody>
          <a:bodyPr wrap="square" rtlCol="0">
            <a:spAutoFit/>
          </a:bodyPr>
          <a:lstStyle/>
          <a:p>
            <a:pPr fontAlgn="base">
              <a:spcBef>
                <a:spcPct val="20000"/>
              </a:spcBef>
              <a:spcAft>
                <a:spcPct val="0"/>
              </a:spcAft>
            </a:pPr>
            <a:endParaRPr lang="en-US" sz="1600" b="1" dirty="0">
              <a:solidFill>
                <a:schemeClr val="accent1"/>
              </a:solidFill>
            </a:endParaRPr>
          </a:p>
          <a:p>
            <a:pPr fontAlgn="base">
              <a:spcBef>
                <a:spcPct val="20000"/>
              </a:spcBef>
              <a:spcAft>
                <a:spcPct val="0"/>
              </a:spcAft>
            </a:pPr>
            <a:r>
              <a:rPr lang="en-US" sz="1600" b="1" dirty="0">
                <a:solidFill>
                  <a:schemeClr val="accent1"/>
                </a:solidFill>
              </a:rPr>
              <a:t>Handling missing values : </a:t>
            </a:r>
            <a:r>
              <a:rPr lang="en-US" altLang="en-US" sz="1600" dirty="0">
                <a:solidFill>
                  <a:schemeClr val="accent1"/>
                </a:solidFill>
              </a:rPr>
              <a:t>Missing values were minimal, so we chose to remove the rows.</a:t>
            </a:r>
          </a:p>
          <a:p>
            <a:pPr fontAlgn="base">
              <a:spcBef>
                <a:spcPct val="20000"/>
              </a:spcBef>
              <a:spcAft>
                <a:spcPct val="0"/>
              </a:spcAft>
            </a:pPr>
            <a:endParaRPr lang="en-US" sz="1600" b="1" dirty="0">
              <a:solidFill>
                <a:schemeClr val="accent1"/>
              </a:solidFill>
            </a:endParaRPr>
          </a:p>
          <a:p>
            <a:pPr fontAlgn="base">
              <a:spcBef>
                <a:spcPct val="20000"/>
              </a:spcBef>
              <a:spcAft>
                <a:spcPct val="0"/>
              </a:spcAft>
            </a:pPr>
            <a:r>
              <a:rPr lang="en-US" sz="1600" b="1" dirty="0">
                <a:solidFill>
                  <a:schemeClr val="accent1"/>
                </a:solidFill>
              </a:rPr>
              <a:t>Outlier Detection : </a:t>
            </a:r>
            <a:r>
              <a:rPr lang="en-US" sz="1600" dirty="0">
                <a:solidFill>
                  <a:schemeClr val="accent1"/>
                </a:solidFill>
              </a:rPr>
              <a:t>We analyzed outliers using the IQR method but found that removing them would result in a loss of nearly 50% of the data. Since our models were tree-based models like Random Forest and </a:t>
            </a:r>
            <a:r>
              <a:rPr lang="en-US" sz="1600" dirty="0" err="1">
                <a:solidFill>
                  <a:schemeClr val="accent1"/>
                </a:solidFill>
              </a:rPr>
              <a:t>XGBoost</a:t>
            </a:r>
            <a:r>
              <a:rPr lang="en-US" sz="1600" dirty="0">
                <a:solidFill>
                  <a:schemeClr val="accent1"/>
                </a:solidFill>
              </a:rPr>
              <a:t> are inherently robust to outliers, we decided to retain them to preserve data diversity.</a:t>
            </a:r>
          </a:p>
          <a:p>
            <a:pPr fontAlgn="base">
              <a:spcBef>
                <a:spcPct val="20000"/>
              </a:spcBef>
              <a:spcAft>
                <a:spcPct val="0"/>
              </a:spcAft>
            </a:pPr>
            <a:endParaRPr lang="en-US" sz="1600" dirty="0">
              <a:solidFill>
                <a:schemeClr val="accent1"/>
              </a:solidFill>
            </a:endParaRPr>
          </a:p>
          <a:p>
            <a:pPr fontAlgn="base">
              <a:spcBef>
                <a:spcPct val="20000"/>
              </a:spcBef>
              <a:spcAft>
                <a:spcPct val="0"/>
              </a:spcAft>
            </a:pPr>
            <a:r>
              <a:rPr lang="en-US" altLang="en-US" sz="1600" b="1" dirty="0">
                <a:solidFill>
                  <a:schemeClr val="accent1"/>
                </a:solidFill>
              </a:rPr>
              <a:t>Encoding : </a:t>
            </a:r>
            <a:r>
              <a:rPr lang="en-US" altLang="en-US" sz="1600" dirty="0">
                <a:solidFill>
                  <a:schemeClr val="accent1"/>
                </a:solidFill>
              </a:rPr>
              <a:t>Use We performed Target encoding on our columns with high cardinality using target column.</a:t>
            </a:r>
            <a:endParaRPr lang="en-US" sz="1600" dirty="0">
              <a:solidFill>
                <a:schemeClr val="accent1"/>
              </a:solidFill>
            </a:endParaRPr>
          </a:p>
          <a:p>
            <a:pPr fontAlgn="base">
              <a:spcBef>
                <a:spcPct val="20000"/>
              </a:spcBef>
              <a:spcAft>
                <a:spcPct val="0"/>
              </a:spcAft>
            </a:pPr>
            <a:endParaRPr lang="en-US" sz="1600" dirty="0">
              <a:solidFill>
                <a:schemeClr val="accent1"/>
              </a:solidFill>
            </a:endParaRPr>
          </a:p>
          <a:p>
            <a:pPr fontAlgn="base">
              <a:spcBef>
                <a:spcPct val="20000"/>
              </a:spcBef>
              <a:spcAft>
                <a:spcPct val="0"/>
              </a:spcAft>
            </a:pPr>
            <a:r>
              <a:rPr lang="en-US" sz="1600" b="1" dirty="0">
                <a:solidFill>
                  <a:schemeClr val="accent1"/>
                </a:solidFill>
              </a:rPr>
              <a:t>Scaling: </a:t>
            </a:r>
            <a:r>
              <a:rPr lang="en-US" sz="1600" dirty="0">
                <a:solidFill>
                  <a:schemeClr val="accent1"/>
                </a:solidFill>
              </a:rPr>
              <a:t>We performed Standard scaling to achieve a mean of 0 and standard deviation of 1 for features.</a:t>
            </a:r>
          </a:p>
          <a:p>
            <a:pPr fontAlgn="base">
              <a:spcBef>
                <a:spcPct val="20000"/>
              </a:spcBef>
              <a:spcAft>
                <a:spcPct val="0"/>
              </a:spcAft>
            </a:pPr>
            <a:endParaRPr lang="en-US" sz="1800" dirty="0">
              <a:solidFill>
                <a:srgbClr val="0070C0"/>
              </a:solidFill>
            </a:endParaRPr>
          </a:p>
        </p:txBody>
      </p:sp>
    </p:spTree>
    <p:extLst>
      <p:ext uri="{BB962C8B-B14F-4D97-AF65-F5344CB8AC3E}">
        <p14:creationId xmlns:p14="http://schemas.microsoft.com/office/powerpoint/2010/main" val="207155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41921-B853-A581-3BF7-A038F2859C47}"/>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0689D7F-DDA1-A85B-C1B9-2D94DA8D8BC1}"/>
              </a:ext>
            </a:extLst>
          </p:cNvPr>
          <p:cNvCxnSpPr/>
          <p:nvPr/>
        </p:nvCxnSpPr>
        <p:spPr>
          <a:xfrm>
            <a:off x="3124200" y="838200"/>
            <a:ext cx="0" cy="54102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C200C87F-AE20-06D8-1FEE-B817FC092030}"/>
              </a:ext>
            </a:extLst>
          </p:cNvPr>
          <p:cNvSpPr>
            <a:spLocks noGrp="1"/>
          </p:cNvSpPr>
          <p:nvPr>
            <p:ph type="title"/>
          </p:nvPr>
        </p:nvSpPr>
        <p:spPr>
          <a:xfrm>
            <a:off x="466736" y="990600"/>
            <a:ext cx="2743190" cy="1600200"/>
          </a:xfrm>
        </p:spPr>
        <p:txBody>
          <a:bodyPr>
            <a:normAutofit fontScale="90000"/>
          </a:bodyPr>
          <a:lstStyle/>
          <a:p>
            <a:pPr defTabSz="457200"/>
            <a:r>
              <a:rPr lang="en-US" sz="2800" b="1" dirty="0">
                <a:solidFill>
                  <a:schemeClr val="accent1">
                    <a:lumMod val="75000"/>
                  </a:schemeClr>
                </a:solidFill>
                <a:latin typeface="+mn-lt"/>
                <a:ea typeface="+mn-ea"/>
                <a:cs typeface="+mn-cs"/>
              </a:rPr>
              <a:t>Model Selection and Training</a:t>
            </a:r>
            <a:br>
              <a:rPr lang="en-US" sz="2800" b="1" dirty="0">
                <a:solidFill>
                  <a:schemeClr val="accent1">
                    <a:lumMod val="75000"/>
                  </a:schemeClr>
                </a:solidFill>
                <a:latin typeface="+mn-lt"/>
                <a:ea typeface="+mn-ea"/>
                <a:cs typeface="+mn-cs"/>
              </a:rPr>
            </a:br>
            <a:r>
              <a:rPr lang="en-US" sz="2800" b="1" dirty="0">
                <a:solidFill>
                  <a:schemeClr val="accent1">
                    <a:lumMod val="75000"/>
                  </a:schemeClr>
                </a:solidFill>
                <a:latin typeface="+mn-lt"/>
                <a:ea typeface="+mn-ea"/>
                <a:cs typeface="+mn-cs"/>
              </a:rPr>
              <a:t>[Supervised</a:t>
            </a:r>
            <a:br>
              <a:rPr lang="en-US" sz="2800" b="1" dirty="0">
                <a:solidFill>
                  <a:schemeClr val="accent1">
                    <a:lumMod val="75000"/>
                  </a:schemeClr>
                </a:solidFill>
                <a:latin typeface="+mn-lt"/>
                <a:ea typeface="+mn-ea"/>
                <a:cs typeface="+mn-cs"/>
              </a:rPr>
            </a:br>
            <a:r>
              <a:rPr lang="en-US" sz="2800" b="1" dirty="0">
                <a:solidFill>
                  <a:schemeClr val="accent1">
                    <a:lumMod val="75000"/>
                  </a:schemeClr>
                </a:solidFill>
                <a:latin typeface="+mn-lt"/>
                <a:ea typeface="+mn-ea"/>
                <a:cs typeface="+mn-cs"/>
              </a:rPr>
              <a:t>Learning (SL)]</a:t>
            </a:r>
            <a:endParaRPr lang="en-IN" sz="2800" b="1" dirty="0">
              <a:solidFill>
                <a:schemeClr val="accent1">
                  <a:lumMod val="75000"/>
                </a:schemeClr>
              </a:solidFill>
              <a:latin typeface="+mn-lt"/>
              <a:ea typeface="+mn-ea"/>
              <a:cs typeface="+mn-cs"/>
            </a:endParaRPr>
          </a:p>
        </p:txBody>
      </p:sp>
      <p:sp>
        <p:nvSpPr>
          <p:cNvPr id="2" name="TextBox 1">
            <a:extLst>
              <a:ext uri="{FF2B5EF4-FFF2-40B4-BE49-F238E27FC236}">
                <a16:creationId xmlns:a16="http://schemas.microsoft.com/office/drawing/2014/main" id="{AB890824-1621-A844-67F7-D1BC17379A09}"/>
              </a:ext>
            </a:extLst>
          </p:cNvPr>
          <p:cNvSpPr txBox="1"/>
          <p:nvPr/>
        </p:nvSpPr>
        <p:spPr>
          <a:xfrm>
            <a:off x="3248027" y="990600"/>
            <a:ext cx="5543548" cy="4205062"/>
          </a:xfrm>
          <a:prstGeom prst="rect">
            <a:avLst/>
          </a:prstGeom>
          <a:noFill/>
        </p:spPr>
        <p:txBody>
          <a:bodyPr wrap="square" rtlCol="0">
            <a:spAutoFit/>
          </a:bodyPr>
          <a:lstStyle/>
          <a:p>
            <a:pPr lvl="0">
              <a:lnSpc>
                <a:spcPct val="115000"/>
              </a:lnSpc>
              <a:spcBef>
                <a:spcPts val="1000"/>
              </a:spcBef>
              <a:buSzPts val="1000"/>
              <a:tabLst>
                <a:tab pos="228600" algn="l"/>
              </a:tabLst>
            </a:pPr>
            <a:r>
              <a:rPr lang="en-IN" sz="1400" b="1" dirty="0">
                <a:solidFill>
                  <a:schemeClr val="accent1"/>
                </a:solidFill>
              </a:rPr>
              <a:t>Evaluation Metrics : </a:t>
            </a:r>
            <a:r>
              <a:rPr lang="en-IN" sz="1400" dirty="0">
                <a:solidFill>
                  <a:schemeClr val="accent1"/>
                </a:solidFill>
              </a:rPr>
              <a:t>Accuracy, Precision, Recall, F1- Score </a:t>
            </a:r>
          </a:p>
          <a:p>
            <a:pPr lvl="0">
              <a:lnSpc>
                <a:spcPct val="115000"/>
              </a:lnSpc>
              <a:spcBef>
                <a:spcPts val="1000"/>
              </a:spcBef>
              <a:buSzPts val="1000"/>
              <a:tabLst>
                <a:tab pos="228600" algn="l"/>
              </a:tabLst>
            </a:pPr>
            <a:r>
              <a:rPr lang="en-US" sz="1400" b="1" dirty="0">
                <a:solidFill>
                  <a:schemeClr val="accent1"/>
                </a:solidFill>
              </a:rPr>
              <a:t>Logistic Regression :  </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Accuracy : 97.81, Precision : 97.81, Recall : 97.81, F1-score : 97.81</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Achieved an accuracy of 98%with an F1-score of 0.98 for both classes.  </a:t>
            </a:r>
          </a:p>
          <a:p>
            <a:pPr lvl="0">
              <a:lnSpc>
                <a:spcPct val="115000"/>
              </a:lnSpc>
              <a:spcBef>
                <a:spcPts val="1000"/>
              </a:spcBef>
              <a:buSzPts val="1000"/>
              <a:tabLst>
                <a:tab pos="228600" algn="l"/>
              </a:tabLst>
            </a:pPr>
            <a:r>
              <a:rPr lang="en-US" sz="1400" b="1" dirty="0">
                <a:solidFill>
                  <a:schemeClr val="accent1"/>
                </a:solidFill>
              </a:rPr>
              <a:t>Random Forest :  </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Accuracy : 98.91, Precision : 98.94, Recall : 98.91, F1-score : 98.92</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Improved accuracy to 99%, with F1-scores of 0.99 for Class 0 and 0.98 for Class 1.  </a:t>
            </a:r>
          </a:p>
          <a:p>
            <a:pPr lvl="0">
              <a:lnSpc>
                <a:spcPct val="115000"/>
              </a:lnSpc>
              <a:spcBef>
                <a:spcPts val="1000"/>
              </a:spcBef>
              <a:buSzPts val="1000"/>
              <a:tabLst>
                <a:tab pos="228600" algn="l"/>
              </a:tabLst>
            </a:pPr>
            <a:r>
              <a:rPr lang="en-US" sz="1400" b="1" dirty="0" err="1">
                <a:solidFill>
                  <a:schemeClr val="accent1"/>
                </a:solidFill>
              </a:rPr>
              <a:t>XGBoost</a:t>
            </a:r>
            <a:r>
              <a:rPr lang="en-US" sz="1400" b="1" dirty="0">
                <a:solidFill>
                  <a:schemeClr val="accent1"/>
                </a:solidFill>
              </a:rPr>
              <a:t> :  </a:t>
            </a:r>
          </a:p>
          <a:p>
            <a:pPr marL="28575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Accuracy : 98.85, Precision : 98.87, Recall : 98.85, F1-score : 98.85</a:t>
            </a:r>
          </a:p>
          <a:p>
            <a:pPr marL="285750" lvl="0" indent="-285750">
              <a:lnSpc>
                <a:spcPct val="115000"/>
              </a:lnSpc>
              <a:spcBef>
                <a:spcPts val="1000"/>
              </a:spcBef>
              <a:buSzPts val="1000"/>
              <a:buFont typeface="Arial" panose="020B0604020202020204" pitchFamily="34" charset="0"/>
              <a:buChar char="•"/>
              <a:tabLst>
                <a:tab pos="228600" algn="l"/>
              </a:tabLst>
            </a:pPr>
            <a:r>
              <a:rPr lang="en-US" sz="1400" dirty="0">
                <a:solidFill>
                  <a:schemeClr val="accent1"/>
                </a:solidFill>
              </a:rPr>
              <a:t>Matched Random Forest with an accuracy of 99% and F1-scores of 0.99 for both classes.  </a:t>
            </a:r>
          </a:p>
        </p:txBody>
      </p:sp>
    </p:spTree>
    <p:extLst>
      <p:ext uri="{BB962C8B-B14F-4D97-AF65-F5344CB8AC3E}">
        <p14:creationId xmlns:p14="http://schemas.microsoft.com/office/powerpoint/2010/main" val="124190139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9265</TotalTime>
  <Words>1114</Words>
  <Application>Microsoft Office PowerPoint</Application>
  <PresentationFormat>On-screen Show (4:3)</PresentationFormat>
  <Paragraphs>117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Abadi</vt:lpstr>
      <vt:lpstr>Arial</vt:lpstr>
      <vt:lpstr>Calibri</vt:lpstr>
      <vt:lpstr>Calibri Light</vt:lpstr>
      <vt:lpstr>Office 2013 - 2022 Theme</vt:lpstr>
      <vt:lpstr>PowerPoint Presentation</vt:lpstr>
      <vt:lpstr>PowerPoint Presentation</vt:lpstr>
      <vt:lpstr>PowerPoint Presentation</vt:lpstr>
      <vt:lpstr>Data Overview</vt:lpstr>
      <vt:lpstr>       Exploratory Data Analysis (EDA)</vt:lpstr>
      <vt:lpstr>PowerPoint Presentation</vt:lpstr>
      <vt:lpstr>Outlier Detection</vt:lpstr>
      <vt:lpstr>Data Preprocessing</vt:lpstr>
      <vt:lpstr>Model Selection and Training [Supervised Learning (SL)]</vt:lpstr>
      <vt:lpstr>Results and Overview - Supervised Learning (SL)</vt:lpstr>
      <vt:lpstr>Modeling and Performance - Unsupervised Learning (USL)</vt:lpstr>
      <vt:lpstr>PowerPoint Presentation</vt:lpstr>
      <vt:lpstr>PowerPoint Presentation</vt:lpstr>
      <vt:lpstr>Challenges and Limitations</vt:lpstr>
      <vt:lpstr>Closing Reflections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Richu Mathew/GSL</cp:lastModifiedBy>
  <cp:revision>320</cp:revision>
  <dcterms:created xsi:type="dcterms:W3CDTF">2017-03-30T12:09:41Z</dcterms:created>
  <dcterms:modified xsi:type="dcterms:W3CDTF">2024-11-30T04:10:42Z</dcterms:modified>
</cp:coreProperties>
</file>