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6" r:id="rId2"/>
    <p:sldId id="343" r:id="rId3"/>
    <p:sldId id="34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2"/>
    <p:restoredTop sz="94720"/>
  </p:normalViewPr>
  <p:slideViewPr>
    <p:cSldViewPr snapToGrid="0">
      <p:cViewPr varScale="1">
        <p:scale>
          <a:sx n="87" d="100"/>
          <a:sy n="87" d="100"/>
        </p:scale>
        <p:origin x="4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1F5C-B554-CD58-0790-1663AA402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CE5DE-2BD6-FED3-6B2E-394E9D907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32336-71A4-3E2C-FE78-79DDB9B2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515BE-C05C-92B8-A59D-3A26BAE0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01CC6-5436-9FE8-FEB7-BE1B27F3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146B-64A9-5066-63A8-D8FEE117B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4132-F147-9618-6341-45E72016C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0C24-2CCA-7FAA-68B1-74DBCEBA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D7333-2445-AABE-C250-C3E8B3EE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4DC9B-9BD3-9CB3-4C44-1D3E9D93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716BE-F107-07DF-ADC5-F688E104A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713F5-65AB-6698-26F2-6D799D7BB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0D95E-8066-DCC9-C0F7-CCAAE0BF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6F3C-C2F7-6096-A2E8-9C98B733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638C8-4D77-3BF8-59BB-720D9117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6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D29B-5D8B-1467-6AE0-FE2B391D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1022-17A0-EABD-7A2D-FDA5D069C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ADAC-D202-FC69-1924-E69B38E60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3BDAD-4E31-83CA-6624-1BC3070E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F295D-F84F-FB86-7104-EE9B277D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37C5-A852-3A81-4D33-F1EA7661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CC9E0-E3F0-6109-D71D-F231DB38C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F6B8-B0E4-3AE6-8373-35142B43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9ACF-60EF-859A-32BA-8648D035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3705-EDDE-CE10-92C7-66CF4339D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6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3279-8202-6771-9A31-9B4B5D0D9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B817-57D0-5796-3845-331B93D00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B8FC0-CB04-7791-6F97-FF65FABEF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592C0-C1AF-A6BB-2533-13CE9D7F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B1E5A-BA07-9822-7E4E-1C7CCA92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7239-98B7-19B1-9454-60EE310A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3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D1ED-9738-1D82-11CB-82667F38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715496-5DD7-0C5D-84A8-79AE3A4A5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CABE5-1963-644B-E3A5-B7184851A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55D74-7952-A343-4973-87F3E47C01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AB845-0604-CBA1-B1F2-E4D2114D15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E16AC-762E-A099-D7BB-523FEDF5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DC12F-6084-8BB8-0846-10060A32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BF87F-F571-45E0-D6F9-5F0C9F065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36D0-730E-7868-F2A0-6DD9A60C4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ABF18-FB2F-015F-469A-F190ADD6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5662-A48C-0E65-5AD5-832BDF7B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1D641-EE69-F69B-A793-F99CA10D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C64EB-0C3D-CF76-330A-CDD97D6A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FBDD8C-9C1D-56E8-B068-177E6BAF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90819-2443-2E57-AB94-2CEF2929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6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D488-BBC7-6342-8FDB-D58AABDFE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AFC22-3F61-B53E-338A-BDF25B0A6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9DD10-BDD6-5D63-B00F-AE7E49F8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2414E-9A5E-9A67-7E3D-B96A9D73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41E29-1813-22EE-E83D-91D5E78A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9E4B5-EF40-126A-36EE-3A336796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17A45-DEA2-F8E2-AF78-218D6CFC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6D8E8F-4055-4D20-EE0F-4775A97857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CCFF3-9540-5D9C-4BA1-21CE303BB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6542F-BEE0-00A6-AB7E-FDA6579B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2EB16-38AA-0182-FB7A-FD87C5EF5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AE043D-F40D-1D8C-2835-8DEE1E05E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16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4C62-2CE4-A00A-DF6C-98829383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10D8A-8EB0-71A4-9CAA-242AE449C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C7DD5-D242-B813-F9F2-E3259267D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D6C89-45EB-2944-84E9-6194A5F286F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3329-2588-758B-009B-9843BC9FF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EFB42-8078-20F8-174A-023CA285F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2A436-D59E-7242-8D76-9AAB6AC6F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7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EF123-DDD3-0D0F-A5D0-15FC53E70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7474B1F-3705-EE1E-6930-6BB804AF48C7}"/>
              </a:ext>
            </a:extLst>
          </p:cNvPr>
          <p:cNvCxnSpPr>
            <a:cxnSpLocks/>
          </p:cNvCxnSpPr>
          <p:nvPr/>
        </p:nvCxnSpPr>
        <p:spPr>
          <a:xfrm>
            <a:off x="399876" y="771787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0730296-B00B-250B-3C70-369052156FCF}"/>
              </a:ext>
            </a:extLst>
          </p:cNvPr>
          <p:cNvSpPr txBox="1"/>
          <p:nvPr/>
        </p:nvSpPr>
        <p:spPr>
          <a:xfrm flipH="1">
            <a:off x="4932291" y="245281"/>
            <a:ext cx="232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XYZ COURSE SLIDES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75E4C-F1F6-8705-915B-AD77E420752F}"/>
              </a:ext>
            </a:extLst>
          </p:cNvPr>
          <p:cNvSpPr txBox="1"/>
          <p:nvPr/>
        </p:nvSpPr>
        <p:spPr>
          <a:xfrm flipH="1">
            <a:off x="10529579" y="245281"/>
            <a:ext cx="140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TWENTY</a:t>
            </a:r>
            <a:r>
              <a:rPr lang="en-US" b="1" dirty="0"/>
              <a:t>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72A53E-DA6E-7B6D-4B90-6328D2F0C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36" y="211577"/>
            <a:ext cx="512362" cy="4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E5F71-ADB1-8803-EEE4-5D36584D05EC}"/>
              </a:ext>
            </a:extLst>
          </p:cNvPr>
          <p:cNvCxnSpPr>
            <a:cxnSpLocks/>
          </p:cNvCxnSpPr>
          <p:nvPr/>
        </p:nvCxnSpPr>
        <p:spPr>
          <a:xfrm>
            <a:off x="399876" y="6418976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5441BC9-5A53-F608-B9E4-B6D9E1308A20}"/>
              </a:ext>
            </a:extLst>
          </p:cNvPr>
          <p:cNvSpPr txBox="1"/>
          <p:nvPr/>
        </p:nvSpPr>
        <p:spPr>
          <a:xfrm flipH="1">
            <a:off x="327104" y="6523312"/>
            <a:ext cx="171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WWW.S2PEDUTECH.COM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63CA1-EFFA-3BA2-1733-405D3F5A0FF8}"/>
              </a:ext>
            </a:extLst>
          </p:cNvPr>
          <p:cNvSpPr txBox="1"/>
          <p:nvPr/>
        </p:nvSpPr>
        <p:spPr>
          <a:xfrm flipH="1">
            <a:off x="11225135" y="6489608"/>
            <a:ext cx="71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NAGPUR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6D2DE-0DA6-3260-10CE-C68718FB590F}"/>
              </a:ext>
            </a:extLst>
          </p:cNvPr>
          <p:cNvSpPr txBox="1"/>
          <p:nvPr/>
        </p:nvSpPr>
        <p:spPr>
          <a:xfrm>
            <a:off x="452778" y="1293674"/>
            <a:ext cx="1148475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 TITLE NAME AND IT SHOULD BE CENTERED</a:t>
            </a:r>
            <a:endParaRPr lang="en-US" sz="3400" b="1" dirty="0">
              <a:solidFill>
                <a:srgbClr val="0955F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9D50A3-78F8-E04A-4985-8956B0A5203D}"/>
              </a:ext>
            </a:extLst>
          </p:cNvPr>
          <p:cNvSpPr txBox="1"/>
          <p:nvPr/>
        </p:nvSpPr>
        <p:spPr>
          <a:xfrm>
            <a:off x="399876" y="2642518"/>
            <a:ext cx="3650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Sub-Heading-1 This Should Be Left Aligned</a:t>
            </a:r>
            <a:endParaRPr lang="en-US" sz="2000" b="1" dirty="0">
              <a:solidFill>
                <a:srgbClr val="0955F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5C1CE-5059-E062-1E17-641C94ADE869}"/>
              </a:ext>
            </a:extLst>
          </p:cNvPr>
          <p:cNvSpPr txBox="1"/>
          <p:nvPr/>
        </p:nvSpPr>
        <p:spPr>
          <a:xfrm>
            <a:off x="399876" y="924342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Heading-1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89D25-F140-D6F0-2B82-448669D76FD3}"/>
              </a:ext>
            </a:extLst>
          </p:cNvPr>
          <p:cNvSpPr txBox="1"/>
          <p:nvPr/>
        </p:nvSpPr>
        <p:spPr>
          <a:xfrm>
            <a:off x="399876" y="2350131"/>
            <a:ext cx="609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Sub-Heading-1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089B-F6DF-0D40-3C33-154FC8C12C75}"/>
              </a:ext>
            </a:extLst>
          </p:cNvPr>
          <p:cNvSpPr txBox="1"/>
          <p:nvPr/>
        </p:nvSpPr>
        <p:spPr>
          <a:xfrm>
            <a:off x="430636" y="4032759"/>
            <a:ext cx="36508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Sub-Heading-2 This Should Be Left Aligned</a:t>
            </a:r>
            <a:endParaRPr lang="en-US" sz="1400" b="1" dirty="0">
              <a:solidFill>
                <a:srgbClr val="0955F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A77355-674F-F028-9315-52952E547409}"/>
              </a:ext>
            </a:extLst>
          </p:cNvPr>
          <p:cNvSpPr txBox="1"/>
          <p:nvPr/>
        </p:nvSpPr>
        <p:spPr>
          <a:xfrm>
            <a:off x="430636" y="3766852"/>
            <a:ext cx="609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Sub-Heading-2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5E6E21-B15D-1D8F-3981-6DCCB1A53843}"/>
              </a:ext>
            </a:extLst>
          </p:cNvPr>
          <p:cNvSpPr txBox="1"/>
          <p:nvPr/>
        </p:nvSpPr>
        <p:spPr>
          <a:xfrm>
            <a:off x="5550196" y="24279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Super-Heading </a:t>
            </a: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will be used for emphasis</a:t>
            </a:r>
            <a:endParaRPr lang="en-US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01BDFA-9178-8EDD-2BF5-A7A8EF256EC9}"/>
              </a:ext>
            </a:extLst>
          </p:cNvPr>
          <p:cNvGrpSpPr/>
          <p:nvPr/>
        </p:nvGrpSpPr>
        <p:grpSpPr>
          <a:xfrm>
            <a:off x="5550195" y="2899769"/>
            <a:ext cx="6159795" cy="1734166"/>
            <a:chOff x="5550195" y="3068034"/>
            <a:chExt cx="6159795" cy="173416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1118B7-D7E8-DCD1-FCCD-493F9628ECFF}"/>
                </a:ext>
              </a:extLst>
            </p:cNvPr>
            <p:cNvSpPr txBox="1"/>
            <p:nvPr/>
          </p:nvSpPr>
          <p:spPr>
            <a:xfrm>
              <a:off x="5550195" y="3068034"/>
              <a:ext cx="6159795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6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DISRUPT</a:t>
              </a:r>
              <a:endParaRPr lang="en-US" sz="6000" b="1" dirty="0">
                <a:solidFill>
                  <a:srgbClr val="0955F4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D676BF-0F56-29EA-9C87-35366CCD5B84}"/>
                </a:ext>
              </a:extLst>
            </p:cNvPr>
            <p:cNvSpPr txBox="1"/>
            <p:nvPr/>
          </p:nvSpPr>
          <p:spPr>
            <a:xfrm>
              <a:off x="5550195" y="3786537"/>
              <a:ext cx="6096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60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BRANDING</a:t>
              </a:r>
              <a:endParaRPr lang="en-US" sz="60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336AB8-6ACF-C334-FBBA-811D432F26D3}"/>
              </a:ext>
            </a:extLst>
          </p:cNvPr>
          <p:cNvSpPr txBox="1"/>
          <p:nvPr/>
        </p:nvSpPr>
        <p:spPr>
          <a:xfrm>
            <a:off x="5613990" y="4443788"/>
            <a:ext cx="4309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YOU CAN USE THIS FOR HERO SLIDE OF PRESENTATION ALONG WITH THIS BODY TEXT.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630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FA843-686D-48BF-7E3C-2432C99A0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BCCD46-9BF6-E4C6-ADE4-CF7C26CCB36A}"/>
              </a:ext>
            </a:extLst>
          </p:cNvPr>
          <p:cNvCxnSpPr>
            <a:cxnSpLocks/>
          </p:cNvCxnSpPr>
          <p:nvPr/>
        </p:nvCxnSpPr>
        <p:spPr>
          <a:xfrm>
            <a:off x="399876" y="771787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23BF6E-7477-3861-5A2B-E43016755676}"/>
              </a:ext>
            </a:extLst>
          </p:cNvPr>
          <p:cNvSpPr txBox="1"/>
          <p:nvPr/>
        </p:nvSpPr>
        <p:spPr>
          <a:xfrm flipH="1">
            <a:off x="4932291" y="245281"/>
            <a:ext cx="338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REACT COURSE SLIDES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13FE91-DEB8-89C9-D460-C9B9F9F3D60C}"/>
              </a:ext>
            </a:extLst>
          </p:cNvPr>
          <p:cNvSpPr txBox="1"/>
          <p:nvPr/>
        </p:nvSpPr>
        <p:spPr>
          <a:xfrm flipH="1">
            <a:off x="10529579" y="245281"/>
            <a:ext cx="140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TWENTY</a:t>
            </a:r>
            <a:r>
              <a:rPr lang="en-US" b="1" dirty="0"/>
              <a:t>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297BFA-8AB2-28D5-DD34-96B859A29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36" y="211577"/>
            <a:ext cx="512362" cy="4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4F5FD7-F38A-4FEC-BA36-F02D24A5A05E}"/>
              </a:ext>
            </a:extLst>
          </p:cNvPr>
          <p:cNvCxnSpPr>
            <a:cxnSpLocks/>
          </p:cNvCxnSpPr>
          <p:nvPr/>
        </p:nvCxnSpPr>
        <p:spPr>
          <a:xfrm>
            <a:off x="399876" y="6418976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64DB9F-4781-537B-4148-DC9998831132}"/>
              </a:ext>
            </a:extLst>
          </p:cNvPr>
          <p:cNvSpPr txBox="1"/>
          <p:nvPr/>
        </p:nvSpPr>
        <p:spPr>
          <a:xfrm flipH="1">
            <a:off x="327104" y="6523312"/>
            <a:ext cx="171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WWW.S2PEDUTECH.COM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024D40-FB60-8286-FDBA-77282EB43EB2}"/>
              </a:ext>
            </a:extLst>
          </p:cNvPr>
          <p:cNvSpPr txBox="1"/>
          <p:nvPr/>
        </p:nvSpPr>
        <p:spPr>
          <a:xfrm flipH="1">
            <a:off x="11225135" y="6489608"/>
            <a:ext cx="71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NAGPUR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3BA7F-9713-DAE8-4C84-10407CC7FE23}"/>
              </a:ext>
            </a:extLst>
          </p:cNvPr>
          <p:cNvSpPr txBox="1"/>
          <p:nvPr/>
        </p:nvSpPr>
        <p:spPr>
          <a:xfrm>
            <a:off x="399876" y="876123"/>
            <a:ext cx="1139224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IS REACT.JS </a:t>
            </a:r>
            <a:endParaRPr lang="en-US" sz="3400" b="1" dirty="0">
              <a:solidFill>
                <a:srgbClr val="0955F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17A7D-3E2E-ABE4-2D63-0A8CC9857AE5}"/>
              </a:ext>
            </a:extLst>
          </p:cNvPr>
          <p:cNvSpPr txBox="1"/>
          <p:nvPr/>
        </p:nvSpPr>
        <p:spPr>
          <a:xfrm>
            <a:off x="399876" y="1864623"/>
            <a:ext cx="1148475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React.js is a </a:t>
            </a:r>
            <a:r>
              <a:rPr lang="en-US" sz="17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JavaScript</a:t>
            </a: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library used for building </a:t>
            </a:r>
            <a:r>
              <a:rPr lang="en-US" sz="17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user</a:t>
            </a: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17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interfaces.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Developed by </a:t>
            </a:r>
            <a:r>
              <a:rPr lang="en-US" sz="17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Facebook</a:t>
            </a: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 2011,open-sourced in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Helps create </a:t>
            </a:r>
            <a:r>
              <a:rPr lang="en-US" sz="17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interactive</a:t>
            </a: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17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reusable UI components </a:t>
            </a: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Works primarily for </a:t>
            </a:r>
            <a:r>
              <a:rPr lang="en-US" sz="17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Single-page applications(SPAs).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74C4A5-7991-B47E-FE2B-A9FAC0DF5601}"/>
              </a:ext>
            </a:extLst>
          </p:cNvPr>
          <p:cNvSpPr txBox="1"/>
          <p:nvPr/>
        </p:nvSpPr>
        <p:spPr>
          <a:xfrm>
            <a:off x="399875" y="3250801"/>
            <a:ext cx="64858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Helvetica Neue" panose="02000503000000020004" pitchFamily="2" charset="0"/>
              </a:rPr>
              <a:t>Why use React.JS?</a:t>
            </a:r>
            <a:endParaRPr lang="en-US" sz="1400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549616-0938-B05B-8DB7-C10606366897}"/>
              </a:ext>
            </a:extLst>
          </p:cNvPr>
          <p:cNvSpPr/>
          <p:nvPr/>
        </p:nvSpPr>
        <p:spPr>
          <a:xfrm>
            <a:off x="1028055" y="3657688"/>
            <a:ext cx="6156516" cy="426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Fast and Efficient: </a:t>
            </a:r>
            <a:r>
              <a:rPr lang="en-US" sz="140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Uses </a:t>
            </a:r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Virtual DOM </a:t>
            </a:r>
            <a:r>
              <a:rPr lang="en-US" sz="140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 update only what’s necessary </a:t>
            </a:r>
            <a:endParaRPr lang="en-US" sz="1400" b="1" dirty="0">
              <a:solidFill>
                <a:sysClr val="windowText" lastClr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292D9E-4FEA-9BAA-6A0C-D52EBFED75BF}"/>
              </a:ext>
            </a:extLst>
          </p:cNvPr>
          <p:cNvSpPr/>
          <p:nvPr/>
        </p:nvSpPr>
        <p:spPr>
          <a:xfrm>
            <a:off x="527806" y="3657689"/>
            <a:ext cx="415192" cy="41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999C4E-2D07-A333-2AA7-02923F66492B}"/>
              </a:ext>
            </a:extLst>
          </p:cNvPr>
          <p:cNvSpPr/>
          <p:nvPr/>
        </p:nvSpPr>
        <p:spPr>
          <a:xfrm>
            <a:off x="1028055" y="4213034"/>
            <a:ext cx="6156516" cy="426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Reusable Components: </a:t>
            </a:r>
            <a:r>
              <a:rPr lang="en-US" sz="140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 UI pieces once and use them multiple times</a:t>
            </a:r>
            <a:endParaRPr lang="en-US" sz="1400" b="1" dirty="0">
              <a:solidFill>
                <a:sysClr val="windowText" lastClr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ED896F-908D-E81E-1EAC-D36FB19BFF57}"/>
              </a:ext>
            </a:extLst>
          </p:cNvPr>
          <p:cNvSpPr/>
          <p:nvPr/>
        </p:nvSpPr>
        <p:spPr>
          <a:xfrm>
            <a:off x="527806" y="4213035"/>
            <a:ext cx="415192" cy="41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9FE374C-EBD7-B860-F399-070F378F17C9}"/>
              </a:ext>
            </a:extLst>
          </p:cNvPr>
          <p:cNvSpPr/>
          <p:nvPr/>
        </p:nvSpPr>
        <p:spPr>
          <a:xfrm>
            <a:off x="1028055" y="4744310"/>
            <a:ext cx="6156516" cy="426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Declarative Syntax: </a:t>
            </a:r>
            <a:r>
              <a:rPr lang="en-US" sz="140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JSX makes code more readable and predictable</a:t>
            </a:r>
            <a:endParaRPr lang="en-US" sz="1400" b="1" dirty="0">
              <a:solidFill>
                <a:sysClr val="windowText" lastClr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BF825E-BE73-6B52-CE7F-F44D04F23AD7}"/>
              </a:ext>
            </a:extLst>
          </p:cNvPr>
          <p:cNvSpPr/>
          <p:nvPr/>
        </p:nvSpPr>
        <p:spPr>
          <a:xfrm>
            <a:off x="527806" y="4744311"/>
            <a:ext cx="415192" cy="41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F3545A-B18B-568A-A660-D855246CC092}"/>
              </a:ext>
            </a:extLst>
          </p:cNvPr>
          <p:cNvSpPr/>
          <p:nvPr/>
        </p:nvSpPr>
        <p:spPr>
          <a:xfrm>
            <a:off x="1028055" y="5287335"/>
            <a:ext cx="6156516" cy="426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Large Ecosystem:  </a:t>
            </a:r>
            <a:r>
              <a:rPr lang="en-US" sz="140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Lots of libraries and tools</a:t>
            </a:r>
            <a:endParaRPr lang="en-US" sz="1400" b="1" dirty="0">
              <a:solidFill>
                <a:sysClr val="windowText" lastClr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7090AA-BECC-DA16-6B38-F69034838A6B}"/>
              </a:ext>
            </a:extLst>
          </p:cNvPr>
          <p:cNvSpPr/>
          <p:nvPr/>
        </p:nvSpPr>
        <p:spPr>
          <a:xfrm>
            <a:off x="527806" y="5287336"/>
            <a:ext cx="415192" cy="41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17A0B6-A9D0-AC8B-5A43-5EF12958845F}"/>
              </a:ext>
            </a:extLst>
          </p:cNvPr>
          <p:cNvSpPr/>
          <p:nvPr/>
        </p:nvSpPr>
        <p:spPr>
          <a:xfrm>
            <a:off x="1028054" y="5803424"/>
            <a:ext cx="6156515" cy="42694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Easy Integration: </a:t>
            </a:r>
            <a:r>
              <a:rPr lang="en-US" sz="1400" dirty="0">
                <a:solidFill>
                  <a:sysClr val="windowText" lastClr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Works with other libraries and frameworks seamlessly</a:t>
            </a:r>
            <a:endParaRPr lang="en-US" sz="1400" b="1" dirty="0">
              <a:solidFill>
                <a:sysClr val="windowText" lastClr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936D93-163C-FC42-E432-CE724C6FD0E4}"/>
              </a:ext>
            </a:extLst>
          </p:cNvPr>
          <p:cNvSpPr/>
          <p:nvPr/>
        </p:nvSpPr>
        <p:spPr>
          <a:xfrm>
            <a:off x="527806" y="5803425"/>
            <a:ext cx="415192" cy="415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602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1A3E2-845D-ABC6-5FE5-EE85D1DCD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587BF7E-09A6-C16D-DB07-DE005D4762ED}"/>
              </a:ext>
            </a:extLst>
          </p:cNvPr>
          <p:cNvCxnSpPr>
            <a:cxnSpLocks/>
          </p:cNvCxnSpPr>
          <p:nvPr/>
        </p:nvCxnSpPr>
        <p:spPr>
          <a:xfrm>
            <a:off x="399876" y="771787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1C61F0-F2F5-2361-7B06-1FD5B21009B4}"/>
              </a:ext>
            </a:extLst>
          </p:cNvPr>
          <p:cNvSpPr txBox="1"/>
          <p:nvPr/>
        </p:nvSpPr>
        <p:spPr>
          <a:xfrm flipH="1">
            <a:off x="4932290" y="245281"/>
            <a:ext cx="2967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REACT COURSE SLIDES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01CB4-C1A2-4DEA-4955-02A053F05B05}"/>
              </a:ext>
            </a:extLst>
          </p:cNvPr>
          <p:cNvSpPr txBox="1"/>
          <p:nvPr/>
        </p:nvSpPr>
        <p:spPr>
          <a:xfrm flipH="1">
            <a:off x="10529579" y="245281"/>
            <a:ext cx="140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TWENTY</a:t>
            </a:r>
            <a:r>
              <a:rPr lang="en-US" b="1" dirty="0"/>
              <a:t>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C0E6AE-DB7B-F62F-006C-5AF8173D8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36" y="211577"/>
            <a:ext cx="512362" cy="43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FD3B7F8-4039-9848-ED28-F8BE81DD8636}"/>
              </a:ext>
            </a:extLst>
          </p:cNvPr>
          <p:cNvCxnSpPr>
            <a:cxnSpLocks/>
          </p:cNvCxnSpPr>
          <p:nvPr/>
        </p:nvCxnSpPr>
        <p:spPr>
          <a:xfrm>
            <a:off x="399876" y="6418976"/>
            <a:ext cx="113922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78ADFBF-2BA8-59AB-7943-1B71F0D5BF59}"/>
              </a:ext>
            </a:extLst>
          </p:cNvPr>
          <p:cNvSpPr txBox="1"/>
          <p:nvPr/>
        </p:nvSpPr>
        <p:spPr>
          <a:xfrm flipH="1">
            <a:off x="327104" y="6523312"/>
            <a:ext cx="17150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WWW.S2PEDUTECH.COM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57556-6A4C-BB85-823C-696DBD58962C}"/>
              </a:ext>
            </a:extLst>
          </p:cNvPr>
          <p:cNvSpPr txBox="1"/>
          <p:nvPr/>
        </p:nvSpPr>
        <p:spPr>
          <a:xfrm flipH="1">
            <a:off x="11225135" y="6489608"/>
            <a:ext cx="7123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NAGPUR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7F7C2-D878-DB52-7ECF-38AE4B0D4B64}"/>
              </a:ext>
            </a:extLst>
          </p:cNvPr>
          <p:cNvSpPr txBox="1"/>
          <p:nvPr/>
        </p:nvSpPr>
        <p:spPr>
          <a:xfrm>
            <a:off x="399876" y="876123"/>
            <a:ext cx="1139224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REACT JS VS VANILLA JAVASCRIPT</a:t>
            </a:r>
            <a:endParaRPr lang="en-US" sz="3400" b="1" dirty="0">
              <a:solidFill>
                <a:srgbClr val="0955F4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D500ABC-CB70-E673-3BD9-44E02E661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053392"/>
              </p:ext>
            </p:extLst>
          </p:nvPr>
        </p:nvGraphicFramePr>
        <p:xfrm>
          <a:off x="762001" y="1667934"/>
          <a:ext cx="10591800" cy="4143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8178">
                  <a:extLst>
                    <a:ext uri="{9D8B030D-6E8A-4147-A177-3AD203B41FA5}">
                      <a16:colId xmlns:a16="http://schemas.microsoft.com/office/drawing/2014/main" val="2886565712"/>
                    </a:ext>
                  </a:extLst>
                </a:gridCol>
                <a:gridCol w="4031811">
                  <a:extLst>
                    <a:ext uri="{9D8B030D-6E8A-4147-A177-3AD203B41FA5}">
                      <a16:colId xmlns:a16="http://schemas.microsoft.com/office/drawing/2014/main" val="1724189752"/>
                    </a:ext>
                  </a:extLst>
                </a:gridCol>
                <a:gridCol w="4031811">
                  <a:extLst>
                    <a:ext uri="{9D8B030D-6E8A-4147-A177-3AD203B41FA5}">
                      <a16:colId xmlns:a16="http://schemas.microsoft.com/office/drawing/2014/main" val="1505433273"/>
                    </a:ext>
                  </a:extLst>
                </a:gridCol>
              </a:tblGrid>
              <a:tr h="5587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FACTORS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VANILLA JAVASCRIPT</a:t>
                      </a:r>
                      <a:endParaRPr lang="en-US" sz="1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73591"/>
                  </a:ext>
                </a:extLst>
              </a:tr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Performance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Uses Virtual DOM, updates only necessary parts.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Direct DOM manipulation; slower for large apps.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747792"/>
                  </a:ext>
                </a:extLst>
              </a:tr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Readability and Maintenance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JSX provides declarative, readable code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Helvetica Neue" panose="02000503000000020004"/>
                        </a:rPr>
                        <a:t>Imperative style; harder to maintain as app grows.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 Neue" panose="02000503000000020004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8438327"/>
                  </a:ext>
                </a:extLst>
              </a:tr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Code Reusability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Some important and short point for angular and make sure it is meaningful.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7126626"/>
                  </a:ext>
                </a:extLst>
              </a:tr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>
                          <a:latin typeface="Helvetica Neue" panose="02000503000000020004"/>
                        </a:rPr>
                        <a:t>Scalability</a:t>
                      </a:r>
                      <a:endParaRPr kumimoji="0" 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elvetica Neue" panose="02000503000000020004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Ideal for large-scale applications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Managing large apps becomes complex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553839"/>
                  </a:ext>
                </a:extLst>
              </a:tr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Ecosystem and Community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Large ecosystem, libraries and strong community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Limited built-in features, depends on external libraries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0058961"/>
                  </a:ext>
                </a:extLst>
              </a:tr>
              <a:tr h="5974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Learning Curve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Requires understanding of JSX and components.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Easier for beginners; just HTML,CSS and JS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219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54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308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PRANAY RAMTEKE</dc:creator>
  <cp:lastModifiedBy>ANUROOP KANADE</cp:lastModifiedBy>
  <cp:revision>54</cp:revision>
  <dcterms:created xsi:type="dcterms:W3CDTF">2025-10-15T07:03:33Z</dcterms:created>
  <dcterms:modified xsi:type="dcterms:W3CDTF">2025-10-25T11:31:09Z</dcterms:modified>
</cp:coreProperties>
</file>