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M Sans Bold" charset="1" panose="00000000000000000000"/>
      <p:regular r:id="rId20"/>
    </p:embeddedFont>
    <p:embeddedFont>
      <p:font typeface="DM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5438" y="2735726"/>
            <a:ext cx="14913862" cy="342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06"/>
              </a:lnSpc>
            </a:pPr>
            <a:r>
              <a:rPr lang="en-US" sz="14501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Fake News Detection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2345438" y="1565979"/>
            <a:ext cx="1632016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7164050" y="8810213"/>
            <a:ext cx="0" cy="1632016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72545" y="8760618"/>
            <a:ext cx="1089431" cy="865603"/>
          </a:xfrm>
          <a:custGeom>
            <a:avLst/>
            <a:gdLst/>
            <a:ahLst/>
            <a:cxnLst/>
            <a:rect r="r" b="b" t="t" l="l"/>
            <a:pathLst>
              <a:path h="865603" w="1089431">
                <a:moveTo>
                  <a:pt x="0" y="0"/>
                </a:moveTo>
                <a:lnTo>
                  <a:pt x="1089431" y="0"/>
                </a:lnTo>
                <a:lnTo>
                  <a:pt x="1089431" y="865603"/>
                </a:lnTo>
                <a:lnTo>
                  <a:pt x="0" y="865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45438" y="689864"/>
            <a:ext cx="2437786" cy="39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7"/>
              </a:lnSpc>
            </a:pPr>
            <a:r>
              <a:rPr lang="en-US" sz="3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Group 13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5438" y="7121075"/>
            <a:ext cx="9730072" cy="8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3199" spc="11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Multilingual Fake News Detection Using RoBERTa and Other Machine Learning Models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6429" y="1564216"/>
            <a:ext cx="16492871" cy="5609954"/>
          </a:xfrm>
          <a:custGeom>
            <a:avLst/>
            <a:gdLst/>
            <a:ahLst/>
            <a:cxnLst/>
            <a:rect r="r" b="b" t="t" l="l"/>
            <a:pathLst>
              <a:path h="5609954" w="16492871">
                <a:moveTo>
                  <a:pt x="0" y="0"/>
                </a:moveTo>
                <a:lnTo>
                  <a:pt x="16492871" y="0"/>
                </a:lnTo>
                <a:lnTo>
                  <a:pt x="16492871" y="5609954"/>
                </a:lnTo>
                <a:lnTo>
                  <a:pt x="0" y="5609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240" r="0" b="-390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0598"/>
            <a:ext cx="17147127" cy="100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2"/>
              </a:lnSpc>
            </a:pPr>
            <a:r>
              <a:rPr lang="en-US" sz="789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Training and Evaluation 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6429" y="7457517"/>
            <a:ext cx="16638926" cy="225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789" indent="-358394" lvl="1">
              <a:lnSpc>
                <a:spcPts val="3552"/>
              </a:lnSpc>
              <a:buAutoNum type="arabicPeriod" startAt="1"/>
            </a:pPr>
            <a:r>
              <a:rPr lang="en-US" b="true" sz="3320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Since the model uses LogSoftmax in the final layer, the NLLLoss function is appropriate for calculating the loss based on the log-probabilities of the classes.</a:t>
            </a:r>
          </a:p>
          <a:p>
            <a:pPr algn="l" marL="716789" indent="-358394" lvl="1">
              <a:lnSpc>
                <a:spcPts val="3552"/>
              </a:lnSpc>
              <a:buAutoNum type="arabicPeriod" startAt="1"/>
            </a:pPr>
            <a:r>
              <a:rPr lang="en-US" b="true" sz="3320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Total Epoch is 5</a:t>
            </a:r>
          </a:p>
          <a:p>
            <a:pPr algn="l" marL="716789" indent="-358394" lvl="1">
              <a:lnSpc>
                <a:spcPts val="3552"/>
              </a:lnSpc>
              <a:buAutoNum type="arabicPeriod" startAt="1"/>
            </a:pPr>
            <a:r>
              <a:rPr lang="en-US" b="true" sz="3320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At last, Best model Weight is saved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42814" y="290196"/>
            <a:ext cx="14178678" cy="110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2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Classifier  Model Comparison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6160" y="212986"/>
            <a:ext cx="17575680" cy="1022357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238356" y="9314521"/>
            <a:ext cx="3295531" cy="58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7569" indent="-458785" lvl="1">
              <a:lnSpc>
                <a:spcPts val="4547"/>
              </a:lnSpc>
              <a:spcBef>
                <a:spcPct val="0"/>
              </a:spcBef>
              <a:buAutoNum type="arabicPeriod" startAt="1"/>
            </a:pPr>
            <a:r>
              <a:rPr lang="en-US" sz="42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Accuracy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9514" y="548048"/>
            <a:ext cx="12485849" cy="1218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2"/>
              </a:lnSpc>
            </a:pPr>
            <a:r>
              <a:rPr lang="en-US" sz="9701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&amp; Inference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37525" y="8871998"/>
            <a:ext cx="10999278" cy="81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906" indent="-318453" lvl="1">
              <a:lnSpc>
                <a:spcPts val="3156"/>
              </a:lnSpc>
              <a:buFont typeface="Arial"/>
              <a:buChar char="•"/>
            </a:pPr>
            <a:r>
              <a:rPr lang="en-US" b="true" sz="295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 of XLM - RoBERTa for epoch= ‘5‘</a:t>
            </a:r>
          </a:p>
          <a:p>
            <a:pPr algn="l" marL="636906" indent="-318453" lvl="1">
              <a:lnSpc>
                <a:spcPts val="3156"/>
              </a:lnSpc>
              <a:buFont typeface="Arial"/>
              <a:buChar char="•"/>
            </a:pPr>
            <a:r>
              <a:rPr lang="en-US" b="true" sz="295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Training Time - 16 hrs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899514" y="1780198"/>
            <a:ext cx="12159931" cy="6726604"/>
          </a:xfrm>
          <a:custGeom>
            <a:avLst/>
            <a:gdLst/>
            <a:ahLst/>
            <a:cxnLst/>
            <a:rect r="r" b="b" t="t" l="l"/>
            <a:pathLst>
              <a:path h="6726604" w="12159931">
                <a:moveTo>
                  <a:pt x="0" y="0"/>
                </a:moveTo>
                <a:lnTo>
                  <a:pt x="12159931" y="0"/>
                </a:lnTo>
                <a:lnTo>
                  <a:pt x="12159931" y="6726604"/>
                </a:lnTo>
                <a:lnTo>
                  <a:pt x="0" y="6726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421" r="-55413" b="-2095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57546"/>
            <a:ext cx="9349828" cy="6200754"/>
          </a:xfrm>
          <a:custGeom>
            <a:avLst/>
            <a:gdLst/>
            <a:ahLst/>
            <a:cxnLst/>
            <a:rect r="r" b="b" t="t" l="l"/>
            <a:pathLst>
              <a:path h="6200754" w="9349828">
                <a:moveTo>
                  <a:pt x="0" y="0"/>
                </a:moveTo>
                <a:lnTo>
                  <a:pt x="9349828" y="0"/>
                </a:lnTo>
                <a:lnTo>
                  <a:pt x="9349828" y="6200754"/>
                </a:lnTo>
                <a:lnTo>
                  <a:pt x="0" y="6200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7968"/>
            <a:ext cx="17147127" cy="327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5"/>
              </a:lnSpc>
            </a:pPr>
            <a:r>
              <a:rPr lang="en-US" sz="499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&amp; Inference</a:t>
            </a:r>
          </a:p>
          <a:p>
            <a:pPr algn="l">
              <a:lnSpc>
                <a:spcPts val="3064"/>
              </a:lnSpc>
            </a:pPr>
          </a:p>
          <a:p>
            <a:pPr algn="l">
              <a:lnSpc>
                <a:spcPts val="2599"/>
              </a:lnSpc>
            </a:pPr>
            <a:r>
              <a:rPr lang="en-US" sz="279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multilingual fake news detection model trained using XLM-RoBERTa has demonstrated promising performance in identifying true and fake news across different languages. With a final validation accuracy of 95.95%, the model showcases its ability to generalize well on unseen data, making it a robust solution for real-world applications.</a:t>
            </a:r>
          </a:p>
          <a:p>
            <a:pPr algn="l">
              <a:lnSpc>
                <a:spcPts val="734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248009" y="3028971"/>
            <a:ext cx="6406366" cy="731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61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XLM-RoBERTa-based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multilingual fake news detection model demonstrated high performance with a validation accuracy of 95.95%, showing effective learning and generalization across different languages.</a:t>
            </a:r>
          </a:p>
          <a:p>
            <a:pPr algn="l" marL="604519" indent="-302260" lvl="1">
              <a:lnSpc>
                <a:spcPts val="361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consistent improvements in training and validation loss, the model is well-suited for real-world applications in detecting fake news, and further enhancements can increase its robustness and scalability.</a:t>
            </a:r>
          </a:p>
          <a:p>
            <a:pPr algn="l">
              <a:lnSpc>
                <a:spcPts val="3611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5438" y="2973851"/>
            <a:ext cx="14913862" cy="518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79"/>
              </a:lnSpc>
            </a:pPr>
            <a:r>
              <a:rPr lang="en-US" sz="2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</a:t>
            </a:r>
          </a:p>
          <a:p>
            <a:pPr algn="l">
              <a:lnSpc>
                <a:spcPts val="19579"/>
              </a:lnSpc>
            </a:pPr>
            <a:r>
              <a:rPr lang="en-US" sz="2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You!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2345438" y="1565979"/>
            <a:ext cx="1632016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7164050" y="8810213"/>
            <a:ext cx="0" cy="1632016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72545" y="8760618"/>
            <a:ext cx="1089431" cy="865603"/>
          </a:xfrm>
          <a:custGeom>
            <a:avLst/>
            <a:gdLst/>
            <a:ahLst/>
            <a:cxnLst/>
            <a:rect r="r" b="b" t="t" l="l"/>
            <a:pathLst>
              <a:path h="865603" w="1089431">
                <a:moveTo>
                  <a:pt x="0" y="0"/>
                </a:moveTo>
                <a:lnTo>
                  <a:pt x="1089431" y="0"/>
                </a:lnTo>
                <a:lnTo>
                  <a:pt x="1089431" y="865603"/>
                </a:lnTo>
                <a:lnTo>
                  <a:pt x="0" y="865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438352" y="9455145"/>
            <a:ext cx="9593691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5754913" cy="102870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3998218"/>
            <a:ext cx="5435446" cy="189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54"/>
              </a:lnSpc>
            </a:pPr>
            <a:r>
              <a:rPr lang="en-US" b="true" sz="677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70985" y="1019175"/>
            <a:ext cx="9474450" cy="189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19"/>
              </a:lnSpc>
            </a:pPr>
            <a:r>
              <a:rPr lang="en-US" b="true" sz="4182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Fake News Detection Across Multiple Languages Using XLM-RoBERTa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970985" y="2323406"/>
            <a:ext cx="9474450" cy="7141264"/>
            <a:chOff x="0" y="0"/>
            <a:chExt cx="12632600" cy="95216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2632600" cy="849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1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94253"/>
              <a:ext cx="12632600" cy="8327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11"/>
                </a:lnSpc>
              </a:pPr>
              <a:r>
                <a:rPr lang="en-US" sz="3579">
                  <a:solidFill>
                    <a:srgbClr val="433833"/>
                  </a:solidFill>
                  <a:latin typeface="DM Sans"/>
                  <a:ea typeface="DM Sans"/>
                  <a:cs typeface="DM Sans"/>
                  <a:sym typeface="DM Sans"/>
                </a:rPr>
                <a:t>The spread of fake news across languages is a major challenge. Manual detection methods are inefficient, especially when dealing with large-scale, multilingual news data. This project develops an automated fake news detection system using the </a:t>
              </a:r>
            </a:p>
            <a:p>
              <a:pPr algn="l">
                <a:lnSpc>
                  <a:spcPts val="5011"/>
                </a:lnSpc>
              </a:pPr>
              <a:r>
                <a:rPr lang="en-US" sz="3579" b="true">
                  <a:solidFill>
                    <a:srgbClr val="43383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XLM-RoBERTa</a:t>
              </a:r>
              <a:r>
                <a:rPr lang="en-US" sz="3579">
                  <a:solidFill>
                    <a:srgbClr val="433833"/>
                  </a:solidFill>
                  <a:latin typeface="DM Sans"/>
                  <a:ea typeface="DM Sans"/>
                  <a:cs typeface="DM Sans"/>
                  <a:sym typeface="DM Sans"/>
                </a:rPr>
                <a:t> transformer, which can classify news articles as "True" or "Fake" across </a:t>
              </a:r>
              <a:r>
                <a:rPr lang="en-US" sz="3579" b="true">
                  <a:solidFill>
                    <a:srgbClr val="43383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six Indian languages </a:t>
              </a:r>
              <a:r>
                <a:rPr lang="en-US" sz="3579">
                  <a:solidFill>
                    <a:srgbClr val="433833"/>
                  </a:solidFill>
                  <a:latin typeface="DM Sans"/>
                  <a:ea typeface="DM Sans"/>
                  <a:cs typeface="DM Sans"/>
                  <a:sym typeface="DM Sans"/>
                </a:rPr>
                <a:t>(English, Hindi, Bangla, Gujarati, Marathi, and Telugu).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21492" y="765352"/>
            <a:ext cx="4084" cy="5439307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644860" y="4695825"/>
            <a:ext cx="0" cy="1006565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121910" y="4695825"/>
            <a:ext cx="0" cy="1006565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45077" y="725343"/>
            <a:ext cx="15487962" cy="351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92"/>
              </a:lnSpc>
            </a:pPr>
            <a:r>
              <a:rPr lang="en-US" sz="144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Motivation and Challenges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5077" y="5022940"/>
            <a:ext cx="450550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b="true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Misinformation Threat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077" y="6076331"/>
            <a:ext cx="4505500" cy="389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8"/>
              </a:lnSpc>
            </a:pPr>
            <a:r>
              <a:rPr lang="en-US" sz="2400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The rise of fake news erodes </a:t>
            </a:r>
            <a:r>
              <a:rPr lang="en-US" sz="2400" b="true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public trust </a:t>
            </a:r>
            <a:r>
              <a:rPr lang="en-US" sz="2400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and spreads misinformation, making it essential to develop automated detection systems. </a:t>
            </a:r>
          </a:p>
          <a:p>
            <a:pPr algn="l" marL="518160" indent="-259080" lvl="1">
              <a:lnSpc>
                <a:spcPts val="2568"/>
              </a:lnSpc>
              <a:buFont typeface="Arial"/>
              <a:buChar char="•"/>
            </a:pPr>
            <a:r>
              <a:rPr lang="en-US" sz="2400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Machine learning models offer an effective solution by using advanced natural language algorithms, and understanding to differentiate between real and fake news.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21110" y="6076331"/>
            <a:ext cx="4505500" cy="367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Fake news often </a:t>
            </a:r>
            <a:r>
              <a:rPr lang="en-US" sz="2499" b="true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imitates</a:t>
            </a: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 real news in style and tone, making it hard to detect.</a:t>
            </a:r>
          </a:p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Additionally, the diversity of news sources, topics, and languages complicates feature extraction and classification, while </a:t>
            </a:r>
            <a:r>
              <a:rPr lang="en-US" b="true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data imbalance</a:t>
            </a: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 between real and fake news can affect model performance.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98160" y="6076331"/>
            <a:ext cx="4505500" cy="301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While models like </a:t>
            </a:r>
            <a:r>
              <a:rPr lang="en-US" b="true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RoBERTa  </a:t>
            </a:r>
            <a:r>
              <a:rPr lang="en-US" sz="24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excel in accuracy, their deep architecture can make it difficult to interpret the reasons behind specific predictions, posing challenges in understanding and justifying the classification of fake news.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21110" y="5022940"/>
            <a:ext cx="45055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b="true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Complex Language and Data Challenges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98160" y="5022940"/>
            <a:ext cx="450550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4"/>
              </a:lnSpc>
            </a:pPr>
            <a:r>
              <a:rPr lang="en-US" b="true" sz="24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Model Interpretability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438352" y="9455145"/>
            <a:ext cx="9593691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5754913" cy="102870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319468" y="4238453"/>
            <a:ext cx="5435446" cy="189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4"/>
              </a:lnSpc>
            </a:pPr>
            <a:r>
              <a:rPr lang="en-US" sz="677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Work</a:t>
            </a:r>
          </a:p>
          <a:p>
            <a:pPr algn="l" marL="0" indent="0" lvl="0">
              <a:lnSpc>
                <a:spcPts val="7454"/>
              </a:lnSpc>
            </a:pPr>
            <a:r>
              <a:rPr lang="en-US" b="true" sz="677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Distribution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70985" y="1556777"/>
            <a:ext cx="9913129" cy="75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Jagvinder &amp; Anurudh Singh </a:t>
            </a:r>
            <a:r>
              <a:rPr lang="en-US" b="true" sz="387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- </a:t>
            </a:r>
          </a:p>
          <a:p>
            <a:pPr algn="l">
              <a:lnSpc>
                <a:spcPts val="5431"/>
              </a:lnSpc>
            </a:pPr>
            <a:r>
              <a:rPr lang="en-US" b="true" sz="387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Data exploration and Observation </a:t>
            </a:r>
          </a:p>
          <a:p>
            <a:pPr algn="l">
              <a:lnSpc>
                <a:spcPts val="5431"/>
              </a:lnSpc>
            </a:pPr>
          </a:p>
          <a:p>
            <a:pPr algn="l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Aman &amp; Rishab Yadav - Preprocessing</a:t>
            </a:r>
          </a:p>
          <a:p>
            <a:pPr algn="l">
              <a:lnSpc>
                <a:spcPts val="5431"/>
              </a:lnSpc>
            </a:pPr>
            <a:r>
              <a:rPr lang="en-US" b="true" sz="387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Prathmesh &amp; Harshit Yadav-</a:t>
            </a:r>
          </a:p>
          <a:p>
            <a:pPr algn="l">
              <a:lnSpc>
                <a:spcPts val="5431"/>
              </a:lnSpc>
            </a:pPr>
            <a:r>
              <a:rPr lang="en-US" b="true" sz="387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Model Development</a:t>
            </a:r>
          </a:p>
          <a:p>
            <a:pPr algn="l">
              <a:lnSpc>
                <a:spcPts val="5431"/>
              </a:lnSpc>
            </a:pPr>
          </a:p>
          <a:p>
            <a:pPr algn="l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Mahender Dhaka &amp; Pradeep Meena-Inference and Results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58300"/>
            <a:ext cx="555821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0125" y="1176274"/>
            <a:ext cx="16230600" cy="181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92"/>
              </a:lnSpc>
            </a:pPr>
            <a:r>
              <a:rPr lang="en-US" sz="144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Novelty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33865"/>
            <a:ext cx="7663124" cy="42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9"/>
              </a:lnSpc>
            </a:pPr>
            <a:r>
              <a:rPr lang="en-US" b="true" sz="29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1. Multilingual Dataset Compilation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32365"/>
            <a:ext cx="16638926" cy="247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2781"/>
              </a:lnSpc>
              <a:buFont typeface="Arial"/>
              <a:buChar char="•"/>
            </a:pPr>
            <a:r>
              <a:rPr lang="en-US" sz="25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Many fake news detection models focus on a single language (mostly English). Our project is unique as it integrates both Hindi and other languages, making it more practical for multilingual environments like India.</a:t>
            </a:r>
          </a:p>
          <a:p>
            <a:pPr algn="l">
              <a:lnSpc>
                <a:spcPts val="2781"/>
              </a:lnSpc>
            </a:pPr>
          </a:p>
          <a:p>
            <a:pPr algn="l" marL="561339" indent="-280669" lvl="1">
              <a:lnSpc>
                <a:spcPts val="2781"/>
              </a:lnSpc>
              <a:buFont typeface="Arial"/>
              <a:buChar char="•"/>
            </a:pPr>
            <a:r>
              <a:rPr lang="en-US" sz="25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Combining regional language datasets (Bangla, Gujarati, Marathi, Telugu) with broader datasets demonstrates the novel creation of a unique multilingual benchmark for fake news detection.</a:t>
            </a:r>
          </a:p>
          <a:p>
            <a:pPr algn="l">
              <a:lnSpc>
                <a:spcPts val="2781"/>
              </a:lnSpc>
            </a:pP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1028700" y="709549"/>
            <a:ext cx="1632016" cy="0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6564427"/>
            <a:ext cx="14111713" cy="42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9"/>
              </a:lnSpc>
            </a:pPr>
            <a:r>
              <a:rPr lang="en-US" b="true" sz="29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 2.Enhanced XLM-RoBERTa Architecture with Dynamic Optimization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448665"/>
            <a:ext cx="16638926" cy="141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2781"/>
              </a:lnSpc>
              <a:buAutoNum type="arabicPeriod" startAt="1"/>
            </a:pPr>
            <a:r>
              <a:rPr lang="en-US" sz="25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Extending the </a:t>
            </a:r>
            <a:r>
              <a:rPr lang="en-US" b="true" sz="25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XLM-RoBERTa model</a:t>
            </a:r>
            <a:r>
              <a:rPr lang="en-US" sz="25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 with additional fully connected layers and employing dynamic learning rate adjustments</a:t>
            </a:r>
            <a:r>
              <a:rPr lang="en-US" b="true" sz="2599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 (using ReduceLROnPlateau)</a:t>
            </a:r>
            <a:r>
              <a:rPr lang="en-US" sz="25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 ensures improved performance and efficient conver</a:t>
            </a:r>
            <a:r>
              <a:rPr lang="en-US" sz="2599">
                <a:solidFill>
                  <a:srgbClr val="433833"/>
                </a:solidFill>
                <a:latin typeface="DM Sans"/>
                <a:ea typeface="DM Sans"/>
                <a:cs typeface="DM Sans"/>
                <a:sym typeface="DM Sans"/>
              </a:rPr>
              <a:t>gence on diverse multilingual datasets, creating a robust solution for cross-linguistic fake news detection.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78578" y="1961152"/>
            <a:ext cx="7380722" cy="5281722"/>
          </a:xfrm>
          <a:custGeom>
            <a:avLst/>
            <a:gdLst/>
            <a:ahLst/>
            <a:cxnLst/>
            <a:rect r="r" b="b" t="t" l="l"/>
            <a:pathLst>
              <a:path h="5281722" w="7380722">
                <a:moveTo>
                  <a:pt x="0" y="0"/>
                </a:moveTo>
                <a:lnTo>
                  <a:pt x="7380722" y="0"/>
                </a:lnTo>
                <a:lnTo>
                  <a:pt x="7380722" y="5281722"/>
                </a:lnTo>
                <a:lnTo>
                  <a:pt x="0" y="5281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02" y="1446923"/>
            <a:ext cx="9732776" cy="5659838"/>
          </a:xfrm>
          <a:custGeom>
            <a:avLst/>
            <a:gdLst/>
            <a:ahLst/>
            <a:cxnLst/>
            <a:rect r="r" b="b" t="t" l="l"/>
            <a:pathLst>
              <a:path h="5659838" w="9732776">
                <a:moveTo>
                  <a:pt x="0" y="0"/>
                </a:moveTo>
                <a:lnTo>
                  <a:pt x="9732776" y="0"/>
                </a:lnTo>
                <a:lnTo>
                  <a:pt x="9732776" y="5659837"/>
                </a:lnTo>
                <a:lnTo>
                  <a:pt x="0" y="5659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52" t="0" r="-815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5492" y="7884347"/>
            <a:ext cx="17066722" cy="267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8269" indent="-314134" lvl="1">
              <a:lnSpc>
                <a:spcPts val="4335"/>
              </a:lnSpc>
              <a:buFont typeface="Arial"/>
              <a:buChar char="•"/>
            </a:pPr>
            <a:r>
              <a:rPr lang="en-US" b="true" sz="291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Source: This dataset is publicly available on </a:t>
            </a:r>
            <a:r>
              <a:rPr lang="en-US" b="true" sz="2910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Kaggle</a:t>
            </a:r>
            <a:r>
              <a:rPr lang="en-US" b="true" sz="291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and was collected from various news sources to facilitate research in fake news detection. It serves as a benchmark for machine learning projects focused on identifying misinformation across multiple languages. The above Dataset has been cleaned to form 2 column containing Text and Label.</a:t>
            </a:r>
          </a:p>
          <a:p>
            <a:pPr algn="ctr">
              <a:lnSpc>
                <a:spcPts val="407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158945" y="583297"/>
            <a:ext cx="1105233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 of Dataset  (Multilingual) :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0511" y="1223721"/>
            <a:ext cx="9014122" cy="8034579"/>
          </a:xfrm>
          <a:custGeom>
            <a:avLst/>
            <a:gdLst/>
            <a:ahLst/>
            <a:cxnLst/>
            <a:rect r="r" b="b" t="t" l="l"/>
            <a:pathLst>
              <a:path h="8034579" w="9014122">
                <a:moveTo>
                  <a:pt x="0" y="0"/>
                </a:moveTo>
                <a:lnTo>
                  <a:pt x="9014121" y="0"/>
                </a:lnTo>
                <a:lnTo>
                  <a:pt x="9014121" y="8034579"/>
                </a:lnTo>
                <a:lnTo>
                  <a:pt x="0" y="8034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5329" y="180975"/>
            <a:ext cx="17237341" cy="902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5"/>
              </a:lnSpc>
            </a:pPr>
            <a:r>
              <a:rPr lang="en-US" sz="714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 and Data preparation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25" y="1568035"/>
            <a:ext cx="4597073" cy="421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7" indent="-323848" lvl="1">
              <a:lnSpc>
                <a:spcPts val="320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 RoBERTa  Model-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415" y="1485740"/>
            <a:ext cx="8417609" cy="7902031"/>
          </a:xfrm>
          <a:custGeom>
            <a:avLst/>
            <a:gdLst/>
            <a:ahLst/>
            <a:cxnLst/>
            <a:rect r="r" b="b" t="t" l="l"/>
            <a:pathLst>
              <a:path h="7902031" w="8417609">
                <a:moveTo>
                  <a:pt x="0" y="0"/>
                </a:moveTo>
                <a:lnTo>
                  <a:pt x="8417609" y="0"/>
                </a:lnTo>
                <a:lnTo>
                  <a:pt x="8417609" y="7902030"/>
                </a:lnTo>
                <a:lnTo>
                  <a:pt x="0" y="7902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2159" y="1640398"/>
            <a:ext cx="7740220" cy="648228"/>
            <a:chOff x="0" y="0"/>
            <a:chExt cx="2038576" cy="1707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38576" cy="170727"/>
            </a:xfrm>
            <a:custGeom>
              <a:avLst/>
              <a:gdLst/>
              <a:ahLst/>
              <a:cxnLst/>
              <a:rect r="r" b="b" t="t" l="l"/>
              <a:pathLst>
                <a:path h="170727" w="2038576">
                  <a:moveTo>
                    <a:pt x="51011" y="0"/>
                  </a:moveTo>
                  <a:lnTo>
                    <a:pt x="1987565" y="0"/>
                  </a:lnTo>
                  <a:cubicBezTo>
                    <a:pt x="2001094" y="0"/>
                    <a:pt x="2014069" y="5374"/>
                    <a:pt x="2023636" y="14941"/>
                  </a:cubicBezTo>
                  <a:cubicBezTo>
                    <a:pt x="2033202" y="24507"/>
                    <a:pt x="2038576" y="37482"/>
                    <a:pt x="2038576" y="51011"/>
                  </a:cubicBezTo>
                  <a:lnTo>
                    <a:pt x="2038576" y="119715"/>
                  </a:lnTo>
                  <a:cubicBezTo>
                    <a:pt x="2038576" y="147888"/>
                    <a:pt x="2015738" y="170727"/>
                    <a:pt x="1987565" y="170727"/>
                  </a:cubicBezTo>
                  <a:lnTo>
                    <a:pt x="51011" y="170727"/>
                  </a:lnTo>
                  <a:cubicBezTo>
                    <a:pt x="22838" y="170727"/>
                    <a:pt x="0" y="147888"/>
                    <a:pt x="0" y="119715"/>
                  </a:cubicBezTo>
                  <a:lnTo>
                    <a:pt x="0" y="51011"/>
                  </a:lnTo>
                  <a:cubicBezTo>
                    <a:pt x="0" y="22838"/>
                    <a:pt x="22838" y="0"/>
                    <a:pt x="51011" y="0"/>
                  </a:cubicBez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2038576" cy="142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15110" y="1707365"/>
            <a:ext cx="7857269" cy="514294"/>
          </a:xfrm>
          <a:custGeom>
            <a:avLst/>
            <a:gdLst/>
            <a:ahLst/>
            <a:cxnLst/>
            <a:rect r="r" b="b" t="t" l="l"/>
            <a:pathLst>
              <a:path h="514294" w="7857269">
                <a:moveTo>
                  <a:pt x="0" y="0"/>
                </a:moveTo>
                <a:lnTo>
                  <a:pt x="7857269" y="0"/>
                </a:lnTo>
                <a:lnTo>
                  <a:pt x="7857269" y="514293"/>
                </a:lnTo>
                <a:lnTo>
                  <a:pt x="0" y="5142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95457" y="2584670"/>
            <a:ext cx="3086100" cy="445072"/>
            <a:chOff x="0" y="0"/>
            <a:chExt cx="812800" cy="1172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17221"/>
            </a:xfrm>
            <a:custGeom>
              <a:avLst/>
              <a:gdLst/>
              <a:ahLst/>
              <a:cxnLst/>
              <a:rect r="r" b="b" t="t" l="l"/>
              <a:pathLst>
                <a:path h="117221" w="812800">
                  <a:moveTo>
                    <a:pt x="58610" y="0"/>
                  </a:moveTo>
                  <a:lnTo>
                    <a:pt x="754190" y="0"/>
                  </a:lnTo>
                  <a:cubicBezTo>
                    <a:pt x="769734" y="0"/>
                    <a:pt x="784642" y="6175"/>
                    <a:pt x="795633" y="17167"/>
                  </a:cubicBezTo>
                  <a:cubicBezTo>
                    <a:pt x="806625" y="28158"/>
                    <a:pt x="812800" y="43066"/>
                    <a:pt x="812800" y="58610"/>
                  </a:cubicBezTo>
                  <a:lnTo>
                    <a:pt x="812800" y="58610"/>
                  </a:lnTo>
                  <a:cubicBezTo>
                    <a:pt x="812800" y="90980"/>
                    <a:pt x="786559" y="117221"/>
                    <a:pt x="754190" y="117221"/>
                  </a:cubicBezTo>
                  <a:lnTo>
                    <a:pt x="58610" y="117221"/>
                  </a:lnTo>
                  <a:cubicBezTo>
                    <a:pt x="43066" y="117221"/>
                    <a:pt x="28158" y="111046"/>
                    <a:pt x="17167" y="100054"/>
                  </a:cubicBezTo>
                  <a:cubicBezTo>
                    <a:pt x="6175" y="89062"/>
                    <a:pt x="0" y="74155"/>
                    <a:pt x="0" y="58610"/>
                  </a:cubicBezTo>
                  <a:lnTo>
                    <a:pt x="0" y="58610"/>
                  </a:lnTo>
                  <a:cubicBezTo>
                    <a:pt x="0" y="43066"/>
                    <a:pt x="6175" y="28158"/>
                    <a:pt x="17167" y="17167"/>
                  </a:cubicBezTo>
                  <a:cubicBezTo>
                    <a:pt x="28158" y="6175"/>
                    <a:pt x="43066" y="0"/>
                    <a:pt x="58610" y="0"/>
                  </a:cubicBezTo>
                  <a:close/>
                </a:path>
              </a:pathLst>
            </a:custGeom>
            <a:solidFill>
              <a:srgbClr val="2C2C2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12800" cy="88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873805" y="1745465"/>
            <a:ext cx="7553901" cy="764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4"/>
              </a:lnSpc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Base Model: Roberta (using pre-trained weights, parameters frozen).</a:t>
            </a:r>
          </a:p>
          <a:p>
            <a:pPr algn="l">
              <a:lnSpc>
                <a:spcPts val="3554"/>
              </a:lnSpc>
            </a:pPr>
          </a:p>
          <a:p>
            <a:pPr algn="l">
              <a:lnSpc>
                <a:spcPts val="3554"/>
              </a:lnSpc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 Layers:</a:t>
            </a:r>
          </a:p>
          <a:p>
            <a:pPr algn="l" marL="1434611" indent="-478204" lvl="2">
              <a:lnSpc>
                <a:spcPts val="3554"/>
              </a:lnSpc>
              <a:buFont typeface="Arial"/>
              <a:buChar char="⚬"/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Dropout Layer: To prevent overfitting.</a:t>
            </a:r>
          </a:p>
          <a:p>
            <a:pPr algn="l" marL="1434611" indent="-478204" lvl="2">
              <a:lnSpc>
                <a:spcPts val="3554"/>
              </a:lnSpc>
              <a:buFont typeface="Arial"/>
              <a:buChar char="⚬"/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Fully Connected Layers:</a:t>
            </a:r>
          </a:p>
          <a:p>
            <a:pPr algn="l" marL="2151916" indent="-537979" lvl="3">
              <a:lnSpc>
                <a:spcPts val="3554"/>
              </a:lnSpc>
              <a:buFont typeface="Arial"/>
              <a:buChar char="￭"/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FC1: 768 (BERT output) → 512</a:t>
            </a:r>
          </a:p>
          <a:p>
            <a:pPr algn="l" marL="2151916" indent="-537979" lvl="3">
              <a:lnSpc>
                <a:spcPts val="3554"/>
              </a:lnSpc>
              <a:buFont typeface="Arial"/>
              <a:buChar char="￭"/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FC2: 512 → 384</a:t>
            </a:r>
          </a:p>
          <a:p>
            <a:pPr algn="l" marL="2151916" indent="-537979" lvl="3">
              <a:lnSpc>
                <a:spcPts val="3554"/>
              </a:lnSpc>
              <a:buFont typeface="Arial"/>
              <a:buChar char="￭"/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Output Layer: 384 → 2 (True, Fake)</a:t>
            </a:r>
          </a:p>
          <a:p>
            <a:pPr algn="l" marL="1434611" indent="-478204" lvl="2">
              <a:lnSpc>
                <a:spcPts val="3554"/>
              </a:lnSpc>
              <a:buFont typeface="Arial"/>
              <a:buChar char="⚬"/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Activation Functions:</a:t>
            </a:r>
          </a:p>
          <a:p>
            <a:pPr algn="l" marL="2151916" indent="-537979" lvl="3">
              <a:lnSpc>
                <a:spcPts val="3554"/>
              </a:lnSpc>
              <a:buFont typeface="Arial"/>
              <a:buChar char="￭"/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ReLU for non-linearity.</a:t>
            </a:r>
          </a:p>
          <a:p>
            <a:pPr algn="l" marL="2151916" indent="-537979" lvl="3">
              <a:lnSpc>
                <a:spcPts val="3554"/>
              </a:lnSpc>
              <a:buFont typeface="Arial"/>
              <a:buChar char="￭"/>
            </a:pPr>
            <a:r>
              <a:rPr lang="en-US" sz="33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Softmax for final probabilities.</a:t>
            </a:r>
          </a:p>
          <a:p>
            <a:pPr algn="l">
              <a:lnSpc>
                <a:spcPts val="355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25415" y="95250"/>
            <a:ext cx="16513862" cy="110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2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Roberta  Model Architecture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3635" y="1804523"/>
            <a:ext cx="7740220" cy="35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5"/>
              </a:lnSpc>
              <a:spcBef>
                <a:spcPct val="0"/>
              </a:spcBef>
            </a:pPr>
            <a:r>
              <a:rPr lang="en-US" sz="26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XML Roberta Based Customization Funnel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5457" y="2622770"/>
            <a:ext cx="2790600" cy="43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sz="31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Roberta input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5055" y="1614508"/>
            <a:ext cx="15118623" cy="6038482"/>
          </a:xfrm>
          <a:custGeom>
            <a:avLst/>
            <a:gdLst/>
            <a:ahLst/>
            <a:cxnLst/>
            <a:rect r="r" b="b" t="t" l="l"/>
            <a:pathLst>
              <a:path h="6038482" w="15118623">
                <a:moveTo>
                  <a:pt x="0" y="0"/>
                </a:moveTo>
                <a:lnTo>
                  <a:pt x="15118622" y="0"/>
                </a:lnTo>
                <a:lnTo>
                  <a:pt x="15118622" y="6038482"/>
                </a:lnTo>
                <a:lnTo>
                  <a:pt x="0" y="6038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06" r="0" b="-32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4580" y="383894"/>
            <a:ext cx="17147127" cy="100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2"/>
              </a:lnSpc>
            </a:pPr>
            <a:r>
              <a:rPr lang="en-US" sz="789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Training and Evaluation 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919330"/>
            <a:ext cx="15731332" cy="2067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232" indent="-329116" lvl="1">
              <a:lnSpc>
                <a:spcPts val="3262"/>
              </a:lnSpc>
              <a:buAutoNum type="arabicPeriod" startAt="1"/>
            </a:pPr>
            <a:r>
              <a:rPr lang="en-US" b="true" sz="3048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Optimiser Used - AdamW, Learning Rate=1e-5</a:t>
            </a:r>
          </a:p>
          <a:p>
            <a:pPr algn="l" marL="658232" indent="-329116" lvl="1">
              <a:lnSpc>
                <a:spcPts val="3262"/>
              </a:lnSpc>
              <a:buAutoNum type="arabicPeriod" startAt="1"/>
            </a:pPr>
            <a:r>
              <a:rPr lang="en-US" b="true" sz="3048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Schedular -ReduceLROnPlateau (optimizer, mode='min', factor=0.5, patience=2, verbose=True)</a:t>
            </a:r>
          </a:p>
          <a:p>
            <a:pPr algn="l" marL="658232" indent="-329116" lvl="1">
              <a:lnSpc>
                <a:spcPts val="3262"/>
              </a:lnSpc>
              <a:buAutoNum type="arabicPeriod" startAt="1"/>
            </a:pPr>
            <a:r>
              <a:rPr lang="en-US" b="true" sz="3048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Batch Size - 8</a:t>
            </a:r>
          </a:p>
          <a:p>
            <a:pPr algn="l" marL="658232" indent="-329116" lvl="1">
              <a:lnSpc>
                <a:spcPts val="3262"/>
              </a:lnSpc>
              <a:buAutoNum type="arabicPeriod" startAt="1"/>
            </a:pPr>
            <a:r>
              <a:rPr lang="en-US" b="true" sz="3048">
                <a:solidFill>
                  <a:srgbClr val="433833"/>
                </a:solidFill>
                <a:latin typeface="DM Sans Bold"/>
                <a:ea typeface="DM Sans Bold"/>
                <a:cs typeface="DM Sans Bold"/>
                <a:sym typeface="DM Sans Bold"/>
              </a:rPr>
              <a:t>Training and Validation split is 80:20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DAGTYpDvbdU</dc:identifier>
  <dcterms:modified xsi:type="dcterms:W3CDTF">2011-08-01T06:04:30Z</dcterms:modified>
  <cp:revision>1</cp:revision>
  <dc:title>Machine Learning</dc:title>
</cp:coreProperties>
</file>