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B212-157B-4463-89E1-752B411CE403}" type="datetimeFigureOut">
              <a:rPr lang="th-TH" smtClean="0"/>
              <a:t>31/03/62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E7D66A2-922F-4A80-8B74-5FE622B5DD4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6300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B212-157B-4463-89E1-752B411CE403}" type="datetimeFigureOut">
              <a:rPr lang="th-TH" smtClean="0"/>
              <a:t>31/03/62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66A2-922F-4A80-8B74-5FE622B5DD4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845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B212-157B-4463-89E1-752B411CE403}" type="datetimeFigureOut">
              <a:rPr lang="th-TH" smtClean="0"/>
              <a:t>31/03/62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66A2-922F-4A80-8B74-5FE622B5DD4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724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B212-157B-4463-89E1-752B411CE403}" type="datetimeFigureOut">
              <a:rPr lang="th-TH" smtClean="0"/>
              <a:t>31/03/62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66A2-922F-4A80-8B74-5FE622B5DD4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41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ED5B212-157B-4463-89E1-752B411CE403}" type="datetimeFigureOut">
              <a:rPr lang="th-TH" smtClean="0"/>
              <a:t>31/03/62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th-TH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E7D66A2-922F-4A80-8B74-5FE622B5DD4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124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B212-157B-4463-89E1-752B411CE403}" type="datetimeFigureOut">
              <a:rPr lang="th-TH" smtClean="0"/>
              <a:t>31/03/62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66A2-922F-4A80-8B74-5FE622B5DD4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86983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B212-157B-4463-89E1-752B411CE403}" type="datetimeFigureOut">
              <a:rPr lang="th-TH" smtClean="0"/>
              <a:t>31/03/62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66A2-922F-4A80-8B74-5FE622B5DD4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5190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B212-157B-4463-89E1-752B411CE403}" type="datetimeFigureOut">
              <a:rPr lang="th-TH" smtClean="0"/>
              <a:t>31/03/62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66A2-922F-4A80-8B74-5FE622B5DD4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9468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B212-157B-4463-89E1-752B411CE403}" type="datetimeFigureOut">
              <a:rPr lang="th-TH" smtClean="0"/>
              <a:t>31/03/62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66A2-922F-4A80-8B74-5FE622B5DD4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0044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B212-157B-4463-89E1-752B411CE403}" type="datetimeFigureOut">
              <a:rPr lang="th-TH" smtClean="0"/>
              <a:t>31/03/62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66A2-922F-4A80-8B74-5FE622B5DD4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8018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B212-157B-4463-89E1-752B411CE403}" type="datetimeFigureOut">
              <a:rPr lang="th-TH" smtClean="0"/>
              <a:t>31/03/62</a:t>
            </a:fld>
            <a:endParaRPr lang="th-TH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66A2-922F-4A80-8B74-5FE622B5DD4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474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ED5B212-157B-4463-89E1-752B411CE403}" type="datetimeFigureOut">
              <a:rPr lang="th-TH" smtClean="0"/>
              <a:t>31/03/62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E7D66A2-922F-4A80-8B74-5FE622B5DD4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513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D638-9D37-4FCF-99CD-1841976D9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871" y="1432223"/>
            <a:ext cx="8017564" cy="3232542"/>
          </a:xfrm>
        </p:spPr>
        <p:txBody>
          <a:bodyPr/>
          <a:lstStyle/>
          <a:p>
            <a:pPr algn="ctr"/>
            <a:r>
              <a:rPr lang="en-US" b="1" dirty="0"/>
              <a:t>Credit Scoring and Lead Classifier </a:t>
            </a: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2382910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F1DF-DE83-4FC3-A04F-6ACD9CD59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535" y="305861"/>
            <a:ext cx="10058400" cy="241083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We looking in three points view</a:t>
            </a:r>
          </a:p>
          <a:p>
            <a:r>
              <a:rPr lang="en-US" sz="2800" dirty="0"/>
              <a:t>Cash (</a:t>
            </a:r>
            <a:r>
              <a:rPr lang="th-TH" sz="2800" dirty="0"/>
              <a:t>กดเงินสดมากน้อยขนาดไหน</a:t>
            </a:r>
            <a:r>
              <a:rPr lang="en-US" sz="2800" dirty="0"/>
              <a:t>)</a:t>
            </a:r>
          </a:p>
          <a:p>
            <a:r>
              <a:rPr lang="en-US" sz="2800" dirty="0"/>
              <a:t>Balance (</a:t>
            </a:r>
            <a:r>
              <a:rPr lang="th-TH" sz="2800" dirty="0"/>
              <a:t>ยอดหนี้สะสมมากน้อยขนาดไหน</a:t>
            </a:r>
            <a:r>
              <a:rPr lang="en-US" sz="2800" dirty="0"/>
              <a:t>)</a:t>
            </a:r>
          </a:p>
          <a:p>
            <a:r>
              <a:rPr lang="en-US" sz="2800" dirty="0"/>
              <a:t>Payment(</a:t>
            </a:r>
            <a:r>
              <a:rPr lang="th-TH" sz="2800" dirty="0"/>
              <a:t>จ่ายคืนกลับมากน้อยขนาดไหน</a:t>
            </a:r>
            <a:r>
              <a:rPr lang="en-US" sz="2800" dirty="0"/>
              <a:t>)</a:t>
            </a:r>
          </a:p>
          <a:p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7B0BAB-D950-4CA0-ACD0-D8C5D8D76A22}"/>
              </a:ext>
            </a:extLst>
          </p:cNvPr>
          <p:cNvSpPr/>
          <p:nvPr/>
        </p:nvSpPr>
        <p:spPr>
          <a:xfrm>
            <a:off x="176847" y="3244334"/>
            <a:ext cx="4769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 :: 'CARD_NO' = 4216680002739549</a:t>
            </a:r>
            <a:endParaRPr lang="th-TH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5A17B57F-4A1E-42A3-AF23-E6E8A3EA3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89" y="3737447"/>
            <a:ext cx="4080677" cy="2410835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078BDA53-967C-4420-9B40-1FE0693D2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7447"/>
            <a:ext cx="3816626" cy="2410835"/>
          </a:xfrm>
          <a:prstGeom prst="rect">
            <a:avLst/>
          </a:prstGeom>
        </p:spPr>
      </p:pic>
      <p:pic>
        <p:nvPicPr>
          <p:cNvPr id="12" name="Picture 11" descr="A picture containing indoor&#10;&#10;Description automatically generated">
            <a:extLst>
              <a:ext uri="{FF2B5EF4-FFF2-40B4-BE49-F238E27FC236}">
                <a16:creationId xmlns:a16="http://schemas.microsoft.com/office/drawing/2014/main" id="{848E276A-A89B-4F3D-B45D-F57D74ED2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530" y="3737446"/>
            <a:ext cx="3741455" cy="241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73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370F4-0F4C-4BA5-956F-6A335FBC1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617" y="2731008"/>
            <a:ext cx="7593496" cy="17482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/>
              <a:t>Given example</a:t>
            </a:r>
            <a:endParaRPr lang="th-TH" sz="4800" dirty="0"/>
          </a:p>
        </p:txBody>
      </p:sp>
    </p:spTree>
    <p:extLst>
      <p:ext uri="{BB962C8B-B14F-4D97-AF65-F5344CB8AC3E}">
        <p14:creationId xmlns:p14="http://schemas.microsoft.com/office/powerpoint/2010/main" val="2515347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AE36F-6F20-46B7-BCDA-1AC4C8552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740" y="769686"/>
            <a:ext cx="10058400" cy="405079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dirty="0"/>
              <a:t>To do with the descriptive data (Optional)</a:t>
            </a:r>
            <a:endParaRPr lang="en-US" sz="5600" dirty="0"/>
          </a:p>
          <a:p>
            <a:r>
              <a:rPr lang="en-US" sz="5600" dirty="0"/>
              <a:t>DOB                           </a:t>
            </a:r>
          </a:p>
          <a:p>
            <a:r>
              <a:rPr lang="en-US" sz="5600" dirty="0"/>
              <a:t>Gender                        </a:t>
            </a:r>
          </a:p>
          <a:p>
            <a:r>
              <a:rPr lang="en-US" sz="5600" dirty="0"/>
              <a:t>MONTHLY_INCOME_RL</a:t>
            </a:r>
          </a:p>
          <a:p>
            <a:r>
              <a:rPr lang="en-US" sz="5600" dirty="0" err="1"/>
              <a:t>Marital_status</a:t>
            </a:r>
            <a:r>
              <a:rPr lang="en-US" sz="5600" dirty="0"/>
              <a:t>                </a:t>
            </a:r>
          </a:p>
          <a:p>
            <a:r>
              <a:rPr lang="en-US" sz="5600" dirty="0" err="1"/>
              <a:t>Mobilephone_fg</a:t>
            </a:r>
            <a:r>
              <a:rPr lang="en-US" sz="5600" dirty="0"/>
              <a:t>                </a:t>
            </a:r>
          </a:p>
          <a:p>
            <a:r>
              <a:rPr lang="en-US" sz="5600" dirty="0" err="1"/>
              <a:t>Officephone_fg</a:t>
            </a:r>
            <a:r>
              <a:rPr lang="en-US" sz="5600" dirty="0"/>
              <a:t>                </a:t>
            </a:r>
          </a:p>
          <a:p>
            <a:r>
              <a:rPr lang="en-US" sz="5600" dirty="0" err="1"/>
              <a:t>Homephone_fg</a:t>
            </a:r>
            <a:endParaRPr lang="en-US" sz="5600" dirty="0"/>
          </a:p>
          <a:p>
            <a:r>
              <a:rPr lang="en-US" sz="5600" dirty="0"/>
              <a:t>NO_OF_CHILD                   </a:t>
            </a:r>
          </a:p>
          <a:p>
            <a:r>
              <a:rPr lang="en-US" sz="5600" dirty="0"/>
              <a:t>Occupation                    </a:t>
            </a:r>
          </a:p>
          <a:p>
            <a:r>
              <a:rPr lang="en-US" sz="5600" dirty="0"/>
              <a:t>Province                      </a:t>
            </a:r>
          </a:p>
          <a:p>
            <a:r>
              <a:rPr lang="en-US" sz="5600" dirty="0" err="1"/>
              <a:t>Total_Credit_Limit</a:t>
            </a:r>
            <a:endParaRPr lang="en-US" sz="5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5ACD52-A00A-4F8E-A0A1-7D9A26C82AAB}"/>
              </a:ext>
            </a:extLst>
          </p:cNvPr>
          <p:cNvSpPr txBox="1"/>
          <p:nvPr/>
        </p:nvSpPr>
        <p:spPr>
          <a:xfrm>
            <a:off x="4247322" y="1363921"/>
            <a:ext cx="58574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cs typeface="+mj-cs"/>
              </a:rPr>
              <a:t>Customer_Status</a:t>
            </a:r>
            <a:endParaRPr lang="en-US" sz="1600" dirty="0"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cs typeface="+mj-cs"/>
              </a:rPr>
              <a:t>Is_Staff</a:t>
            </a:r>
            <a:endParaRPr lang="en-US" sz="1600" dirty="0"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cs typeface="+mj-cs"/>
              </a:rPr>
              <a:t>Is_KTC_Credit_Card_Holder</a:t>
            </a:r>
            <a:r>
              <a:rPr lang="en-US" sz="1600" dirty="0">
                <a:cs typeface="+mj-cs"/>
              </a:rPr>
              <a:t>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+mj-cs"/>
              </a:rPr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cs typeface="+mj-cs"/>
              </a:rPr>
              <a:t>Account_Status</a:t>
            </a:r>
            <a:r>
              <a:rPr lang="en-US" sz="1600" dirty="0">
                <a:cs typeface="+mj-cs"/>
              </a:rPr>
              <a:t>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cs typeface="+mj-cs"/>
              </a:rPr>
              <a:t>Current</a:t>
            </a:r>
            <a:r>
              <a:rPr lang="en-US" sz="1600" dirty="0" err="1">
                <a:cs typeface="+mj-cs"/>
              </a:rPr>
              <a:t>_Balance</a:t>
            </a:r>
            <a:endParaRPr lang="en-US" sz="1600" dirty="0"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cs typeface="+mj-cs"/>
              </a:rPr>
              <a:t>Card_Age</a:t>
            </a:r>
            <a:r>
              <a:rPr lang="en-US" sz="1600" dirty="0">
                <a:cs typeface="+mj-cs"/>
              </a:rPr>
              <a:t>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+mj-cs"/>
              </a:rPr>
              <a:t>CARD_NO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747064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DAFC8-323E-41D5-83F2-DB8138E7F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630" y="385373"/>
            <a:ext cx="10058400" cy="4050792"/>
          </a:xfrm>
        </p:spPr>
        <p:txBody>
          <a:bodyPr/>
          <a:lstStyle/>
          <a:p>
            <a:r>
              <a:rPr lang="en-US" dirty="0"/>
              <a:t>We will use the knowledge from lead of PT23 (i.e. respond, descriptive fields ) to create a classification (machine learning model) which decide customer who will buy the product PT23. </a:t>
            </a:r>
            <a:r>
              <a:rPr lang="en-US" dirty="0">
                <a:solidFill>
                  <a:srgbClr val="FF0000"/>
                </a:solidFill>
              </a:rPr>
              <a:t>(This process has been collected the data from first lead or hot lead)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EE11C-A514-4BD8-9821-1A59CCC3E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544" y="1823785"/>
            <a:ext cx="5176911" cy="48442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D44EE85-EE7C-4C80-A19C-13BDEFC470C1}"/>
              </a:ext>
            </a:extLst>
          </p:cNvPr>
          <p:cNvSpPr/>
          <p:nvPr/>
        </p:nvSpPr>
        <p:spPr>
          <a:xfrm>
            <a:off x="1520421" y="1454453"/>
            <a:ext cx="77657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Lead will generate from two model (the credit score model and classifier).</a:t>
            </a:r>
          </a:p>
        </p:txBody>
      </p:sp>
    </p:spTree>
    <p:extLst>
      <p:ext uri="{BB962C8B-B14F-4D97-AF65-F5344CB8AC3E}">
        <p14:creationId xmlns:p14="http://schemas.microsoft.com/office/powerpoint/2010/main" val="272375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08C0B-3B37-4F20-87E6-83BD6BB4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Hypotheses</a:t>
            </a:r>
            <a:endParaRPr lang="th-TH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B4148-77E7-405F-A5B8-367EC1CC6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It is the nature of selling which the best customer must be a person who has </a:t>
            </a:r>
            <a:r>
              <a:rPr lang="en-US" sz="2800" b="1" dirty="0">
                <a:solidFill>
                  <a:srgbClr val="C00000"/>
                </a:solidFill>
              </a:rPr>
              <a:t>a best purchasing power</a:t>
            </a:r>
            <a:r>
              <a:rPr lang="en-US" sz="2800" dirty="0"/>
              <a:t>.</a:t>
            </a:r>
          </a:p>
          <a:p>
            <a:r>
              <a:rPr lang="en-US" sz="2800" dirty="0"/>
              <a:t>The KTC Data is a data collection of credit card. It include more spending behaviors</a:t>
            </a:r>
          </a:p>
          <a:p>
            <a:r>
              <a:rPr lang="en-US" sz="2800" dirty="0"/>
              <a:t>From spending behaviors, we can understand the purchasing power of customers</a:t>
            </a:r>
          </a:p>
        </p:txBody>
      </p:sp>
    </p:spTree>
    <p:extLst>
      <p:ext uri="{BB962C8B-B14F-4D97-AF65-F5344CB8AC3E}">
        <p14:creationId xmlns:p14="http://schemas.microsoft.com/office/powerpoint/2010/main" val="415833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DD12-33C3-42E4-9C75-62D679B90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17" y="59289"/>
            <a:ext cx="10515600" cy="1325563"/>
          </a:xfrm>
        </p:spPr>
        <p:txBody>
          <a:bodyPr/>
          <a:lstStyle/>
          <a:p>
            <a:r>
              <a:rPr lang="en-US" b="1" dirty="0"/>
              <a:t>The best purchasing power</a:t>
            </a:r>
            <a:endParaRPr lang="th-TH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ABB2DE2-EDEF-4894-BB09-03979A8FEB62}"/>
              </a:ext>
            </a:extLst>
          </p:cNvPr>
          <p:cNvSpPr/>
          <p:nvPr/>
        </p:nvSpPr>
        <p:spPr>
          <a:xfrm>
            <a:off x="622855" y="1819897"/>
            <a:ext cx="2968487" cy="1046576"/>
          </a:xfrm>
          <a:prstGeom prst="roundRect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Easy to pay</a:t>
            </a:r>
            <a:r>
              <a:rPr lang="th-TH" sz="2400" dirty="0"/>
              <a:t> </a:t>
            </a:r>
            <a:r>
              <a:rPr lang="en-US" sz="2400" dirty="0"/>
              <a:t>(</a:t>
            </a:r>
            <a:r>
              <a:rPr lang="th-TH" sz="2400" dirty="0">
                <a:cs typeface="+mj-cs"/>
              </a:rPr>
              <a:t>จ่ายง่าย</a:t>
            </a:r>
            <a:r>
              <a:rPr lang="en-US" sz="2400" dirty="0"/>
              <a:t>)</a:t>
            </a:r>
            <a:endParaRPr lang="th-TH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C643A4-54F0-4D9E-ACC4-9D560F4F4D2F}"/>
              </a:ext>
            </a:extLst>
          </p:cNvPr>
          <p:cNvSpPr/>
          <p:nvPr/>
        </p:nvSpPr>
        <p:spPr>
          <a:xfrm>
            <a:off x="4512365" y="1819897"/>
            <a:ext cx="2968487" cy="1046576"/>
          </a:xfrm>
          <a:prstGeom prst="roundRect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Can pay (</a:t>
            </a:r>
            <a:r>
              <a:rPr lang="th-TH" sz="2400" dirty="0">
                <a:cs typeface="+mj-cs"/>
              </a:rPr>
              <a:t>จ่ายได้</a:t>
            </a:r>
            <a:r>
              <a:rPr lang="en-US" sz="2400" dirty="0"/>
              <a:t>)</a:t>
            </a:r>
            <a:endParaRPr lang="th-TH" sz="2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CF9926-2EEB-41B2-B8A3-75B86D31E7AD}"/>
              </a:ext>
            </a:extLst>
          </p:cNvPr>
          <p:cNvSpPr/>
          <p:nvPr/>
        </p:nvSpPr>
        <p:spPr>
          <a:xfrm>
            <a:off x="8428381" y="1819898"/>
            <a:ext cx="2968487" cy="1046576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Pay all (</a:t>
            </a:r>
            <a:r>
              <a:rPr lang="th-TH" sz="2400" dirty="0">
                <a:cs typeface="+mj-cs"/>
              </a:rPr>
              <a:t>จ่ายตลอด</a:t>
            </a:r>
            <a:r>
              <a:rPr lang="en-US" sz="2400" dirty="0"/>
              <a:t>)</a:t>
            </a:r>
            <a:endParaRPr lang="th-TH" sz="2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79B6C0-F191-4E93-AFA4-5D4933816628}"/>
              </a:ext>
            </a:extLst>
          </p:cNvPr>
          <p:cNvSpPr/>
          <p:nvPr/>
        </p:nvSpPr>
        <p:spPr>
          <a:xfrm>
            <a:off x="622854" y="4176522"/>
            <a:ext cx="2965175" cy="746539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cs typeface="+mj-cs"/>
              </a:rPr>
              <a:t>ยืมเก่ง ซื้อเก่ง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F511AB-723B-43A5-BBC9-7E5322B7789F}"/>
              </a:ext>
            </a:extLst>
          </p:cNvPr>
          <p:cNvSpPr/>
          <p:nvPr/>
        </p:nvSpPr>
        <p:spPr>
          <a:xfrm>
            <a:off x="4557092" y="4176522"/>
            <a:ext cx="3077816" cy="733103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cs typeface="+mj-cs"/>
              </a:rPr>
              <a:t>คืนเก่ง หนี้ไม่เยอะ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76A274-EBA1-4A10-A061-BF34E56C643F}"/>
              </a:ext>
            </a:extLst>
          </p:cNvPr>
          <p:cNvSpPr/>
          <p:nvPr/>
        </p:nvSpPr>
        <p:spPr>
          <a:xfrm>
            <a:off x="8428381" y="4169573"/>
            <a:ext cx="2968487" cy="720402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>
                <a:solidFill>
                  <a:schemeClr val="tx1"/>
                </a:solidFill>
              </a:rPr>
              <a:t>ถือบัตรมานานแล้วแค่ไหน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1FE8D851-D1EB-4E40-9F18-CF61E3C5EB20}"/>
              </a:ext>
            </a:extLst>
          </p:cNvPr>
          <p:cNvCxnSpPr/>
          <p:nvPr/>
        </p:nvCxnSpPr>
        <p:spPr>
          <a:xfrm>
            <a:off x="419100" y="3657600"/>
            <a:ext cx="11353800" cy="12700"/>
          </a:xfrm>
          <a:prstGeom prst="curvedConnector3">
            <a:avLst/>
          </a:prstGeom>
          <a:ln w="28575">
            <a:solidFill>
              <a:srgbClr val="0070C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D9E3476-1112-437C-A1D6-146F18FBC118}"/>
              </a:ext>
            </a:extLst>
          </p:cNvPr>
          <p:cNvSpPr txBox="1"/>
          <p:nvPr/>
        </p:nvSpPr>
        <p:spPr>
          <a:xfrm>
            <a:off x="155712" y="5958301"/>
            <a:ext cx="5940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The KTC data can told to us.</a:t>
            </a:r>
            <a:endParaRPr lang="th-TH" sz="3200" dirty="0">
              <a:solidFill>
                <a:srgbClr val="002060"/>
              </a:solidFill>
            </a:endParaRP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08B6A6FF-E97C-4227-93D5-7DC574022DAA}"/>
              </a:ext>
            </a:extLst>
          </p:cNvPr>
          <p:cNvSpPr/>
          <p:nvPr/>
        </p:nvSpPr>
        <p:spPr>
          <a:xfrm>
            <a:off x="1856935" y="3080825"/>
            <a:ext cx="562708" cy="91070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A58EC74-0693-4F39-A846-2F2D7279E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878" y="3069791"/>
            <a:ext cx="597460" cy="93276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5C192C7-8559-492E-A0DD-EC4AE3C60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573" y="3058758"/>
            <a:ext cx="597460" cy="104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4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DD12-33C3-42E4-9C75-62D679B90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17" y="59289"/>
            <a:ext cx="10515600" cy="1325563"/>
          </a:xfrm>
        </p:spPr>
        <p:txBody>
          <a:bodyPr/>
          <a:lstStyle/>
          <a:p>
            <a:r>
              <a:rPr lang="en-US" b="1" dirty="0"/>
              <a:t>The best purchasing power</a:t>
            </a:r>
            <a:endParaRPr lang="th-TH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79B6C0-F191-4E93-AFA4-5D4933816628}"/>
              </a:ext>
            </a:extLst>
          </p:cNvPr>
          <p:cNvSpPr/>
          <p:nvPr/>
        </p:nvSpPr>
        <p:spPr>
          <a:xfrm>
            <a:off x="655701" y="2045898"/>
            <a:ext cx="2965175" cy="746539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cs typeface="+mj-cs"/>
              </a:rPr>
              <a:t>ยืมเก่ง ซื้อเก่ง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F511AB-723B-43A5-BBC9-7E5322B7789F}"/>
              </a:ext>
            </a:extLst>
          </p:cNvPr>
          <p:cNvSpPr/>
          <p:nvPr/>
        </p:nvSpPr>
        <p:spPr>
          <a:xfrm>
            <a:off x="4557092" y="2015460"/>
            <a:ext cx="3077816" cy="733103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cs typeface="+mj-cs"/>
              </a:rPr>
              <a:t>คืนเก่ง หนี้ไม่เยอะ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76A274-EBA1-4A10-A061-BF34E56C643F}"/>
              </a:ext>
            </a:extLst>
          </p:cNvPr>
          <p:cNvSpPr/>
          <p:nvPr/>
        </p:nvSpPr>
        <p:spPr>
          <a:xfrm>
            <a:off x="8388059" y="2017128"/>
            <a:ext cx="2968487" cy="720402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>
                <a:solidFill>
                  <a:schemeClr val="tx1"/>
                </a:solidFill>
              </a:rPr>
              <a:t>ถือบัตรมานานแล้วแค่ไหน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1FE8D851-D1EB-4E40-9F18-CF61E3C5EB20}"/>
              </a:ext>
            </a:extLst>
          </p:cNvPr>
          <p:cNvCxnSpPr/>
          <p:nvPr/>
        </p:nvCxnSpPr>
        <p:spPr>
          <a:xfrm>
            <a:off x="419100" y="3657600"/>
            <a:ext cx="11353800" cy="12700"/>
          </a:xfrm>
          <a:prstGeom prst="curvedConnector3">
            <a:avLst/>
          </a:prstGeom>
          <a:ln w="28575">
            <a:solidFill>
              <a:srgbClr val="0070C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D9E3476-1112-437C-A1D6-146F18FBC118}"/>
              </a:ext>
            </a:extLst>
          </p:cNvPr>
          <p:cNvSpPr txBox="1"/>
          <p:nvPr/>
        </p:nvSpPr>
        <p:spPr>
          <a:xfrm>
            <a:off x="155712" y="5958301"/>
            <a:ext cx="5940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The KTC data can told to us.</a:t>
            </a:r>
            <a:endParaRPr lang="th-TH" sz="3200" dirty="0">
              <a:solidFill>
                <a:srgbClr val="002060"/>
              </a:solidFill>
            </a:endParaRP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08B6A6FF-E97C-4227-93D5-7DC574022DAA}"/>
              </a:ext>
            </a:extLst>
          </p:cNvPr>
          <p:cNvSpPr/>
          <p:nvPr/>
        </p:nvSpPr>
        <p:spPr>
          <a:xfrm>
            <a:off x="1856935" y="3080825"/>
            <a:ext cx="562708" cy="91070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A58EC74-0693-4F39-A846-2F2D7279E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878" y="3069791"/>
            <a:ext cx="597460" cy="93276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5C192C7-8559-492E-A0DD-EC4AE3C60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573" y="3058758"/>
            <a:ext cx="597460" cy="10465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303DF2-C584-4973-A152-A190F2A47828}"/>
              </a:ext>
            </a:extLst>
          </p:cNvPr>
          <p:cNvSpPr txBox="1"/>
          <p:nvPr/>
        </p:nvSpPr>
        <p:spPr>
          <a:xfrm>
            <a:off x="1219200" y="4084476"/>
            <a:ext cx="270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Cash Analysis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FEE045-D0BD-484B-835C-7A1D5BF41EE3}"/>
              </a:ext>
            </a:extLst>
          </p:cNvPr>
          <p:cNvSpPr txBox="1"/>
          <p:nvPr/>
        </p:nvSpPr>
        <p:spPr>
          <a:xfrm>
            <a:off x="4876800" y="4105334"/>
            <a:ext cx="3094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Balance behavior analysis</a:t>
            </a:r>
          </a:p>
          <a:p>
            <a:pPr marL="285750" indent="-285750">
              <a:buFontTx/>
              <a:buChar char="-"/>
            </a:pPr>
            <a:r>
              <a:rPr lang="en-US" dirty="0"/>
              <a:t>Payment analysis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th-T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B1F7FB-99D0-49B3-9899-BBF218C0EFEE}"/>
              </a:ext>
            </a:extLst>
          </p:cNvPr>
          <p:cNvSpPr txBox="1"/>
          <p:nvPr/>
        </p:nvSpPr>
        <p:spPr>
          <a:xfrm>
            <a:off x="9249449" y="4166131"/>
            <a:ext cx="160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Card Age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9838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3C2DB6-76D9-4A54-9C55-4611C835963D}"/>
              </a:ext>
            </a:extLst>
          </p:cNvPr>
          <p:cNvSpPr txBox="1"/>
          <p:nvPr/>
        </p:nvSpPr>
        <p:spPr>
          <a:xfrm>
            <a:off x="2054087" y="2302639"/>
            <a:ext cx="80838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This leads us to build a credit scoring model </a:t>
            </a:r>
            <a:endParaRPr lang="th-TH" sz="6000" dirty="0"/>
          </a:p>
        </p:txBody>
      </p:sp>
    </p:spTree>
    <p:extLst>
      <p:ext uri="{BB962C8B-B14F-4D97-AF65-F5344CB8AC3E}">
        <p14:creationId xmlns:p14="http://schemas.microsoft.com/office/powerpoint/2010/main" val="1786683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5EFCE-9E0D-4451-9313-2B7DDD907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095" y="718013"/>
            <a:ext cx="10058400" cy="4050792"/>
          </a:xfrm>
        </p:spPr>
        <p:txBody>
          <a:bodyPr/>
          <a:lstStyle/>
          <a:p>
            <a:r>
              <a:rPr lang="en-US" dirty="0"/>
              <a:t>As we know behaviors can and do change. For analysis based on a cycle of transaction, it is not easy way. We will not care the sequence of the data transaction.  But we will analysis the data based on variance  and project to a percentile distribution from each customer’s transactions to capture his/her current behavior.</a:t>
            </a: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98798-D28C-4CC0-83A8-3ABF755DD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95" y="2877636"/>
            <a:ext cx="3095797" cy="1989786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0769C1AF-C4DC-490F-AE42-67E9C917749A}"/>
              </a:ext>
            </a:extLst>
          </p:cNvPr>
          <p:cNvSpPr/>
          <p:nvPr/>
        </p:nvSpPr>
        <p:spPr>
          <a:xfrm>
            <a:off x="4076458" y="3529629"/>
            <a:ext cx="970671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C6C7B2-2B6B-4109-989B-E81D9C0DDCC5}"/>
              </a:ext>
            </a:extLst>
          </p:cNvPr>
          <p:cNvSpPr txBox="1"/>
          <p:nvPr/>
        </p:nvSpPr>
        <p:spPr>
          <a:xfrm>
            <a:off x="1578266" y="2406622"/>
            <a:ext cx="229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</a:t>
            </a:r>
            <a:endParaRPr lang="th-TH" dirty="0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32BDC419-C891-464E-800E-E86427FF6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695" y="2663686"/>
            <a:ext cx="3360120" cy="25046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0B6E4B-9657-4668-AEC4-A512499C0EBB}"/>
              </a:ext>
            </a:extLst>
          </p:cNvPr>
          <p:cNvSpPr txBox="1"/>
          <p:nvPr/>
        </p:nvSpPr>
        <p:spPr>
          <a:xfrm>
            <a:off x="8612815" y="3631096"/>
            <a:ext cx="280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+ Standard deviation</a:t>
            </a: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3825605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58A095-4E06-40C1-B3BF-B35755706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59" y="907367"/>
            <a:ext cx="7012746" cy="43750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314C85-8387-406F-9471-9B7CF533BDF2}"/>
              </a:ext>
            </a:extLst>
          </p:cNvPr>
          <p:cNvSpPr txBox="1"/>
          <p:nvPr/>
        </p:nvSpPr>
        <p:spPr>
          <a:xfrm>
            <a:off x="731519" y="90437"/>
            <a:ext cx="4740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Giving Example</a:t>
            </a:r>
            <a:endParaRPr lang="th-TH" sz="2400" b="1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6F202FD-2145-4EA1-B21B-9D585D216E86}"/>
              </a:ext>
            </a:extLst>
          </p:cNvPr>
          <p:cNvSpPr/>
          <p:nvPr/>
        </p:nvSpPr>
        <p:spPr>
          <a:xfrm rot="10800000">
            <a:off x="2757369" y="5128591"/>
            <a:ext cx="344556" cy="689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051254-ED3B-4EC4-B8FA-61D8F8B61148}"/>
              </a:ext>
            </a:extLst>
          </p:cNvPr>
          <p:cNvSpPr txBox="1"/>
          <p:nvPr/>
        </p:nvSpPr>
        <p:spPr>
          <a:xfrm>
            <a:off x="7726017" y="2399303"/>
            <a:ext cx="1802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CyC_Balance_Max</a:t>
            </a:r>
            <a:endParaRPr lang="th-TH" sz="1400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3E885599-EC14-4BAF-968B-6DACB0B91BD5}"/>
              </a:ext>
            </a:extLst>
          </p:cNvPr>
          <p:cNvSpPr/>
          <p:nvPr/>
        </p:nvSpPr>
        <p:spPr>
          <a:xfrm rot="16200000">
            <a:off x="5332600" y="3689325"/>
            <a:ext cx="689113" cy="3567643"/>
          </a:xfrm>
          <a:prstGeom prst="leftBrace">
            <a:avLst>
              <a:gd name="adj1" fmla="val 8333"/>
              <a:gd name="adj2" fmla="val 474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3FFB76-B044-4EED-93ED-024482665B36}"/>
              </a:ext>
            </a:extLst>
          </p:cNvPr>
          <p:cNvSpPr/>
          <p:nvPr/>
        </p:nvSpPr>
        <p:spPr>
          <a:xfrm>
            <a:off x="4491368" y="5796744"/>
            <a:ext cx="27703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Cyc_Balance_PT_5,25,50,75,95</a:t>
            </a:r>
            <a:endParaRPr lang="th-TH" sz="14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9D14C6-8BA6-431E-86E6-BCA0EAF81B3D}"/>
              </a:ext>
            </a:extLst>
          </p:cNvPr>
          <p:cNvCxnSpPr>
            <a:endCxn id="12" idx="2"/>
          </p:cNvCxnSpPr>
          <p:nvPr/>
        </p:nvCxnSpPr>
        <p:spPr>
          <a:xfrm>
            <a:off x="7460978" y="1729411"/>
            <a:ext cx="0" cy="339917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283AAC2-9792-4833-9B1C-88D424E85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558" y="1575581"/>
            <a:ext cx="384081" cy="7071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F9D3931-BD50-4506-957E-4457C3B041AB}"/>
              </a:ext>
            </a:extLst>
          </p:cNvPr>
          <p:cNvSpPr txBox="1"/>
          <p:nvPr/>
        </p:nvSpPr>
        <p:spPr>
          <a:xfrm>
            <a:off x="2091040" y="5924534"/>
            <a:ext cx="1802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CyC_Balance_Min</a:t>
            </a:r>
            <a:endParaRPr lang="th-TH" sz="1400" dirty="0"/>
          </a:p>
        </p:txBody>
      </p:sp>
    </p:spTree>
    <p:extLst>
      <p:ext uri="{BB962C8B-B14F-4D97-AF65-F5344CB8AC3E}">
        <p14:creationId xmlns:p14="http://schemas.microsoft.com/office/powerpoint/2010/main" val="4199543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8A2E1-1037-47D2-97EB-665E35B9D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31147"/>
            <a:ext cx="10058400" cy="1774731"/>
          </a:xfrm>
        </p:spPr>
        <p:txBody>
          <a:bodyPr>
            <a:normAutofit/>
          </a:bodyPr>
          <a:lstStyle/>
          <a:p>
            <a:r>
              <a:rPr lang="en-US" dirty="0"/>
              <a:t>Idea: we will score by using a percentile distribution of one customer compare with the average of all percentile distribution of customer. The difference distant will be a score of customer</a:t>
            </a:r>
            <a:endParaRPr lang="th-TH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7FD23A13-6EEB-4989-B6CC-5F0F6FF33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63" y="2078187"/>
            <a:ext cx="4903317" cy="332763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65BAB80-9E8D-48E1-B913-3F44C1BCB103}"/>
              </a:ext>
            </a:extLst>
          </p:cNvPr>
          <p:cNvSpPr/>
          <p:nvPr/>
        </p:nvSpPr>
        <p:spPr>
          <a:xfrm>
            <a:off x="5295790" y="3618690"/>
            <a:ext cx="1951536" cy="590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190437-9BE6-4515-96FE-1D2DE82C1126}"/>
              </a:ext>
            </a:extLst>
          </p:cNvPr>
          <p:cNvSpPr txBox="1"/>
          <p:nvPr/>
        </p:nvSpPr>
        <p:spPr>
          <a:xfrm>
            <a:off x="5175027" y="3234754"/>
            <a:ext cx="232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 score transform</a:t>
            </a:r>
            <a:endParaRPr lang="th-T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9FA872-E738-4CEA-93AA-2822878CBF47}"/>
              </a:ext>
            </a:extLst>
          </p:cNvPr>
          <p:cNvSpPr txBox="1"/>
          <p:nvPr/>
        </p:nvSpPr>
        <p:spPr>
          <a:xfrm>
            <a:off x="662608" y="6069496"/>
            <a:ext cx="10283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** A Z score (or standard score) is a standardization technique which calculated by taking the raw score and transforming it to a common scale.</a:t>
            </a:r>
            <a:endParaRPr lang="th-TH" dirty="0">
              <a:solidFill>
                <a:srgbClr val="FF0000"/>
              </a:solidFill>
            </a:endParaRPr>
          </a:p>
        </p:txBody>
      </p:sp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6549AAC0-A49A-4E92-BFDF-DDB76CF0E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578" y="2186609"/>
            <a:ext cx="4649259" cy="321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11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8A2E1-1037-47D2-97EB-665E35B9D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31147"/>
            <a:ext cx="10058400" cy="1774731"/>
          </a:xfrm>
        </p:spPr>
        <p:txBody>
          <a:bodyPr>
            <a:normAutofit/>
          </a:bodyPr>
          <a:lstStyle/>
          <a:p>
            <a:r>
              <a:rPr lang="en-US" dirty="0"/>
              <a:t>Idea: we will score by using a sampling of percentile distribution of one customer compare with the average of all sampling of percentile distribution of customer. The difference distant will be a score of customer</a:t>
            </a:r>
            <a:endParaRPr lang="th-T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9FA872-E738-4CEA-93AA-2822878CBF47}"/>
              </a:ext>
            </a:extLst>
          </p:cNvPr>
          <p:cNvSpPr txBox="1"/>
          <p:nvPr/>
        </p:nvSpPr>
        <p:spPr>
          <a:xfrm>
            <a:off x="662608" y="6069496"/>
            <a:ext cx="10283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** A Z score (or standard score) is a standardization technique which calculated by taking the raw score and transforming it to a common scale.</a:t>
            </a:r>
            <a:endParaRPr lang="th-TH" dirty="0">
              <a:solidFill>
                <a:srgbClr val="FF0000"/>
              </a:solidFill>
            </a:endParaRPr>
          </a:p>
        </p:txBody>
      </p:sp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6549AAC0-A49A-4E92-BFDF-DDB76CF0E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69639"/>
            <a:ext cx="4926451" cy="37637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AC0B243-126C-49E6-A3CC-8A16F36C4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243" y="1856636"/>
            <a:ext cx="4238625" cy="33623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285BA2E-CA8C-44C0-AAC9-DC59DD29E8DD}"/>
              </a:ext>
            </a:extLst>
          </p:cNvPr>
          <p:cNvSpPr/>
          <p:nvPr/>
        </p:nvSpPr>
        <p:spPr>
          <a:xfrm>
            <a:off x="8574157" y="4558748"/>
            <a:ext cx="2239711" cy="6602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68328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1078</TotalTime>
  <Words>543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Rockwell</vt:lpstr>
      <vt:lpstr>Rockwell Condensed</vt:lpstr>
      <vt:lpstr>Wingdings</vt:lpstr>
      <vt:lpstr>Wood Type</vt:lpstr>
      <vt:lpstr>Credit Scoring and Lead Classifier </vt:lpstr>
      <vt:lpstr>Hypotheses</vt:lpstr>
      <vt:lpstr>The best purchasing power</vt:lpstr>
      <vt:lpstr>The best purchasing power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Scoring and Lead Analysis</dc:title>
  <dc:creator>อนุรักษ์ น้อยวิเศษ</dc:creator>
  <cp:lastModifiedBy>อนุรักษ์ น้อยวิเศษ</cp:lastModifiedBy>
  <cp:revision>37</cp:revision>
  <dcterms:created xsi:type="dcterms:W3CDTF">2019-03-26T04:05:51Z</dcterms:created>
  <dcterms:modified xsi:type="dcterms:W3CDTF">2019-03-30T20:15:54Z</dcterms:modified>
</cp:coreProperties>
</file>