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Glacial Indifference Bold" pitchFamily="2" charset="0"/>
      <p:regular r:id="rId15"/>
      <p:bold r:id="rId16"/>
    </p:embeddedFont>
    <p:embeddedFont>
      <p:font typeface="HK Grotesk" pitchFamily="2" charset="77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 autoAdjust="0"/>
    <p:restoredTop sz="94578" autoAdjust="0"/>
  </p:normalViewPr>
  <p:slideViewPr>
    <p:cSldViewPr>
      <p:cViewPr varScale="1">
        <p:scale>
          <a:sx n="81" d="100"/>
          <a:sy n="81" d="100"/>
        </p:scale>
        <p:origin x="224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338336" y="-3090913"/>
            <a:ext cx="9611327" cy="13560956"/>
          </a:xfrm>
          <a:custGeom>
            <a:avLst/>
            <a:gdLst/>
            <a:ahLst/>
            <a:cxnLst/>
            <a:rect l="l" t="t" r="r" b="b"/>
            <a:pathLst>
              <a:path w="9611327" h="13560956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5243404" y="6414887"/>
            <a:ext cx="7710596" cy="888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Anish Kamble</a:t>
            </a:r>
          </a:p>
          <a:p>
            <a:pPr algn="ctr">
              <a:lnSpc>
                <a:spcPts val="2330"/>
              </a:lnSpc>
            </a:pPr>
            <a:r>
              <a:rPr lang="en-US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Supervisor: Dr Eberhard Mayerhofer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16061" y="962025"/>
            <a:ext cx="48558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University Of Limerick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40222" y="3718140"/>
            <a:ext cx="11807556" cy="2192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8"/>
              </a:lnSpc>
            </a:pPr>
            <a:r>
              <a:rPr lang="en-US" sz="5007" b="1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HUMAN-IN-THE-LOOP MACHINE LEARNING FOR REAL TIME FEEDBACK SYSTEMS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38336" y="8734425"/>
            <a:ext cx="1070944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MSc in Data Science and Statistical Learning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72554" y="-225482"/>
            <a:ext cx="17024727" cy="10737964"/>
          </a:xfrm>
          <a:custGeom>
            <a:avLst/>
            <a:gdLst/>
            <a:ahLst/>
            <a:cxnLst/>
            <a:rect l="l" t="t" r="r" b="b"/>
            <a:pathLst>
              <a:path w="17024727" h="10737964">
                <a:moveTo>
                  <a:pt x="0" y="0"/>
                </a:moveTo>
                <a:lnTo>
                  <a:pt x="17024727" y="0"/>
                </a:lnTo>
                <a:lnTo>
                  <a:pt x="17024727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369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615215" y="1931031"/>
            <a:ext cx="11057570" cy="4409206"/>
          </a:xfrm>
          <a:custGeom>
            <a:avLst/>
            <a:gdLst/>
            <a:ahLst/>
            <a:cxnLst/>
            <a:rect l="l" t="t" r="r" b="b"/>
            <a:pathLst>
              <a:path w="11057570" h="4409206">
                <a:moveTo>
                  <a:pt x="0" y="0"/>
                </a:moveTo>
                <a:lnTo>
                  <a:pt x="11057570" y="0"/>
                </a:lnTo>
                <a:lnTo>
                  <a:pt x="11057570" y="4409206"/>
                </a:lnTo>
                <a:lnTo>
                  <a:pt x="0" y="44092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90719" y="734416"/>
            <a:ext cx="17906562" cy="1196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</a:pPr>
            <a:r>
              <a:rPr lang="en-US" sz="8173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FAIRNESS AND BIAS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37196" y="7171373"/>
            <a:ext cx="14013607" cy="2086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Subgroup performance comparison: Baseline vs. HIL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Metrics: Subgroup AUC, BPSN AUC, BNSP AUC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Human feedback reduced bias across sensitive subgroups</a:t>
            </a:r>
          </a:p>
          <a:p>
            <a:pPr algn="l">
              <a:lnSpc>
                <a:spcPts val="4147"/>
              </a:lnSpc>
            </a:pPr>
            <a:endParaRPr lang="en-US" sz="2962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72554" y="-225482"/>
            <a:ext cx="17024727" cy="10737964"/>
          </a:xfrm>
          <a:custGeom>
            <a:avLst/>
            <a:gdLst/>
            <a:ahLst/>
            <a:cxnLst/>
            <a:rect l="l" t="t" r="r" b="b"/>
            <a:pathLst>
              <a:path w="17024727" h="10737964">
                <a:moveTo>
                  <a:pt x="0" y="0"/>
                </a:moveTo>
                <a:lnTo>
                  <a:pt x="17024727" y="0"/>
                </a:lnTo>
                <a:lnTo>
                  <a:pt x="17024727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369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789050" y="1931031"/>
            <a:ext cx="7470250" cy="6460757"/>
          </a:xfrm>
          <a:custGeom>
            <a:avLst/>
            <a:gdLst/>
            <a:ahLst/>
            <a:cxnLst/>
            <a:rect l="l" t="t" r="r" b="b"/>
            <a:pathLst>
              <a:path w="7470250" h="6460757">
                <a:moveTo>
                  <a:pt x="0" y="0"/>
                </a:moveTo>
                <a:lnTo>
                  <a:pt x="7470250" y="0"/>
                </a:lnTo>
                <a:lnTo>
                  <a:pt x="7470250" y="6460756"/>
                </a:lnTo>
                <a:lnTo>
                  <a:pt x="0" y="646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90719" y="734416"/>
            <a:ext cx="17906562" cy="1196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</a:pPr>
            <a:r>
              <a:rPr lang="en-US" sz="8173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DISCUSSION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5691" y="3799163"/>
            <a:ext cx="14377505" cy="2667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214" lvl="1" indent="-328107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HIL improved recall, fairness, and F1</a:t>
            </a:r>
          </a:p>
          <a:p>
            <a:pPr marL="656214" lvl="1" indent="-328107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Minimal trade-offs in precision and AUC</a:t>
            </a:r>
          </a:p>
          <a:p>
            <a:pPr marL="656214" lvl="1" indent="-328107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Stronger handling of edge cases</a:t>
            </a:r>
          </a:p>
          <a:p>
            <a:pPr marL="656214" lvl="1" indent="-328107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Moves closer to real-world deployment</a:t>
            </a:r>
          </a:p>
          <a:p>
            <a:pPr algn="l">
              <a:lnSpc>
                <a:spcPts val="4255"/>
              </a:lnSpc>
            </a:pPr>
            <a:endParaRPr lang="en-US" sz="3039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 flipV="1">
            <a:off x="4000500" y="-2333294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14514285"/>
                </a:moveTo>
                <a:lnTo>
                  <a:pt x="10287000" y="14514285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5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1028700"/>
            <a:ext cx="5657850" cy="8229600"/>
          </a:xfrm>
          <a:custGeom>
            <a:avLst/>
            <a:gdLst/>
            <a:ahLst/>
            <a:cxnLst/>
            <a:rect l="l" t="t" r="r" b="b"/>
            <a:pathLst>
              <a:path w="5657850" h="8229600">
                <a:moveTo>
                  <a:pt x="0" y="0"/>
                </a:moveTo>
                <a:lnTo>
                  <a:pt x="5657850" y="0"/>
                </a:lnTo>
                <a:lnTo>
                  <a:pt x="565785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274639" y="1076325"/>
            <a:ext cx="7103388" cy="1045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40"/>
              </a:lnSpc>
            </a:pPr>
            <a:r>
              <a:rPr lang="en-US" sz="7204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86550" y="1911896"/>
            <a:ext cx="13737765" cy="874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Summary of Findings</a:t>
            </a:r>
          </a:p>
          <a:p>
            <a:pPr algn="just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→ HIL improved recall, fairness, and F1</a:t>
            </a:r>
          </a:p>
          <a:p>
            <a:pPr algn="just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→ Balanced performance with minimal trade-offs</a:t>
            </a:r>
          </a:p>
          <a:p>
            <a:pPr algn="just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Limitations</a:t>
            </a:r>
          </a:p>
          <a:p>
            <a:pPr algn="just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→ Annotation bias remains a challenge</a:t>
            </a:r>
          </a:p>
          <a:p>
            <a:pPr algn="just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→ Single-language (English only) focus</a:t>
            </a:r>
          </a:p>
          <a:p>
            <a:pPr algn="just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Future Work</a:t>
            </a:r>
          </a:p>
          <a:p>
            <a:pPr algn="just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→ Expand to multilingual toxicity detection</a:t>
            </a:r>
          </a:p>
          <a:p>
            <a:pPr algn="just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→ Explore larger and diverse annotator pools</a:t>
            </a:r>
          </a:p>
          <a:p>
            <a:pPr algn="just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→ More advanced HIL strategies (e.g., federated loops)</a:t>
            </a:r>
          </a:p>
          <a:p>
            <a:pPr algn="just">
              <a:lnSpc>
                <a:spcPts val="6300"/>
              </a:lnSpc>
            </a:pPr>
            <a:endParaRPr lang="en-US" sz="3500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338336" y="-3273956"/>
            <a:ext cx="9611327" cy="13560956"/>
          </a:xfrm>
          <a:custGeom>
            <a:avLst/>
            <a:gdLst/>
            <a:ahLst/>
            <a:cxnLst/>
            <a:rect l="l" t="t" r="r" b="b"/>
            <a:pathLst>
              <a:path w="9611327" h="13560956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651632" y="4171798"/>
            <a:ext cx="8984736" cy="1451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sz="10006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>
            <a:off x="2644468" y="-2068476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0"/>
                </a:moveTo>
                <a:lnTo>
                  <a:pt x="10287000" y="0"/>
                </a:lnTo>
                <a:lnTo>
                  <a:pt x="10287000" y="14514285"/>
                </a:lnTo>
                <a:lnTo>
                  <a:pt x="0" y="145142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58079" y="3431516"/>
            <a:ext cx="14771842" cy="2455819"/>
          </a:xfrm>
          <a:custGeom>
            <a:avLst/>
            <a:gdLst/>
            <a:ahLst/>
            <a:cxnLst/>
            <a:rect l="l" t="t" r="r" b="b"/>
            <a:pathLst>
              <a:path w="14771842" h="2455819">
                <a:moveTo>
                  <a:pt x="0" y="0"/>
                </a:moveTo>
                <a:lnTo>
                  <a:pt x="14771842" y="0"/>
                </a:lnTo>
                <a:lnTo>
                  <a:pt x="14771842" y="2455819"/>
                </a:lnTo>
                <a:lnTo>
                  <a:pt x="0" y="24558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057275"/>
            <a:ext cx="11046026" cy="1498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68"/>
              </a:lnSpc>
            </a:pPr>
            <a:r>
              <a:rPr lang="en-US" sz="5193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WHY TOXICITY DETECTION MATTERS?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4618" y="6696191"/>
            <a:ext cx="15313213" cy="2086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Toxic content harms users and online communities.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Automated models fail with contextual nuances (sarcasm, slang, reclaimed slurs).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Models also show bias: unfair misclassification of minority groups.</a:t>
            </a:r>
          </a:p>
          <a:p>
            <a:pPr algn="l">
              <a:lnSpc>
                <a:spcPts val="4147"/>
              </a:lnSpc>
            </a:pPr>
            <a:endParaRPr lang="en-US" sz="2962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 flipV="1">
            <a:off x="4000500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968325" y="2269103"/>
            <a:ext cx="10920877" cy="3673528"/>
          </a:xfrm>
          <a:custGeom>
            <a:avLst/>
            <a:gdLst/>
            <a:ahLst/>
            <a:cxnLst/>
            <a:rect l="l" t="t" r="r" b="b"/>
            <a:pathLst>
              <a:path w="10920877" h="3673528">
                <a:moveTo>
                  <a:pt x="0" y="0"/>
                </a:moveTo>
                <a:lnTo>
                  <a:pt x="10920877" y="0"/>
                </a:lnTo>
                <a:lnTo>
                  <a:pt x="10920877" y="3673528"/>
                </a:lnTo>
                <a:lnTo>
                  <a:pt x="0" y="36735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8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07815" y="609096"/>
            <a:ext cx="10730326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039"/>
              </a:lnSpc>
            </a:pPr>
            <a:r>
              <a:rPr lang="en-US" sz="7114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RESEARCH OBJECTIVE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86857" y="6495081"/>
            <a:ext cx="13581386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Develop a baseline toxicity detection model using TF–IDF + Logistic Regression.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Incorporate Human-in-the-Loop (HIL) for ambiguous or low-confidence cases.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Evaluate performance improvements after feedback (precision, recall, F1, AUC).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>
            <a:off x="2458413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07973" y="2216008"/>
            <a:ext cx="14657378" cy="3206301"/>
          </a:xfrm>
          <a:custGeom>
            <a:avLst/>
            <a:gdLst/>
            <a:ahLst/>
            <a:cxnLst/>
            <a:rect l="l" t="t" r="r" b="b"/>
            <a:pathLst>
              <a:path w="14657378" h="3206301">
                <a:moveTo>
                  <a:pt x="0" y="0"/>
                </a:moveTo>
                <a:lnTo>
                  <a:pt x="14657377" y="0"/>
                </a:lnTo>
                <a:lnTo>
                  <a:pt x="14657377" y="3206301"/>
                </a:lnTo>
                <a:lnTo>
                  <a:pt x="0" y="32063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066800"/>
            <a:ext cx="6142093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7114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DATASETS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7973" y="5470047"/>
            <a:ext cx="13351083" cy="4443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Jigsaw Toxic Comments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~150,000 Wikipedia talk page comments.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6 labels: toxic, severe toxic, obscene, threat, insult, identity hate.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Known issues: imbalance, annotator bias.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Civil Comments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~2 million comments (2015–2017).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Same labels + metadata (e.g., source, anonymity).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Multiple annotators → inter-rater agreement possible.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>
            <a:off x="2458413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879945" y="2429549"/>
            <a:ext cx="8528111" cy="7231209"/>
          </a:xfrm>
          <a:custGeom>
            <a:avLst/>
            <a:gdLst/>
            <a:ahLst/>
            <a:cxnLst/>
            <a:rect l="l" t="t" r="r" b="b"/>
            <a:pathLst>
              <a:path w="8528111" h="7231209">
                <a:moveTo>
                  <a:pt x="0" y="0"/>
                </a:moveTo>
                <a:lnTo>
                  <a:pt x="8528110" y="0"/>
                </a:lnTo>
                <a:lnTo>
                  <a:pt x="8528110" y="7231209"/>
                </a:lnTo>
                <a:lnTo>
                  <a:pt x="0" y="72312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066800"/>
            <a:ext cx="11926253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7114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FEEDBACK FORM: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 flipV="1">
            <a:off x="5887357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18180" y="1028700"/>
            <a:ext cx="8229600" cy="8229600"/>
            <a:chOff x="0" y="0"/>
            <a:chExt cx="14840029" cy="14840029"/>
          </a:xfrm>
        </p:grpSpPr>
        <p:sp>
          <p:nvSpPr>
            <p:cNvPr id="5" name="Freeform 5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38492" r="-3849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758453" y="1288137"/>
            <a:ext cx="9211069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sz="7114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 PREPARATION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68675" y="4217006"/>
            <a:ext cx="7790625" cy="479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r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Tokenization &amp; lowercasing.</a:t>
            </a:r>
          </a:p>
          <a:p>
            <a:pPr marL="647702" lvl="1" indent="-323851" algn="r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Lemmatization/stemming for linguistic normalization.</a:t>
            </a:r>
          </a:p>
          <a:p>
            <a:pPr marL="647702" lvl="1" indent="-323851" algn="r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Removed irrelevant whitespace/punctuation.</a:t>
            </a:r>
          </a:p>
          <a:p>
            <a:pPr marL="647702" lvl="1" indent="-323851" algn="r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Train–validation–test split: 80:10:10 with stratification.</a:t>
            </a:r>
          </a:p>
          <a:p>
            <a:pPr algn="r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r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>
            <a:off x="2113643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267916" y="1028700"/>
            <a:ext cx="8229600" cy="8229600"/>
            <a:chOff x="0" y="0"/>
            <a:chExt cx="14840029" cy="14840029"/>
          </a:xfrm>
        </p:grpSpPr>
        <p:sp>
          <p:nvSpPr>
            <p:cNvPr id="5" name="Freeform 5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572" r="-2457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78077" y="1066800"/>
            <a:ext cx="8601216" cy="968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4"/>
              </a:lnSpc>
            </a:pPr>
            <a:r>
              <a:rPr lang="en-US" sz="6614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FEATURE EXTRACTION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8077" y="2980373"/>
            <a:ext cx="7899970" cy="4706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Convert cleaned text into numerical vectors.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Word n-grams (unigrams + bigrams) → short context.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TF–IDF weighting balances word frequency vs. informativeness.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Chosen over embeddings for interpretability, efficiency, and HIL-friendliness.</a:t>
            </a:r>
          </a:p>
          <a:p>
            <a:pPr algn="l">
              <a:lnSpc>
                <a:spcPts val="4147"/>
              </a:lnSpc>
            </a:pPr>
            <a:endParaRPr lang="en-US" sz="2962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53673" y="-225482"/>
            <a:ext cx="17024727" cy="10737964"/>
          </a:xfrm>
          <a:custGeom>
            <a:avLst/>
            <a:gdLst/>
            <a:ahLst/>
            <a:cxnLst/>
            <a:rect l="l" t="t" r="r" b="b"/>
            <a:pathLst>
              <a:path w="17024727" h="10737964">
                <a:moveTo>
                  <a:pt x="0" y="0"/>
                </a:moveTo>
                <a:lnTo>
                  <a:pt x="17024726" y="0"/>
                </a:lnTo>
                <a:lnTo>
                  <a:pt x="17024726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369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2416639"/>
            <a:ext cx="4446338" cy="3561005"/>
          </a:xfrm>
          <a:custGeom>
            <a:avLst/>
            <a:gdLst/>
            <a:ahLst/>
            <a:cxnLst/>
            <a:rect l="l" t="t" r="r" b="b"/>
            <a:pathLst>
              <a:path w="4446338" h="3561005">
                <a:moveTo>
                  <a:pt x="0" y="0"/>
                </a:moveTo>
                <a:lnTo>
                  <a:pt x="4446338" y="0"/>
                </a:lnTo>
                <a:lnTo>
                  <a:pt x="4446338" y="3561005"/>
                </a:lnTo>
                <a:lnTo>
                  <a:pt x="0" y="35610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245083" y="2416640"/>
            <a:ext cx="4506583" cy="3561005"/>
          </a:xfrm>
          <a:custGeom>
            <a:avLst/>
            <a:gdLst/>
            <a:ahLst/>
            <a:cxnLst/>
            <a:rect l="l" t="t" r="r" b="b"/>
            <a:pathLst>
              <a:path w="4506583" h="3561005">
                <a:moveTo>
                  <a:pt x="0" y="0"/>
                </a:moveTo>
                <a:lnTo>
                  <a:pt x="4506582" y="0"/>
                </a:lnTo>
                <a:lnTo>
                  <a:pt x="4506582" y="3561005"/>
                </a:lnTo>
                <a:lnTo>
                  <a:pt x="0" y="35610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620396" y="6346152"/>
            <a:ext cx="4861372" cy="3561005"/>
          </a:xfrm>
          <a:custGeom>
            <a:avLst/>
            <a:gdLst/>
            <a:ahLst/>
            <a:cxnLst/>
            <a:rect l="l" t="t" r="r" b="b"/>
            <a:pathLst>
              <a:path w="4861372" h="3561005">
                <a:moveTo>
                  <a:pt x="0" y="0"/>
                </a:moveTo>
                <a:lnTo>
                  <a:pt x="4861372" y="0"/>
                </a:lnTo>
                <a:lnTo>
                  <a:pt x="4861372" y="3561005"/>
                </a:lnTo>
                <a:lnTo>
                  <a:pt x="0" y="35610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125794" y="4238604"/>
            <a:ext cx="6133506" cy="4215097"/>
          </a:xfrm>
          <a:custGeom>
            <a:avLst/>
            <a:gdLst/>
            <a:ahLst/>
            <a:cxnLst/>
            <a:rect l="l" t="t" r="r" b="b"/>
            <a:pathLst>
              <a:path w="6133506" h="4215097">
                <a:moveTo>
                  <a:pt x="0" y="0"/>
                </a:moveTo>
                <a:lnTo>
                  <a:pt x="6133506" y="0"/>
                </a:lnTo>
                <a:lnTo>
                  <a:pt x="6133506" y="4215096"/>
                </a:lnTo>
                <a:lnTo>
                  <a:pt x="0" y="42150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622775" y="670190"/>
            <a:ext cx="11042449" cy="1520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21"/>
              </a:lnSpc>
            </a:pPr>
            <a:r>
              <a:rPr lang="en-US" sz="10373" b="1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BASELINE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31637" y="0"/>
            <a:ext cx="17024727" cy="10737964"/>
          </a:xfrm>
          <a:custGeom>
            <a:avLst/>
            <a:gdLst/>
            <a:ahLst/>
            <a:cxnLst/>
            <a:rect l="l" t="t" r="r" b="b"/>
            <a:pathLst>
              <a:path w="17024727" h="10737964">
                <a:moveTo>
                  <a:pt x="0" y="0"/>
                </a:moveTo>
                <a:lnTo>
                  <a:pt x="17024726" y="0"/>
                </a:lnTo>
                <a:lnTo>
                  <a:pt x="17024726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369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31637" y="2529166"/>
            <a:ext cx="4543295" cy="3552470"/>
          </a:xfrm>
          <a:custGeom>
            <a:avLst/>
            <a:gdLst/>
            <a:ahLst/>
            <a:cxnLst/>
            <a:rect l="l" t="t" r="r" b="b"/>
            <a:pathLst>
              <a:path w="4543295" h="3552470">
                <a:moveTo>
                  <a:pt x="0" y="0"/>
                </a:moveTo>
                <a:lnTo>
                  <a:pt x="4543295" y="0"/>
                </a:lnTo>
                <a:lnTo>
                  <a:pt x="4543295" y="3552470"/>
                </a:lnTo>
                <a:lnTo>
                  <a:pt x="0" y="3552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31637" y="6224645"/>
            <a:ext cx="4543295" cy="3381057"/>
          </a:xfrm>
          <a:custGeom>
            <a:avLst/>
            <a:gdLst/>
            <a:ahLst/>
            <a:cxnLst/>
            <a:rect l="l" t="t" r="r" b="b"/>
            <a:pathLst>
              <a:path w="4543295" h="3381057">
                <a:moveTo>
                  <a:pt x="0" y="0"/>
                </a:moveTo>
                <a:lnTo>
                  <a:pt x="4543295" y="0"/>
                </a:lnTo>
                <a:lnTo>
                  <a:pt x="4543295" y="3381057"/>
                </a:lnTo>
                <a:lnTo>
                  <a:pt x="0" y="33810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259254" y="2529166"/>
            <a:ext cx="3178893" cy="2432173"/>
          </a:xfrm>
          <a:custGeom>
            <a:avLst/>
            <a:gdLst/>
            <a:ahLst/>
            <a:cxnLst/>
            <a:rect l="l" t="t" r="r" b="b"/>
            <a:pathLst>
              <a:path w="3178893" h="2432173">
                <a:moveTo>
                  <a:pt x="0" y="0"/>
                </a:moveTo>
                <a:lnTo>
                  <a:pt x="3178893" y="0"/>
                </a:lnTo>
                <a:lnTo>
                  <a:pt x="3178893" y="2432173"/>
                </a:lnTo>
                <a:lnTo>
                  <a:pt x="0" y="24321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8694830" y="3447903"/>
            <a:ext cx="8961534" cy="5267466"/>
          </a:xfrm>
          <a:custGeom>
            <a:avLst/>
            <a:gdLst/>
            <a:ahLst/>
            <a:cxnLst/>
            <a:rect l="l" t="t" r="r" b="b"/>
            <a:pathLst>
              <a:path w="8961534" h="5267466">
                <a:moveTo>
                  <a:pt x="0" y="0"/>
                </a:moveTo>
                <a:lnTo>
                  <a:pt x="8961533" y="0"/>
                </a:lnTo>
                <a:lnTo>
                  <a:pt x="8961533" y="5267466"/>
                </a:lnTo>
                <a:lnTo>
                  <a:pt x="0" y="52674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90719" y="734416"/>
            <a:ext cx="17906562" cy="1196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</a:pPr>
            <a:r>
              <a:rPr lang="en-US" sz="8173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AFTER MODEL INTERGRATION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374</Words>
  <Application>Microsoft Macintosh PowerPoint</Application>
  <PresentationFormat>Custom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HK Grotesk</vt:lpstr>
      <vt:lpstr>Glacial Indifference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Modern Artificial Intelligence Presentation</dc:title>
  <cp:lastModifiedBy>ULStudent:ANISH ANIL.KAMBLE</cp:lastModifiedBy>
  <cp:revision>2</cp:revision>
  <dcterms:created xsi:type="dcterms:W3CDTF">2006-08-16T00:00:00Z</dcterms:created>
  <dcterms:modified xsi:type="dcterms:W3CDTF">2025-08-18T23:00:51Z</dcterms:modified>
  <dc:identifier>DAGwcHDVhVI</dc:identifier>
</cp:coreProperties>
</file>