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76" r:id="rId2"/>
    <p:sldId id="277" r:id="rId3"/>
    <p:sldId id="279" r:id="rId4"/>
    <p:sldId id="280" r:id="rId5"/>
    <p:sldId id="281" r:id="rId6"/>
    <p:sldId id="278" r:id="rId7"/>
    <p:sldId id="282" r:id="rId8"/>
    <p:sldId id="283" r:id="rId9"/>
    <p:sldId id="284" r:id="rId10"/>
    <p:sldId id="285" r:id="rId11"/>
    <p:sldId id="286"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49750E-17AC-45E8-BF0F-07C72B1EC647}">
          <p14:sldIdLst>
            <p14:sldId id="276"/>
            <p14:sldId id="277"/>
            <p14:sldId id="279"/>
            <p14:sldId id="280"/>
            <p14:sldId id="281"/>
            <p14:sldId id="278"/>
            <p14:sldId id="282"/>
            <p14:sldId id="283"/>
            <p14:sldId id="284"/>
            <p14:sldId id="285"/>
            <p14:sldId id="286"/>
            <p14:sldId id="287"/>
            <p14:sldId id="288"/>
          </p14:sldIdLst>
        </p14:section>
      </p14:sectionLst>
    </p:ex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006666"/>
    <a:srgbClr val="000000"/>
    <a:srgbClr val="619F7F"/>
    <a:srgbClr val="6E22C8"/>
    <a:srgbClr val="A7EA52"/>
    <a:srgbClr val="77C093"/>
    <a:srgbClr val="C4A1EF"/>
    <a:srgbClr val="A771E7"/>
    <a:srgbClr val="FF8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90" y="234"/>
      </p:cViewPr>
      <p:guideLst>
        <p:guide orient="horz" pos="2304"/>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00" b="1" i="0" u="none" strike="noStrike" baseline="0">
                <a:solidFill>
                  <a:schemeClr val="bg1"/>
                </a:solidFill>
                <a:latin typeface="+mn-lt"/>
                <a:ea typeface="+mn-ea"/>
                <a:cs typeface="+mn-cs"/>
              </a:defRPr>
            </a:pPr>
            <a:r>
              <a:rPr lang="en-US"/>
              <a:t>Chart Title</a:t>
            </a:r>
          </a:p>
        </c:rich>
      </c:tx>
      <c:overlay val="0"/>
      <c:spPr>
        <a:noFill/>
        <a:ln>
          <a:noFill/>
        </a:ln>
        <a:effectLst/>
      </c:spPr>
      <c:txPr>
        <a:bodyPr rot="0" spcFirstLastPara="1" vertOverflow="ellipsis" vert="horz" wrap="square" anchor="ctr" anchorCtr="1"/>
        <a:lstStyle/>
        <a:p>
          <a:pPr>
            <a:defRPr sz="1800" b="1" i="0" u="none" strike="noStrike"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4"/>
              </a:solidFill>
              <a:ln w="9525">
                <a:solidFill>
                  <a:schemeClr val="lt1"/>
                </a:solidFill>
              </a:ln>
              <a:effectLst/>
            </c:spPr>
          </c:marker>
          <c:dLbls>
            <c:delete val="1"/>
          </c:dLbls>
          <c:xVal>
            <c:numRef>
              <c:f>Sheet1!$A$1:$A$16</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Sheet1!$B$1:$B$16</c:f>
              <c:numCache>
                <c:formatCode>General</c:formatCode>
                <c:ptCount val="16"/>
                <c:pt idx="0">
                  <c:v>22</c:v>
                </c:pt>
                <c:pt idx="1">
                  <c:v>12</c:v>
                </c:pt>
                <c:pt idx="2">
                  <c:v>18</c:v>
                </c:pt>
                <c:pt idx="3">
                  <c:v>87</c:v>
                </c:pt>
                <c:pt idx="4">
                  <c:v>88</c:v>
                </c:pt>
                <c:pt idx="5">
                  <c:v>17</c:v>
                </c:pt>
                <c:pt idx="6">
                  <c:v>9</c:v>
                </c:pt>
                <c:pt idx="7">
                  <c:v>25</c:v>
                </c:pt>
                <c:pt idx="8">
                  <c:v>23</c:v>
                </c:pt>
                <c:pt idx="9">
                  <c:v>24</c:v>
                </c:pt>
                <c:pt idx="10">
                  <c:v>89</c:v>
                </c:pt>
                <c:pt idx="11">
                  <c:v>16</c:v>
                </c:pt>
                <c:pt idx="12">
                  <c:v>19</c:v>
                </c:pt>
                <c:pt idx="13">
                  <c:v>86</c:v>
                </c:pt>
                <c:pt idx="14">
                  <c:v>10</c:v>
                </c:pt>
                <c:pt idx="15">
                  <c:v>11</c:v>
                </c:pt>
              </c:numCache>
            </c:numRef>
          </c:yVal>
          <c:smooth val="0"/>
          <c:extLst>
            <c:ext xmlns:c15="http://schemas.microsoft.com/office/drawing/2012/chart" uri="{02D57815-91ED-43cb-92C2-25804820EDAC}">
              <c15:filteredSeriesTitle>
                <c15:tx>
                  <c:strRef>
                    <c:extLst>
                      <c:ext uri="{02D57815-91ED-43cb-92C2-25804820EDAC}">
                        <c15:formulaRef>
                          <c15:sqref>Sheet1!$A$1:$A$0</c15:sqref>
                        </c15:formulaRef>
                      </c:ext>
                    </c:extLst>
                  </c:strRef>
                </c15:tx>
              </c15:filteredSeriesTitle>
            </c:ext>
            <c:ext xmlns:c16="http://schemas.microsoft.com/office/drawing/2014/chart" uri="{C3380CC4-5D6E-409C-BE32-E72D297353CC}">
              <c16:uniqueId val="{00000000-1FA3-3844-9A89-05E898E698D4}"/>
            </c:ext>
          </c:extLst>
        </c:ser>
        <c:dLbls>
          <c:showLegendKey val="0"/>
          <c:showVal val="0"/>
          <c:showCatName val="1"/>
          <c:showSerName val="0"/>
          <c:showPercent val="0"/>
          <c:showBubbleSize val="0"/>
        </c:dLbls>
        <c:axId val="2066276080"/>
        <c:axId val="275402287"/>
      </c:scatterChart>
      <c:valAx>
        <c:axId val="20662760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1" i="0" u="none" strike="noStrike" baseline="0">
                <a:solidFill>
                  <a:schemeClr val="bg1"/>
                </a:solidFill>
                <a:latin typeface="+mn-lt"/>
                <a:ea typeface="+mn-ea"/>
                <a:cs typeface="+mn-cs"/>
              </a:defRPr>
            </a:pPr>
            <a:endParaRPr lang="en-US"/>
          </a:p>
        </c:txPr>
        <c:crossAx val="275402287"/>
        <c:crosses val="autoZero"/>
        <c:crossBetween val="midCat"/>
      </c:valAx>
      <c:valAx>
        <c:axId val="275402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500" b="1" i="0" u="none" strike="noStrike" baseline="0">
                <a:solidFill>
                  <a:schemeClr val="bg1"/>
                </a:solidFill>
                <a:latin typeface="+mn-lt"/>
                <a:ea typeface="+mn-ea"/>
                <a:cs typeface="+mn-cs"/>
              </a:defRPr>
            </a:pPr>
            <a:endParaRPr lang="en-US"/>
          </a:p>
        </c:txPr>
        <c:crossAx val="20662760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50000"/>
      </a:schemeClr>
    </a:solidFill>
    <a:ln>
      <a:noFill/>
    </a:ln>
    <a:effectLst/>
  </c:spPr>
  <c:txPr>
    <a:bodyPr/>
    <a:lstStyle/>
    <a:p>
      <a:pPr>
        <a:defRPr sz="1500" b="1">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037917893444186E-2"/>
          <c:y val="4.2266309213299033E-2"/>
          <c:w val="0.90999469385783638"/>
          <c:h val="0.8402269976125738"/>
        </c:manualLayout>
      </c:layout>
      <c:areaChart>
        <c:grouping val="standard"/>
        <c:varyColors val="0"/>
        <c:ser>
          <c:idx val="0"/>
          <c:order val="0"/>
          <c:tx>
            <c:strRef>
              <c:f>Sheet1!$B$1</c:f>
              <c:strCache>
                <c:ptCount val="1"/>
                <c:pt idx="0">
                  <c:v>Sales 20XX</c:v>
                </c:pt>
              </c:strCache>
            </c:strRef>
          </c:tx>
          <c:spPr>
            <a:gradFill>
              <a:gsLst>
                <a:gs pos="0">
                  <a:schemeClr val="lt1">
                    <a:alpha val="50000"/>
                  </a:schemeClr>
                </a:gs>
                <a:gs pos="100000">
                  <a:schemeClr val="lt1">
                    <a:alpha val="0"/>
                  </a:schemeClr>
                </a:gs>
              </a:gsLst>
              <a:lin ang="5400000" scaled="0"/>
            </a:gradFill>
            <a:ln>
              <a:solidFill>
                <a:schemeClr val="accent1"/>
              </a:solidFill>
            </a:ln>
            <a:effectLst>
              <a:innerShdw dist="38100" dir="16200000">
                <a:schemeClr val="lt1"/>
              </a:innerShdw>
            </a:effectLst>
          </c:spPr>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Sheet1!$A$2:$A$6</c:f>
              <c:strCache>
                <c:ptCount val="5"/>
                <c:pt idx="0">
                  <c:v>Group 1</c:v>
                </c:pt>
                <c:pt idx="1">
                  <c:v>Group 2</c:v>
                </c:pt>
                <c:pt idx="2">
                  <c:v>Group 3</c:v>
                </c:pt>
                <c:pt idx="3">
                  <c:v>Group 4</c:v>
                </c:pt>
                <c:pt idx="4">
                  <c:v>Group 5</c:v>
                </c:pt>
              </c:strCache>
            </c:strRef>
          </c:cat>
          <c:val>
            <c:numRef>
              <c:f>Sheet1!$B$2:$B$6</c:f>
              <c:numCache>
                <c:formatCode>General</c:formatCode>
                <c:ptCount val="5"/>
                <c:pt idx="0">
                  <c:v>75</c:v>
                </c:pt>
                <c:pt idx="1">
                  <c:v>90</c:v>
                </c:pt>
                <c:pt idx="2">
                  <c:v>60</c:v>
                </c:pt>
                <c:pt idx="3">
                  <c:v>63</c:v>
                </c:pt>
                <c:pt idx="4">
                  <c:v>48</c:v>
                </c:pt>
              </c:numCache>
            </c:numRef>
          </c:val>
          <c:extLst>
            <c:ext xmlns:c16="http://schemas.microsoft.com/office/drawing/2014/chart" uri="{C3380CC4-5D6E-409C-BE32-E72D297353CC}">
              <c16:uniqueId val="{00000000-2170-1D43-A662-101E7EAC7F03}"/>
            </c:ext>
          </c:extLst>
        </c:ser>
        <c:ser>
          <c:idx val="1"/>
          <c:order val="1"/>
          <c:tx>
            <c:strRef>
              <c:f>Sheet1!$C$1</c:f>
              <c:strCache>
                <c:ptCount val="1"/>
                <c:pt idx="0">
                  <c:v>Sales 20XX2</c:v>
                </c:pt>
              </c:strCache>
            </c:strRef>
          </c:tx>
          <c:spPr>
            <a:gradFill>
              <a:gsLst>
                <a:gs pos="0">
                  <a:schemeClr val="lt1">
                    <a:alpha val="50000"/>
                  </a:schemeClr>
                </a:gs>
                <a:gs pos="100000">
                  <a:schemeClr val="lt1">
                    <a:alpha val="0"/>
                  </a:schemeClr>
                </a:gs>
              </a:gsLst>
              <a:lin ang="5400000" scaled="0"/>
            </a:gradFill>
            <a:ln>
              <a:solidFill>
                <a:schemeClr val="accent2"/>
              </a:solidFill>
            </a:ln>
            <a:effectLst>
              <a:innerShdw dist="38100" dir="16200000">
                <a:schemeClr val="lt1"/>
              </a:innerShdw>
            </a:effectLst>
          </c:spPr>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Sheet1!$A$2:$A$6</c:f>
              <c:strCache>
                <c:ptCount val="5"/>
                <c:pt idx="0">
                  <c:v>Group 1</c:v>
                </c:pt>
                <c:pt idx="1">
                  <c:v>Group 2</c:v>
                </c:pt>
                <c:pt idx="2">
                  <c:v>Group 3</c:v>
                </c:pt>
                <c:pt idx="3">
                  <c:v>Group 4</c:v>
                </c:pt>
                <c:pt idx="4">
                  <c:v>Group 5</c:v>
                </c:pt>
              </c:strCache>
            </c:strRef>
          </c:cat>
          <c:val>
            <c:numRef>
              <c:f>Sheet1!$C$2:$C$6</c:f>
              <c:numCache>
                <c:formatCode>General</c:formatCode>
                <c:ptCount val="5"/>
                <c:pt idx="0">
                  <c:v>99</c:v>
                </c:pt>
                <c:pt idx="1">
                  <c:v>75</c:v>
                </c:pt>
                <c:pt idx="2">
                  <c:v>37</c:v>
                </c:pt>
                <c:pt idx="3">
                  <c:v>80</c:v>
                </c:pt>
                <c:pt idx="4">
                  <c:v>99</c:v>
                </c:pt>
              </c:numCache>
            </c:numRef>
          </c:val>
          <c:extLst>
            <c:ext xmlns:c16="http://schemas.microsoft.com/office/drawing/2014/chart" uri="{C3380CC4-5D6E-409C-BE32-E72D297353CC}">
              <c16:uniqueId val="{00000001-2170-1D43-A662-101E7EAC7F03}"/>
            </c:ext>
          </c:extLst>
        </c:ser>
        <c:dLbls>
          <c:showLegendKey val="0"/>
          <c:showVal val="1"/>
          <c:showCatName val="0"/>
          <c:showSerName val="0"/>
          <c:showPercent val="0"/>
          <c:showBubbleSize val="0"/>
        </c:dLbls>
        <c:dropLines>
          <c:spPr>
            <a:ln w="9525" cap="flat" cmpd="sng" algn="ctr">
              <a:gradFill>
                <a:gsLst>
                  <a:gs pos="0">
                    <a:schemeClr val="lt1"/>
                  </a:gs>
                  <a:gs pos="50000">
                    <a:schemeClr val="lt1">
                      <a:alpha val="0"/>
                    </a:schemeClr>
                  </a:gs>
                </a:gsLst>
                <a:lin ang="5400000" scaled="0"/>
              </a:gradFill>
              <a:round/>
            </a:ln>
            <a:effectLst/>
          </c:spPr>
        </c:dropLines>
        <c:axId val="369728127"/>
        <c:axId val="186267087"/>
      </c:areaChart>
      <c:catAx>
        <c:axId val="369728127"/>
        <c:scaling>
          <c:orientation val="minMax"/>
        </c:scaling>
        <c:delete val="0"/>
        <c:axPos val="b"/>
        <c:numFmt formatCode="General" sourceLinked="1"/>
        <c:majorTickMark val="none"/>
        <c:minorTickMark val="none"/>
        <c:tickLblPos val="nextTo"/>
        <c:spPr>
          <a:noFill/>
          <a:ln w="9525" cap="flat" cmpd="sng" algn="ctr">
            <a:solidFill>
              <a:schemeClr val="accent1">
                <a:lumMod val="40000"/>
                <a:lumOff val="60000"/>
                <a:alpha val="25000"/>
              </a:schemeClr>
            </a:solidFill>
            <a:round/>
          </a:ln>
          <a:effectLst/>
        </c:spPr>
        <c:txPr>
          <a:bodyPr rot="-60000000" spcFirstLastPara="1" vertOverflow="ellipsis" vert="horz" wrap="square" anchor="ctr" anchorCtr="1"/>
          <a:lstStyle/>
          <a:p>
            <a:pPr>
              <a:defRPr sz="1400" b="0" i="0" u="none" strike="noStrike" kern="1200" baseline="0">
                <a:solidFill>
                  <a:schemeClr val="lt1"/>
                </a:solidFill>
                <a:latin typeface="+mn-lt"/>
                <a:ea typeface="+mn-ea"/>
                <a:cs typeface="+mn-cs"/>
              </a:defRPr>
            </a:pPr>
            <a:endParaRPr lang="en-US"/>
          </a:p>
        </c:txPr>
        <c:crossAx val="186267087"/>
        <c:crosses val="autoZero"/>
        <c:auto val="1"/>
        <c:lblAlgn val="ctr"/>
        <c:lblOffset val="100"/>
        <c:noMultiLvlLbl val="0"/>
      </c:catAx>
      <c:valAx>
        <c:axId val="186267087"/>
        <c:scaling>
          <c:orientation val="minMax"/>
        </c:scaling>
        <c:delete val="1"/>
        <c:axPos val="l"/>
        <c:numFmt formatCode="General" sourceLinked="1"/>
        <c:majorTickMark val="out"/>
        <c:minorTickMark val="none"/>
        <c:tickLblPos val="nextTo"/>
        <c:crossAx val="369728127"/>
        <c:crosses val="autoZero"/>
        <c:crossBetween val="midCat"/>
      </c:valAx>
      <c:spPr>
        <a:solidFill>
          <a:srgbClr val="6E22C8"/>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cx:f>
        <cx:lvl ptCount="3">
          <cx:pt idx="0">Not Used</cx:pt>
          <cx:pt idx="1">Used</cx:pt>
          <cx:pt idx="2">Other</cx:pt>
        </cx:lvl>
      </cx:strDim>
      <cx:numDim type="val">
        <cx:f>Sheet1!$B$2:$B$5</cx:f>
        <cx:lvl ptCount="4" formatCode="General">
          <cx:pt idx="0">60</cx:pt>
          <cx:pt idx="1">30</cx:pt>
          <cx:pt idx="2">10</cx:pt>
        </cx:lvl>
      </cx:numDim>
    </cx:data>
  </cx:chartData>
  <cx:chart>
    <cx:plotArea>
      <cx:plotAreaRegion>
        <cx:series layoutId="boxWhisker" uniqueId="{13DC95B3-D502-B440-944B-71F932AE1E1E}">
          <cx:tx>
            <cx:txData>
              <cx:f>Sheet1!$B$1</cx:f>
              <cx:v>Sales</cx:v>
            </cx:txData>
          </cx:tx>
          <cx:spPr>
            <a:ln>
              <a:solidFill>
                <a:schemeClr val="bg1"/>
              </a:solidFill>
            </a:ln>
          </cx:spPr>
          <cx:dataId val="0"/>
          <cx:layoutPr>
            <cx:visibility meanLine="0" meanMarker="1" nonoutliers="1" outliers="1"/>
            <cx:statistics quartileMethod="inclusive"/>
          </cx:layoutPr>
        </cx:series>
      </cx:plotAreaRegion>
      <cx:axis id="0">
        <cx:catScaling/>
        <cx:tickLabels/>
        <cx:txPr>
          <a:bodyPr vertOverflow="overflow" horzOverflow="overflow" wrap="square" lIns="0" tIns="0" rIns="0" bIns="0"/>
          <a:lstStyle/>
          <a:p>
            <a:pPr algn="ctr" rtl="0">
              <a:defRPr sz="1500" b="1">
                <a:solidFill>
                  <a:schemeClr val="bg1"/>
                </a:solidFill>
                <a:latin typeface="+mn-lt"/>
                <a:ea typeface="Arial" panose="020B0604020202020204" pitchFamily="34" charset="0"/>
                <a:cs typeface="Arial" panose="020B0604020202020204" pitchFamily="34" charset="0"/>
              </a:defRPr>
            </a:pPr>
            <a:endParaRPr lang="en-US" sz="1500" b="1">
              <a:solidFill>
                <a:schemeClr val="bg1"/>
              </a:solidFill>
              <a:latin typeface="+mn-lt"/>
            </a:endParaRPr>
          </a:p>
        </cx:txPr>
      </cx:axis>
      <cx:axis id="1">
        <cx:valScaling/>
        <cx:tickLabels/>
        <cx:txPr>
          <a:bodyPr vertOverflow="overflow" horzOverflow="overflow" wrap="square" lIns="0" tIns="0" rIns="0" bIns="0"/>
          <a:lstStyle/>
          <a:p>
            <a:pPr algn="ctr" rtl="0">
              <a:defRPr sz="1500" b="1">
                <a:solidFill>
                  <a:schemeClr val="bg1"/>
                </a:solidFill>
                <a:latin typeface="+mn-lt"/>
                <a:ea typeface="Arial" panose="020B0604020202020204" pitchFamily="34" charset="0"/>
                <a:cs typeface="Arial" panose="020B0604020202020204" pitchFamily="34" charset="0"/>
              </a:defRPr>
            </a:pPr>
            <a:endParaRPr lang="en-US" sz="1500" b="1">
              <a:solidFill>
                <a:schemeClr val="bg1"/>
              </a:solidFill>
              <a:latin typeface="+mn-lt"/>
            </a:endParaRPr>
          </a:p>
        </cx:txPr>
      </cx:axis>
    </cx:plotArea>
  </cx:chart>
</cx: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8">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85">
  <cs:axisTitle>
    <cs:lnRef idx="0"/>
    <cs:fillRef idx="0"/>
    <cs:effectRef idx="0"/>
    <cs:fontRef idx="minor">
      <a:schemeClr val="lt1"/>
    </cs:fontRef>
    <cs:defRPr sz="1197" kern="1200"/>
  </cs:axisTitle>
  <cs:categoryAxis>
    <cs:lnRef idx="0">
      <cs:styleClr val="0"/>
    </cs:lnRef>
    <cs:fillRef idx="0"/>
    <cs:effectRef idx="0"/>
    <cs:fontRef idx="minor">
      <a:schemeClr val="lt1"/>
    </cs:fontRef>
    <cs:spPr>
      <a:ln w="9525" cap="flat" cmpd="sng" algn="ctr">
        <a:solidFill>
          <a:schemeClr val="phClr">
            <a:lumMod val="40000"/>
            <a:lumOff val="60000"/>
            <a:alpha val="25000"/>
          </a:schemeClr>
        </a:solidFill>
        <a:round/>
      </a:ln>
    </cs:spPr>
    <cs:defRPr sz="1197" kern="1200"/>
  </cs:categoryAxis>
  <cs:chartArea>
    <cs:lnRef idx="0">
      <cs:styleClr val="0"/>
    </cs:lnRef>
    <cs:fillRef idx="0">
      <cs:styleClr val="0"/>
    </cs:fillRef>
    <cs:effectRef idx="0"/>
    <cs:fontRef idx="minor">
      <a:schemeClr val="lt1"/>
    </cs:fontRef>
    <cs:spPr>
      <a:solidFill>
        <a:schemeClr val="phClr"/>
      </a:solidFill>
      <a:ln w="9525" cap="flat" cmpd="sng" algn="ctr">
        <a:solidFill>
          <a:schemeClr val="phClr"/>
        </a:solidFill>
        <a:round/>
      </a:ln>
    </cs:spPr>
    <cs:defRPr sz="1197"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tx1"/>
    </cs:fontRef>
    <cs:spPr>
      <a:gradFill>
        <a:gsLst>
          <a:gs pos="0">
            <a:schemeClr val="lt1">
              <a:alpha val="50000"/>
            </a:schemeClr>
          </a:gs>
          <a:gs pos="100000">
            <a:schemeClr val="lt1">
              <a:alpha val="0"/>
            </a:schemeClr>
          </a:gs>
        </a:gsLst>
        <a:lin ang="5400000" scaled="0"/>
      </a:gradFill>
      <a:ln>
        <a:solidFill>
          <a:schemeClr val="phClr"/>
        </a:solidFill>
      </a:ln>
      <a:effectLst>
        <a:innerShdw dist="38100" dir="16200000">
          <a:schemeClr val="lt1"/>
        </a:innerShdw>
      </a:effectLst>
    </cs:spPr>
  </cs:dataPoint>
  <cs:dataPoint3D>
    <cs:lnRef idx="0">
      <cs:styleClr val="auto"/>
    </cs:lnRef>
    <cs:fillRef idx="0"/>
    <cs:effectRef idx="0"/>
    <cs:fontRef idx="minor">
      <a:schemeClr val="lt1"/>
    </cs:fontRef>
    <cs:spPr>
      <a:gradFill>
        <a:gsLst>
          <a:gs pos="0">
            <a:schemeClr val="lt1">
              <a:alpha val="50000"/>
            </a:schemeClr>
          </a:gs>
          <a:gs pos="100000">
            <a:schemeClr val="lt1">
              <a:alpha val="0"/>
            </a:schemeClr>
          </a:gs>
        </a:gsLst>
        <a:lin ang="5400000" scaled="0"/>
      </a:gradFill>
      <a:ln>
        <a:solidFill>
          <a:schemeClr val="phClr"/>
        </a:solidFill>
      </a:ln>
      <a:effectLst>
        <a:innerShdw dist="38100" dir="16200000">
          <a:schemeClr val="lt1"/>
        </a:innerShdw>
      </a:effectLst>
    </cs:spPr>
  </cs:dataPoint3D>
  <cs:dataPointLine>
    <cs:lnRef idx="0">
      <cs:styleClr val="auto"/>
    </cs:lnRef>
    <cs:fillRef idx="0"/>
    <cs:effectRef idx="0">
      <cs:styleClr val="auto"/>
    </cs:effectRef>
    <cs:fontRef idx="minor">
      <a:schemeClr val="lt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lt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lt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40000"/>
            <a:lumOff val="60000"/>
            <a:alpha val="25000"/>
          </a:schemeClr>
        </a:solidFill>
      </a:ln>
    </cs:spPr>
    <cs:defRPr sz="1197" kern="1200"/>
  </cs:dataTable>
  <cs:downBar>
    <cs:lnRef idx="0">
      <cs:styleClr val="0"/>
    </cs:lnRef>
    <cs:fillRef idx="0"/>
    <cs:effectRef idx="0"/>
    <cs:fontRef idx="minor">
      <a:schemeClr val="lt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lt1"/>
    </cs:fontRef>
    <cs:spPr>
      <a:ln w="9525" cap="flat" cmpd="sng" algn="ctr">
        <a:gradFill>
          <a:gsLst>
            <a:gs pos="0">
              <a:schemeClr val="lt1"/>
            </a:gs>
            <a:gs pos="50000">
              <a:schemeClr val="lt1">
                <a:alpha val="0"/>
              </a:schemeClr>
            </a:gs>
          </a:gsLst>
          <a:lin ang="5400000" scaled="0"/>
        </a:gradFill>
        <a:round/>
      </a:ln>
    </cs:spPr>
  </cs:dropLine>
  <cs:errorBar>
    <cs:lnRef idx="0">
      <cs:styleClr val="0"/>
    </cs:lnRef>
    <cs:fillRef idx="0"/>
    <cs:effectRef idx="0"/>
    <cs:fontRef idx="minor">
      <a:schemeClr val="lt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lt1"/>
    </cs:fontRef>
  </cs:floor>
  <cs:gridlineMajor>
    <cs:lnRef idx="0">
      <cs:styleClr val="0"/>
    </cs:lnRef>
    <cs:fillRef idx="0"/>
    <cs:effectRef idx="0"/>
    <cs:fontRef idx="minor">
      <a:schemeClr val="lt1"/>
    </cs:fontRef>
    <cs:spPr>
      <a:ln>
        <a:solidFill>
          <a:schemeClr val="phClr">
            <a:lumMod val="40000"/>
            <a:lumOff val="60000"/>
            <a:alpha val="25000"/>
          </a:schemeClr>
        </a:solidFill>
      </a:ln>
    </cs:spPr>
  </cs:gridlineMajor>
  <cs:gridlineMinor>
    <cs:lnRef idx="0">
      <cs:styleClr val="0"/>
    </cs:lnRef>
    <cs:fillRef idx="0"/>
    <cs:effectRef idx="0"/>
    <cs:fontRef idx="minor">
      <a:schemeClr val="lt1"/>
    </cs:fontRef>
    <cs:spPr>
      <a:ln>
        <a:solidFill>
          <a:schemeClr val="phClr">
            <a:lumMod val="40000"/>
            <a:lumOff val="60000"/>
            <a:alpha val="25000"/>
          </a:schemeClr>
        </a:solidFill>
      </a:ln>
    </cs:spPr>
  </cs:gridlineMinor>
  <cs:hiLoLine>
    <cs:lnRef idx="0">
      <cs:styleClr val="0"/>
    </cs:lnRef>
    <cs:fillRef idx="0"/>
    <cs:effectRef idx="0"/>
    <cs:fontRef idx="minor">
      <a:schemeClr val="lt1"/>
    </cs:fontRef>
    <cs:spPr>
      <a:ln w="9525">
        <a:solidFill>
          <a:schemeClr val="phClr">
            <a:lumMod val="60000"/>
            <a:lumOff val="40000"/>
          </a:schemeClr>
        </a:solidFill>
      </a:ln>
    </cs:spPr>
  </cs:hiLoLine>
  <cs:leaderLine>
    <cs:lnRef idx="0">
      <cs:styleClr val="0"/>
    </cs:lnRef>
    <cs:fillRef idx="0"/>
    <cs:effectRef idx="0"/>
    <cs:fontRef idx="minor">
      <a:schemeClr val="lt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styleClr val="0"/>
    </cs:lnRef>
    <cs:fillRef idx="0"/>
    <cs:effectRef idx="0"/>
    <cs:fontRef idx="minor">
      <a:schemeClr val="lt1"/>
    </cs:fontRef>
    <cs:spPr>
      <a:ln w="9525" cap="flat" cmpd="sng" algn="ctr">
        <a:solidFill>
          <a:schemeClr val="phClr">
            <a:lumMod val="40000"/>
            <a:lumOff val="60000"/>
            <a:alpha val="25000"/>
          </a:schemeClr>
        </a:solidFill>
        <a:round/>
      </a:ln>
    </cs:spPr>
    <cs:defRPr sz="1197" kern="1200"/>
  </cs:seriesAxis>
  <cs:seriesLine>
    <cs:lnRef idx="0">
      <cs:styleClr val="0"/>
    </cs:lnRef>
    <cs:fillRef idx="0"/>
    <cs:effectRef idx="0"/>
    <cs:fontRef idx="minor">
      <a:schemeClr val="lt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lt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lt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bodyPr/>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A2C9E7-200F-452C-857E-F8B7901E52A8}" type="datetimeFigureOut">
              <a:rPr lang="en-US" smtClean="0"/>
              <a:pPr/>
              <a:t>10/08/2024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B87FF5-0BDB-4DCA-A36D-2E57606E0F3A}" type="slidenum">
              <a:rPr lang="en-US" smtClean="0"/>
              <a:pPr/>
              <a:t>‹#›</a:t>
            </a:fld>
            <a:endParaRPr lang="en-US"/>
          </a:p>
        </p:txBody>
      </p:sp>
    </p:spTree>
    <p:extLst>
      <p:ext uri="{BB962C8B-B14F-4D97-AF65-F5344CB8AC3E}">
        <p14:creationId xmlns:p14="http://schemas.microsoft.com/office/powerpoint/2010/main" val="8695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1.xml"/><Relationship Id="rId1" Type="http://schemas.openxmlformats.org/officeDocument/2006/relationships/slideMaster" Target="../slideMasters/slideMaster1.xml"/><Relationship Id="rId5" Type="http://schemas.openxmlformats.org/officeDocument/2006/relationships/chart" Target="../charts/chart2.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ED1E68E-6825-9E44-8964-D382A53C4457}"/>
              </a:ext>
            </a:extLst>
          </p:cNvPr>
          <p:cNvGraphicFramePr/>
          <p:nvPr userDrawn="1">
            <p:extLst>
              <p:ext uri="{D42A27DB-BD31-4B8C-83A1-F6EECF244321}">
                <p14:modId xmlns:p14="http://schemas.microsoft.com/office/powerpoint/2010/main" val="3295855190"/>
              </p:ext>
            </p:extLst>
          </p:nvPr>
        </p:nvGraphicFramePr>
        <p:xfrm>
          <a:off x="4800600" y="3997665"/>
          <a:ext cx="7239000" cy="2707935"/>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14" name="Chart 13">
                <a:extLst>
                  <a:ext uri="{FF2B5EF4-FFF2-40B4-BE49-F238E27FC236}">
                    <a16:creationId xmlns:a16="http://schemas.microsoft.com/office/drawing/2014/main" id="{32822319-A31E-674D-B49C-56167E086E3A}"/>
                  </a:ext>
                </a:extLst>
              </p:cNvPr>
              <p:cNvGraphicFramePr/>
              <p:nvPr userDrawn="1">
                <p:extLst>
                  <p:ext uri="{D42A27DB-BD31-4B8C-83A1-F6EECF244321}">
                    <p14:modId xmlns:p14="http://schemas.microsoft.com/office/powerpoint/2010/main" val="278069040"/>
                  </p:ext>
                </p:extLst>
              </p:nvPr>
            </p:nvGraphicFramePr>
            <p:xfrm>
              <a:off x="245374" y="4419600"/>
              <a:ext cx="4309853" cy="22098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4" name="Chart 13">
                <a:extLst>
                  <a:ext uri="{FF2B5EF4-FFF2-40B4-BE49-F238E27FC236}">
                    <a16:creationId xmlns:a16="http://schemas.microsoft.com/office/drawing/2014/main" id="{32822319-A31E-674D-B49C-56167E086E3A}"/>
                  </a:ext>
                </a:extLst>
              </p:cNvPr>
              <p:cNvPicPr>
                <a:picLocks noGrp="1" noRot="1" noChangeAspect="1" noMove="1" noResize="1" noEditPoints="1" noAdjustHandles="1" noChangeArrowheads="1" noChangeShapeType="1"/>
              </p:cNvPicPr>
              <p:nvPr/>
            </p:nvPicPr>
            <p:blipFill>
              <a:blip r:embed="rId4"/>
              <a:stretch>
                <a:fillRect/>
              </a:stretch>
            </p:blipFill>
            <p:spPr>
              <a:xfrm>
                <a:off x="245374" y="4419600"/>
                <a:ext cx="4309853" cy="2209800"/>
              </a:xfrm>
              <a:prstGeom prst="rect">
                <a:avLst/>
              </a:prstGeom>
            </p:spPr>
          </p:pic>
        </mc:Fallback>
      </mc:AlternateContent>
      <p:graphicFrame>
        <p:nvGraphicFramePr>
          <p:cNvPr id="8" name="Chart 7">
            <a:extLst>
              <a:ext uri="{FF2B5EF4-FFF2-40B4-BE49-F238E27FC236}">
                <a16:creationId xmlns:a16="http://schemas.microsoft.com/office/drawing/2014/main" id="{5BD90B63-71A7-8B40-BF50-A7BCDCB97999}"/>
              </a:ext>
            </a:extLst>
          </p:cNvPr>
          <p:cNvGraphicFramePr/>
          <p:nvPr userDrawn="1">
            <p:extLst>
              <p:ext uri="{D42A27DB-BD31-4B8C-83A1-F6EECF244321}">
                <p14:modId xmlns:p14="http://schemas.microsoft.com/office/powerpoint/2010/main" val="59608083"/>
              </p:ext>
            </p:extLst>
          </p:nvPr>
        </p:nvGraphicFramePr>
        <p:xfrm>
          <a:off x="0" y="921033"/>
          <a:ext cx="12192000" cy="2888967"/>
        </p:xfrm>
        <a:graphic>
          <a:graphicData uri="http://schemas.openxmlformats.org/drawingml/2006/chart">
            <c:chart xmlns:c="http://schemas.openxmlformats.org/drawingml/2006/chart" xmlns:r="http://schemas.openxmlformats.org/officeDocument/2006/relationships" r:id="rId5"/>
          </a:graphicData>
        </a:graphic>
      </p:graphicFrame>
      <p:sp>
        <p:nvSpPr>
          <p:cNvPr id="4" name="Title 3">
            <a:extLst>
              <a:ext uri="{FF2B5EF4-FFF2-40B4-BE49-F238E27FC236}">
                <a16:creationId xmlns:a16="http://schemas.microsoft.com/office/drawing/2014/main" id="{FB1F7188-AD07-2945-AFB2-484401665551}"/>
              </a:ext>
            </a:extLst>
          </p:cNvPr>
          <p:cNvSpPr>
            <a:spLocks noGrp="1"/>
          </p:cNvSpPr>
          <p:nvPr>
            <p:ph type="title"/>
          </p:nvPr>
        </p:nvSpPr>
        <p:spPr>
          <a:xfrm>
            <a:off x="340405" y="159282"/>
            <a:ext cx="11511189" cy="526518"/>
          </a:xfrm>
          <a:prstGeom prst="rect">
            <a:avLst/>
          </a:prstGeom>
        </p:spPr>
        <p:txBody>
          <a:bodyPr/>
          <a:lstStyle>
            <a:lvl1pPr algn="ctr">
              <a:defRPr sz="32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1817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6A3426-75AF-5B40-8230-C4DE69BFC991}"/>
              </a:ext>
            </a:extLst>
          </p:cNvPr>
          <p:cNvSpPr>
            <a:spLocks noGrp="1"/>
          </p:cNvSpPr>
          <p:nvPr>
            <p:ph type="title" idx="4294967295"/>
          </p:nvPr>
        </p:nvSpPr>
        <p:spPr>
          <a:xfrm>
            <a:off x="1047750" y="4953000"/>
            <a:ext cx="10096500" cy="1295400"/>
          </a:xfrm>
          <a:prstGeom prst="rect">
            <a:avLst/>
          </a:prstGeom>
        </p:spPr>
        <p:txBody>
          <a:bodyPr/>
          <a:lstStyle/>
          <a:p>
            <a:r>
              <a:rPr lang="en-US" sz="3200" b="1" dirty="0">
                <a:solidFill>
                  <a:schemeClr val="accent2">
                    <a:lumMod val="75000"/>
                  </a:schemeClr>
                </a:solidFill>
                <a:latin typeface="Baskerville Old Face" panose="02020602080505020303" pitchFamily="18" charset="0"/>
              </a:rPr>
              <a:t>Revenue Insights </a:t>
            </a:r>
            <a:r>
              <a:rPr lang="en-US" sz="3200" b="1" dirty="0">
                <a:solidFill>
                  <a:schemeClr val="bg1"/>
                </a:solidFill>
                <a:latin typeface="Baskerville Old Face" panose="02020602080505020303" pitchFamily="18" charset="0"/>
              </a:rPr>
              <a:t>in the Hospitality Domain Using Power Bi</a:t>
            </a:r>
          </a:p>
        </p:txBody>
      </p:sp>
    </p:spTree>
    <p:extLst>
      <p:ext uri="{BB962C8B-B14F-4D97-AF65-F5344CB8AC3E}">
        <p14:creationId xmlns:p14="http://schemas.microsoft.com/office/powerpoint/2010/main" val="2877471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8000">
              <a:schemeClr val="accent1">
                <a:lumMod val="5000"/>
                <a:lumOff val="95000"/>
              </a:schemeClr>
            </a:gs>
            <a:gs pos="100000">
              <a:srgbClr val="003366"/>
            </a:gs>
          </a:gsLst>
          <a:lin ang="0" scaled="1"/>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ED8900-EA3E-4C6E-8092-ECAD5425998B}"/>
              </a:ext>
            </a:extLst>
          </p:cNvPr>
          <p:cNvPicPr>
            <a:picLocks noChangeAspect="1"/>
          </p:cNvPicPr>
          <p:nvPr/>
        </p:nvPicPr>
        <p:blipFill>
          <a:blip r:embed="rId2"/>
          <a:stretch>
            <a:fillRect/>
          </a:stretch>
        </p:blipFill>
        <p:spPr>
          <a:xfrm>
            <a:off x="7391400" y="864810"/>
            <a:ext cx="4477261" cy="2323108"/>
          </a:xfrm>
          <a:prstGeom prst="rect">
            <a:avLst/>
          </a:prstGeom>
        </p:spPr>
      </p:pic>
      <p:pic>
        <p:nvPicPr>
          <p:cNvPr id="4" name="Picture 3">
            <a:extLst>
              <a:ext uri="{FF2B5EF4-FFF2-40B4-BE49-F238E27FC236}">
                <a16:creationId xmlns:a16="http://schemas.microsoft.com/office/drawing/2014/main" id="{42AC18D4-A336-40D0-9AD2-6DC25B532D84}"/>
              </a:ext>
            </a:extLst>
          </p:cNvPr>
          <p:cNvPicPr>
            <a:picLocks noChangeAspect="1"/>
          </p:cNvPicPr>
          <p:nvPr/>
        </p:nvPicPr>
        <p:blipFill>
          <a:blip r:embed="rId3"/>
          <a:stretch>
            <a:fillRect/>
          </a:stretch>
        </p:blipFill>
        <p:spPr>
          <a:xfrm>
            <a:off x="7391400" y="3953499"/>
            <a:ext cx="4629661" cy="1999392"/>
          </a:xfrm>
          <a:prstGeom prst="rect">
            <a:avLst/>
          </a:prstGeom>
        </p:spPr>
      </p:pic>
      <p:sp>
        <p:nvSpPr>
          <p:cNvPr id="5" name="TextBox 4">
            <a:extLst>
              <a:ext uri="{FF2B5EF4-FFF2-40B4-BE49-F238E27FC236}">
                <a16:creationId xmlns:a16="http://schemas.microsoft.com/office/drawing/2014/main" id="{AA60DA15-E542-4EAA-B6CB-D8BED91AD519}"/>
              </a:ext>
            </a:extLst>
          </p:cNvPr>
          <p:cNvSpPr txBox="1"/>
          <p:nvPr/>
        </p:nvSpPr>
        <p:spPr>
          <a:xfrm>
            <a:off x="9220200" y="337930"/>
            <a:ext cx="1447800" cy="369332"/>
          </a:xfrm>
          <a:prstGeom prst="rect">
            <a:avLst/>
          </a:prstGeom>
          <a:noFill/>
        </p:spPr>
        <p:txBody>
          <a:bodyPr wrap="square" rtlCol="0">
            <a:spAutoFit/>
          </a:bodyPr>
          <a:lstStyle/>
          <a:p>
            <a:r>
              <a:rPr lang="en-US" b="1" dirty="0"/>
              <a:t>DSRN</a:t>
            </a:r>
          </a:p>
        </p:txBody>
      </p:sp>
      <p:sp>
        <p:nvSpPr>
          <p:cNvPr id="7" name="TextBox 6">
            <a:extLst>
              <a:ext uri="{FF2B5EF4-FFF2-40B4-BE49-F238E27FC236}">
                <a16:creationId xmlns:a16="http://schemas.microsoft.com/office/drawing/2014/main" id="{4D39EAD3-6997-4F4C-8410-86FC175CAD44}"/>
              </a:ext>
            </a:extLst>
          </p:cNvPr>
          <p:cNvSpPr txBox="1"/>
          <p:nvPr/>
        </p:nvSpPr>
        <p:spPr>
          <a:xfrm>
            <a:off x="9372600" y="3485417"/>
            <a:ext cx="1447800" cy="369332"/>
          </a:xfrm>
          <a:prstGeom prst="rect">
            <a:avLst/>
          </a:prstGeom>
          <a:noFill/>
        </p:spPr>
        <p:txBody>
          <a:bodyPr wrap="square" rtlCol="0">
            <a:spAutoFit/>
          </a:bodyPr>
          <a:lstStyle/>
          <a:p>
            <a:r>
              <a:rPr lang="en-US" b="1" dirty="0"/>
              <a:t>ADR</a:t>
            </a:r>
          </a:p>
        </p:txBody>
      </p:sp>
      <p:sp>
        <p:nvSpPr>
          <p:cNvPr id="8" name="Rectangle 7">
            <a:extLst>
              <a:ext uri="{FF2B5EF4-FFF2-40B4-BE49-F238E27FC236}">
                <a16:creationId xmlns:a16="http://schemas.microsoft.com/office/drawing/2014/main" id="{96E7ACCA-EFF4-4C61-9713-DC450E747626}"/>
              </a:ext>
            </a:extLst>
          </p:cNvPr>
          <p:cNvSpPr/>
          <p:nvPr/>
        </p:nvSpPr>
        <p:spPr>
          <a:xfrm>
            <a:off x="457200" y="797659"/>
            <a:ext cx="6400800" cy="4801314"/>
          </a:xfrm>
          <a:prstGeom prst="rect">
            <a:avLst/>
          </a:prstGeom>
        </p:spPr>
        <p:txBody>
          <a:bodyPr wrap="square">
            <a:spAutoFit/>
          </a:bodyPr>
          <a:lstStyle/>
          <a:p>
            <a:r>
              <a:rPr lang="en-US" b="1" dirty="0">
                <a:solidFill>
                  <a:srgbClr val="242424"/>
                </a:solidFill>
                <a:latin typeface="sohne"/>
              </a:rPr>
              <a:t>Insights and suggestions:</a:t>
            </a:r>
          </a:p>
          <a:p>
            <a:endParaRPr lang="en-US" b="1" dirty="0">
              <a:solidFill>
                <a:srgbClr val="242424"/>
              </a:solidFill>
              <a:latin typeface="sohne"/>
            </a:endParaRPr>
          </a:p>
          <a:p>
            <a:r>
              <a:rPr lang="en-US" b="1" dirty="0">
                <a:solidFill>
                  <a:srgbClr val="242424"/>
                </a:solidFill>
                <a:latin typeface="sohne"/>
              </a:rPr>
              <a:t>ADR and DSRN Remains Stable</a:t>
            </a:r>
          </a:p>
          <a:p>
            <a:pPr marL="285750" indent="-285750">
              <a:buFont typeface="Arial" panose="020B0604020202020204" pitchFamily="34" charset="0"/>
              <a:buChar char="•"/>
            </a:pPr>
            <a:r>
              <a:rPr lang="en-US" dirty="0">
                <a:solidFill>
                  <a:srgbClr val="242424"/>
                </a:solidFill>
                <a:latin typeface="source-serif-pro"/>
              </a:rPr>
              <a:t>Upon analyzing the dashboard, it’s evident that the Average Daily Rate (ADR) and </a:t>
            </a:r>
            <a:r>
              <a:rPr lang="en-US" dirty="0"/>
              <a:t> </a:t>
            </a:r>
            <a:r>
              <a:rPr lang="en-US" dirty="0">
                <a:solidFill>
                  <a:srgbClr val="242424"/>
                </a:solidFill>
                <a:latin typeface="source-serif-pro"/>
              </a:rPr>
              <a:t>DSRN (Daily Sellable Room Nights) for AtliQ Hotels has remained relatively stable over the given time frame. </a:t>
            </a:r>
          </a:p>
          <a:p>
            <a:pPr marL="285750" indent="-285750">
              <a:buFont typeface="Arial" panose="020B0604020202020204" pitchFamily="34" charset="0"/>
              <a:buChar char="•"/>
            </a:pPr>
            <a:r>
              <a:rPr lang="en-US" dirty="0">
                <a:solidFill>
                  <a:srgbClr val="242424"/>
                </a:solidFill>
                <a:latin typeface="source-serif-pro"/>
              </a:rPr>
              <a:t>This stability in pricing indicates a consistent pricing strategy. Notably, AtliQ Hotels currently do not employ dynamic pricing based on weekdays and weekends. </a:t>
            </a:r>
          </a:p>
          <a:p>
            <a:pPr marL="285750" indent="-285750">
              <a:buFont typeface="Arial" panose="020B0604020202020204" pitchFamily="34" charset="0"/>
              <a:buChar char="•"/>
            </a:pPr>
            <a:r>
              <a:rPr lang="en-US" dirty="0">
                <a:solidFill>
                  <a:srgbClr val="242424"/>
                </a:solidFill>
                <a:latin typeface="source-serif-pro"/>
              </a:rPr>
              <a:t>This presents an opportunity to consider adjusting the pricing strategy. Dynamic pricing can help optimize revenue by offering different rates for weekdays and weekends, aligning pricing more closely with demand fluctuations.</a:t>
            </a:r>
          </a:p>
          <a:p>
            <a:pPr marL="285750" indent="-285750">
              <a:buFont typeface="Arial" panose="020B0604020202020204" pitchFamily="34" charset="0"/>
              <a:buChar char="•"/>
            </a:pPr>
            <a:r>
              <a:rPr lang="en-US" dirty="0">
                <a:solidFill>
                  <a:srgbClr val="242424"/>
                </a:solidFill>
                <a:latin typeface="source-serif-pro"/>
              </a:rPr>
              <a:t>This insight suggests that exploring dynamic pricing strategies could be a valuable initiative to consider, potentially leading to increased revenue and better revenue management.</a:t>
            </a:r>
            <a:endParaRPr lang="en-US" b="0" i="0" dirty="0">
              <a:solidFill>
                <a:srgbClr val="242424"/>
              </a:solidFill>
              <a:effectLst/>
              <a:latin typeface="source-serif-pro"/>
            </a:endParaRPr>
          </a:p>
        </p:txBody>
      </p:sp>
    </p:spTree>
    <p:extLst>
      <p:ext uri="{BB962C8B-B14F-4D97-AF65-F5344CB8AC3E}">
        <p14:creationId xmlns:p14="http://schemas.microsoft.com/office/powerpoint/2010/main" val="857392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8000">
              <a:schemeClr val="accent1">
                <a:lumMod val="5000"/>
                <a:lumOff val="95000"/>
              </a:schemeClr>
            </a:gs>
            <a:gs pos="100000">
              <a:srgbClr val="003366"/>
            </a:gs>
          </a:gsLst>
          <a:lin ang="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1F063C-7D96-4083-BDBA-B1B87A7CCECB}"/>
              </a:ext>
            </a:extLst>
          </p:cNvPr>
          <p:cNvSpPr/>
          <p:nvPr/>
        </p:nvSpPr>
        <p:spPr>
          <a:xfrm>
            <a:off x="533400" y="471268"/>
            <a:ext cx="6858000" cy="2862322"/>
          </a:xfrm>
          <a:prstGeom prst="rect">
            <a:avLst/>
          </a:prstGeom>
        </p:spPr>
        <p:txBody>
          <a:bodyPr wrap="square">
            <a:spAutoFit/>
          </a:bodyPr>
          <a:lstStyle/>
          <a:p>
            <a:r>
              <a:rPr lang="en-US" b="1" dirty="0">
                <a:solidFill>
                  <a:srgbClr val="242424"/>
                </a:solidFill>
                <a:latin typeface="sohne"/>
              </a:rPr>
              <a:t>Overall Occupancy Rate: </a:t>
            </a:r>
          </a:p>
          <a:p>
            <a:r>
              <a:rPr lang="en-US" dirty="0">
                <a:solidFill>
                  <a:srgbClr val="242424"/>
                </a:solidFill>
                <a:latin typeface="source-serif-pro"/>
              </a:rPr>
              <a:t>The overall occupancy rate for AtliQ Grands’ properties currently stands at a solid 57%. This figure reflects the percentage of available rooms that are being utilized by guests. A 57% occupancy rate indicates a substantial portion of rooms are booked, contributing positively to revenue.</a:t>
            </a:r>
          </a:p>
          <a:p>
            <a:r>
              <a:rPr lang="en-US" dirty="0">
                <a:solidFill>
                  <a:srgbClr val="242424"/>
                </a:solidFill>
                <a:latin typeface="source-serif-pro"/>
              </a:rPr>
              <a:t>Maintaining a healthy occupancy rate is crucial for optimizing revenue and resource management. This insight suggests that AtliQ Grands has been successful in attracting guests and efficiently filling available rooms.</a:t>
            </a:r>
          </a:p>
        </p:txBody>
      </p:sp>
      <p:pic>
        <p:nvPicPr>
          <p:cNvPr id="6" name="Picture 5">
            <a:extLst>
              <a:ext uri="{FF2B5EF4-FFF2-40B4-BE49-F238E27FC236}">
                <a16:creationId xmlns:a16="http://schemas.microsoft.com/office/drawing/2014/main" id="{38BBA161-5697-4EA5-8EBB-FCF3A0C4513A}"/>
              </a:ext>
            </a:extLst>
          </p:cNvPr>
          <p:cNvPicPr>
            <a:picLocks noChangeAspect="1"/>
          </p:cNvPicPr>
          <p:nvPr/>
        </p:nvPicPr>
        <p:blipFill>
          <a:blip r:embed="rId2"/>
          <a:stretch>
            <a:fillRect/>
          </a:stretch>
        </p:blipFill>
        <p:spPr>
          <a:xfrm>
            <a:off x="8686800" y="990600"/>
            <a:ext cx="2000250" cy="1162050"/>
          </a:xfrm>
          <a:prstGeom prst="rect">
            <a:avLst/>
          </a:prstGeom>
        </p:spPr>
      </p:pic>
      <p:pic>
        <p:nvPicPr>
          <p:cNvPr id="9" name="Picture 8">
            <a:extLst>
              <a:ext uri="{FF2B5EF4-FFF2-40B4-BE49-F238E27FC236}">
                <a16:creationId xmlns:a16="http://schemas.microsoft.com/office/drawing/2014/main" id="{FC226791-8573-4F1E-998B-5E8B18AAA3EC}"/>
              </a:ext>
            </a:extLst>
          </p:cNvPr>
          <p:cNvPicPr>
            <a:picLocks noChangeAspect="1"/>
          </p:cNvPicPr>
          <p:nvPr/>
        </p:nvPicPr>
        <p:blipFill>
          <a:blip r:embed="rId3"/>
          <a:stretch>
            <a:fillRect/>
          </a:stretch>
        </p:blipFill>
        <p:spPr>
          <a:xfrm>
            <a:off x="8839200" y="4343400"/>
            <a:ext cx="2000250" cy="1152525"/>
          </a:xfrm>
          <a:prstGeom prst="rect">
            <a:avLst/>
          </a:prstGeom>
        </p:spPr>
      </p:pic>
      <p:sp>
        <p:nvSpPr>
          <p:cNvPr id="10" name="Rectangle 9">
            <a:extLst>
              <a:ext uri="{FF2B5EF4-FFF2-40B4-BE49-F238E27FC236}">
                <a16:creationId xmlns:a16="http://schemas.microsoft.com/office/drawing/2014/main" id="{064A8CFA-5892-412F-8D15-E7B539699379}"/>
              </a:ext>
            </a:extLst>
          </p:cNvPr>
          <p:cNvSpPr/>
          <p:nvPr/>
        </p:nvSpPr>
        <p:spPr>
          <a:xfrm>
            <a:off x="507609" y="3520454"/>
            <a:ext cx="6096000" cy="2585323"/>
          </a:xfrm>
          <a:prstGeom prst="rect">
            <a:avLst/>
          </a:prstGeom>
        </p:spPr>
        <p:txBody>
          <a:bodyPr>
            <a:spAutoFit/>
          </a:bodyPr>
          <a:lstStyle/>
          <a:p>
            <a:r>
              <a:rPr lang="en-US" b="1" dirty="0">
                <a:solidFill>
                  <a:srgbClr val="242424"/>
                </a:solidFill>
                <a:latin typeface="sohne"/>
              </a:rPr>
              <a:t>Average Rating:</a:t>
            </a:r>
          </a:p>
          <a:p>
            <a:r>
              <a:rPr lang="en-US" dirty="0">
                <a:solidFill>
                  <a:srgbClr val="242424"/>
                </a:solidFill>
                <a:latin typeface="source-serif-pro"/>
              </a:rPr>
              <a:t>The average guest rating for AtliQ Grands’ properties is a commendable 3.62. This rating, derived from guest reviews and surveys, reflects the overall satisfaction of guests who have experienced our hospitality.</a:t>
            </a:r>
          </a:p>
          <a:p>
            <a:r>
              <a:rPr lang="en-US" dirty="0">
                <a:solidFill>
                  <a:srgbClr val="242424"/>
                </a:solidFill>
                <a:latin typeface="source-serif-pro"/>
              </a:rPr>
              <a:t>A rating of 3.62 signifies a positive guest experience, with the majority of guests expressing satisfaction with their stays. Guest ratings are a vital indicator of our service quality and the guest experience we provide.</a:t>
            </a:r>
          </a:p>
        </p:txBody>
      </p:sp>
    </p:spTree>
    <p:extLst>
      <p:ext uri="{BB962C8B-B14F-4D97-AF65-F5344CB8AC3E}">
        <p14:creationId xmlns:p14="http://schemas.microsoft.com/office/powerpoint/2010/main" val="1723231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8000">
              <a:schemeClr val="accent1">
                <a:lumMod val="5000"/>
                <a:lumOff val="95000"/>
              </a:schemeClr>
            </a:gs>
            <a:gs pos="100000">
              <a:srgbClr val="003366"/>
            </a:gs>
          </a:gsLst>
          <a:lin ang="0" scaled="1"/>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57687D-7145-4FD3-90A2-85D0405DA965}"/>
              </a:ext>
            </a:extLst>
          </p:cNvPr>
          <p:cNvPicPr>
            <a:picLocks noChangeAspect="1"/>
          </p:cNvPicPr>
          <p:nvPr/>
        </p:nvPicPr>
        <p:blipFill>
          <a:blip r:embed="rId2"/>
          <a:stretch>
            <a:fillRect/>
          </a:stretch>
        </p:blipFill>
        <p:spPr>
          <a:xfrm>
            <a:off x="990600" y="768294"/>
            <a:ext cx="9629775" cy="5321411"/>
          </a:xfrm>
          <a:prstGeom prst="rect">
            <a:avLst/>
          </a:prstGeom>
        </p:spPr>
      </p:pic>
    </p:spTree>
    <p:extLst>
      <p:ext uri="{BB962C8B-B14F-4D97-AF65-F5344CB8AC3E}">
        <p14:creationId xmlns:p14="http://schemas.microsoft.com/office/powerpoint/2010/main" val="29022309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89000">
              <a:schemeClr val="accent1">
                <a:lumMod val="5000"/>
                <a:lumOff val="95000"/>
              </a:schemeClr>
            </a:gs>
            <a:gs pos="100000">
              <a:srgbClr val="00336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4A0E1B-8723-451B-9ABF-D4C9E9538DD1}"/>
              </a:ext>
            </a:extLst>
          </p:cNvPr>
          <p:cNvSpPr/>
          <p:nvPr/>
        </p:nvSpPr>
        <p:spPr>
          <a:xfrm>
            <a:off x="381000" y="197346"/>
            <a:ext cx="10972800" cy="6463308"/>
          </a:xfrm>
          <a:prstGeom prst="rect">
            <a:avLst/>
          </a:prstGeom>
        </p:spPr>
        <p:txBody>
          <a:bodyPr wrap="square">
            <a:spAutoFit/>
          </a:bodyPr>
          <a:lstStyle/>
          <a:p>
            <a:pPr>
              <a:buFont typeface="Arial" panose="020B0604020202020204" pitchFamily="34" charset="0"/>
              <a:buChar char="•"/>
            </a:pPr>
            <a:r>
              <a:rPr lang="en-US" dirty="0">
                <a:solidFill>
                  <a:srgbClr val="242424"/>
                </a:solidFill>
                <a:latin typeface="source-serif-pro"/>
              </a:rPr>
              <a:t>when the hotel is sorted by its occupancy rate, we observe a relationship that exists between ratings and occupancy. Consequently, we recommend examining the reviews provided by customers on all booking platforms, addressing and resolving any issues raised by them.</a:t>
            </a:r>
          </a:p>
          <a:p>
            <a:pPr>
              <a:buFont typeface="Arial" panose="020B0604020202020204" pitchFamily="34" charset="0"/>
              <a:buChar char="•"/>
            </a:pPr>
            <a:r>
              <a:rPr lang="en-US" dirty="0">
                <a:solidFill>
                  <a:srgbClr val="242424"/>
                </a:solidFill>
                <a:latin typeface="source-serif-pro"/>
              </a:rPr>
              <a:t>As we can see realisation% and ADR trends by booking platform remained similar and the average difference of $150. we checked the weeks, the trend has no significant difference. Even direct offline and direct online have similar realization and ADR. offering coupons and cashback incentives directly to customers who book rooms through the hotel’s website or offline at checkout can be an effective strategy to increase revenue realization, even without discouraging the use of third-party booking platforms. “realization” in the context of the hospitality industry, refers to the percentage of revenue retained after accounting for cancellations and no-shows.</a:t>
            </a:r>
          </a:p>
          <a:p>
            <a:r>
              <a:rPr lang="en-US" b="1" dirty="0">
                <a:solidFill>
                  <a:srgbClr val="242424"/>
                </a:solidFill>
                <a:latin typeface="sohne"/>
              </a:rPr>
              <a:t>Suggestions:</a:t>
            </a:r>
          </a:p>
          <a:p>
            <a:pPr>
              <a:buFont typeface="Arial" panose="020B0604020202020204" pitchFamily="34" charset="0"/>
              <a:buChar char="•"/>
            </a:pPr>
            <a:r>
              <a:rPr lang="en-US" dirty="0">
                <a:solidFill>
                  <a:srgbClr val="242424"/>
                </a:solidFill>
                <a:latin typeface="source-serif-pro"/>
              </a:rPr>
              <a:t>Suggested, ways to raise revenue is enhance occupancy rates.</a:t>
            </a:r>
          </a:p>
          <a:p>
            <a:pPr>
              <a:buFont typeface="Arial" panose="020B0604020202020204" pitchFamily="34" charset="0"/>
              <a:buChar char="•"/>
            </a:pPr>
            <a:r>
              <a:rPr lang="en-US" dirty="0">
                <a:solidFill>
                  <a:srgbClr val="242424"/>
                </a:solidFill>
                <a:latin typeface="source-serif-pro"/>
              </a:rPr>
              <a:t>Take advantage of late bookings and additional days of stay to increase revenue.</a:t>
            </a:r>
          </a:p>
          <a:p>
            <a:pPr>
              <a:buFont typeface="Arial" panose="020B0604020202020204" pitchFamily="34" charset="0"/>
              <a:buChar char="•"/>
            </a:pPr>
            <a:r>
              <a:rPr lang="en-US" dirty="0">
                <a:solidFill>
                  <a:srgbClr val="242424"/>
                </a:solidFill>
                <a:latin typeface="source-serif-pro"/>
              </a:rPr>
              <a:t>Maintain Occupancy Percentage is maximum on Weekends</a:t>
            </a:r>
          </a:p>
          <a:p>
            <a:pPr>
              <a:buFont typeface="Arial" panose="020B0604020202020204" pitchFamily="34" charset="0"/>
              <a:buChar char="•"/>
            </a:pPr>
            <a:r>
              <a:rPr lang="en-US" dirty="0">
                <a:solidFill>
                  <a:srgbClr val="242424"/>
                </a:solidFill>
                <a:latin typeface="source-serif-pro"/>
              </a:rPr>
              <a:t>Maximum bookings are done through others and makeyourtrip platform , must focus on platforms from where people prefer less bookings.</a:t>
            </a:r>
          </a:p>
          <a:p>
            <a:pPr>
              <a:buFont typeface="Arial" panose="020B0604020202020204" pitchFamily="34" charset="0"/>
              <a:buChar char="•"/>
            </a:pPr>
            <a:r>
              <a:rPr lang="en-US" dirty="0">
                <a:solidFill>
                  <a:srgbClr val="242424"/>
                </a:solidFill>
                <a:latin typeface="source-serif-pro"/>
              </a:rPr>
              <a:t>Average rating is between 3.65 and 3.6 so try to pull the reasons from the hotels where hotel ratings are very low and fix them ASAP for generating the more engagement.</a:t>
            </a:r>
          </a:p>
          <a:p>
            <a:pPr>
              <a:buFont typeface="Arial" panose="020B0604020202020204" pitchFamily="34" charset="0"/>
              <a:buChar char="•"/>
            </a:pPr>
            <a:r>
              <a:rPr lang="en-US" dirty="0">
                <a:solidFill>
                  <a:srgbClr val="242424"/>
                </a:solidFill>
                <a:latin typeface="source-serif-pro"/>
              </a:rPr>
              <a:t>Mumbai is showing high average rating but those cities have rating below 3 so fix them by understanding the reasons behind low ratings.</a:t>
            </a:r>
          </a:p>
          <a:p>
            <a:pPr>
              <a:buFont typeface="Arial" panose="020B0604020202020204" pitchFamily="34" charset="0"/>
              <a:buChar char="•"/>
            </a:pPr>
            <a:r>
              <a:rPr lang="en-US" dirty="0">
                <a:solidFill>
                  <a:srgbClr val="242424"/>
                </a:solidFill>
                <a:latin typeface="source-serif-pro"/>
              </a:rPr>
              <a:t>Fixed the issue highlighted by the customer in low-rated hotels to Increase occupancy rate.</a:t>
            </a:r>
          </a:p>
          <a:p>
            <a:pPr>
              <a:buFont typeface="Arial" panose="020B0604020202020204" pitchFamily="34" charset="0"/>
              <a:buChar char="•"/>
            </a:pPr>
            <a:r>
              <a:rPr lang="en-US" dirty="0">
                <a:solidFill>
                  <a:srgbClr val="242424"/>
                </a:solidFill>
                <a:latin typeface="source-serif-pro"/>
              </a:rPr>
              <a:t>Dynamic pricing strategy</a:t>
            </a:r>
          </a:p>
          <a:p>
            <a:pPr>
              <a:buFont typeface="Arial" panose="020B0604020202020204" pitchFamily="34" charset="0"/>
              <a:buChar char="•"/>
            </a:pPr>
            <a:r>
              <a:rPr lang="en-US" dirty="0">
                <a:solidFill>
                  <a:srgbClr val="242424"/>
                </a:solidFill>
                <a:latin typeface="source-serif-pro"/>
              </a:rPr>
              <a:t>Offering coupons and cashback incentives directly to customers who book rooms through the hotel’s website or offline at checkout THUS INCREASE realization.</a:t>
            </a:r>
            <a:endParaRPr lang="en-US" b="0" i="0" dirty="0">
              <a:solidFill>
                <a:srgbClr val="242424"/>
              </a:solidFill>
              <a:effectLst/>
              <a:latin typeface="source-serif-pro"/>
            </a:endParaRPr>
          </a:p>
        </p:txBody>
      </p:sp>
    </p:spTree>
    <p:extLst>
      <p:ext uri="{BB962C8B-B14F-4D97-AF65-F5344CB8AC3E}">
        <p14:creationId xmlns:p14="http://schemas.microsoft.com/office/powerpoint/2010/main" val="1167869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99000">
              <a:srgbClr val="003366"/>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951069-D365-45E8-9209-2E2BFD42E4ED}"/>
              </a:ext>
            </a:extLst>
          </p:cNvPr>
          <p:cNvPicPr>
            <a:picLocks noChangeAspect="1"/>
          </p:cNvPicPr>
          <p:nvPr/>
        </p:nvPicPr>
        <p:blipFill>
          <a:blip r:embed="rId2"/>
          <a:stretch>
            <a:fillRect/>
          </a:stretch>
        </p:blipFill>
        <p:spPr>
          <a:xfrm>
            <a:off x="3810000" y="838200"/>
            <a:ext cx="3352800" cy="4766235"/>
          </a:xfrm>
          <a:prstGeom prst="rect">
            <a:avLst/>
          </a:prstGeom>
        </p:spPr>
      </p:pic>
      <p:sp>
        <p:nvSpPr>
          <p:cNvPr id="9" name="TextBox 8">
            <a:extLst>
              <a:ext uri="{FF2B5EF4-FFF2-40B4-BE49-F238E27FC236}">
                <a16:creationId xmlns:a16="http://schemas.microsoft.com/office/drawing/2014/main" id="{EFAD6774-1017-4305-9938-E7791C7584E0}"/>
              </a:ext>
            </a:extLst>
          </p:cNvPr>
          <p:cNvSpPr txBox="1"/>
          <p:nvPr/>
        </p:nvSpPr>
        <p:spPr>
          <a:xfrm>
            <a:off x="609600" y="1049947"/>
            <a:ext cx="2514600" cy="646331"/>
          </a:xfrm>
          <a:prstGeom prst="rect">
            <a:avLst/>
          </a:prstGeom>
          <a:noFill/>
        </p:spPr>
        <p:txBody>
          <a:bodyPr wrap="square" rtlCol="0">
            <a:spAutoFit/>
          </a:bodyPr>
          <a:lstStyle/>
          <a:p>
            <a:r>
              <a:rPr lang="en-US" dirty="0">
                <a:solidFill>
                  <a:schemeClr val="bg1"/>
                </a:solidFill>
              </a:rPr>
              <a:t>REVENUE INSIGHTS FOR AtliQ GROWTH </a:t>
            </a:r>
          </a:p>
        </p:txBody>
      </p:sp>
      <p:sp>
        <p:nvSpPr>
          <p:cNvPr id="10" name="Arrow: Right 9">
            <a:extLst>
              <a:ext uri="{FF2B5EF4-FFF2-40B4-BE49-F238E27FC236}">
                <a16:creationId xmlns:a16="http://schemas.microsoft.com/office/drawing/2014/main" id="{4BF3EBFF-BA5D-4E60-8B35-D291EEFE08AB}"/>
              </a:ext>
            </a:extLst>
          </p:cNvPr>
          <p:cNvSpPr/>
          <p:nvPr/>
        </p:nvSpPr>
        <p:spPr>
          <a:xfrm>
            <a:off x="2971800" y="1371600"/>
            <a:ext cx="533400" cy="304800"/>
          </a:xfrm>
          <a:prstGeom prst="rightArrow">
            <a:avLst/>
          </a:prstGeom>
          <a:ln>
            <a:solidFill>
              <a:schemeClr val="bg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8682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99000">
              <a:srgbClr val="003366"/>
            </a:gs>
          </a:gsLst>
          <a:lin ang="27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8E52FC-C4B4-4F06-B630-9E157E573496}"/>
              </a:ext>
            </a:extLst>
          </p:cNvPr>
          <p:cNvSpPr txBox="1"/>
          <p:nvPr/>
        </p:nvSpPr>
        <p:spPr>
          <a:xfrm>
            <a:off x="1066800" y="2136338"/>
            <a:ext cx="10058400" cy="2585323"/>
          </a:xfrm>
          <a:prstGeom prst="rect">
            <a:avLst/>
          </a:prstGeom>
          <a:noFill/>
        </p:spPr>
        <p:txBody>
          <a:bodyPr wrap="square" rtlCol="0">
            <a:spAutoFit/>
          </a:bodyPr>
          <a:lstStyle/>
          <a:p>
            <a:r>
              <a:rPr lang="en-US" b="1" dirty="0"/>
              <a:t>AtliQ Grands owns multiple five-star hotels across India. They have been in the hospitality industry for the past 20 years.</a:t>
            </a:r>
          </a:p>
          <a:p>
            <a:endParaRPr lang="en-US" b="1" dirty="0"/>
          </a:p>
          <a:p>
            <a:endParaRPr lang="en-US" b="1" dirty="0"/>
          </a:p>
          <a:p>
            <a:r>
              <a:rPr lang="en-US" b="1" dirty="0"/>
              <a:t>Welcome to the AtliQ Grands Revenue Insights project! In this project, I have implemented data analytics using Power BI to empower AtliQ Grands with the ability to make data-driven decisions, surpass competitors in the market, and drive growth in various aspects like Market Share &amp; Revenue</a:t>
            </a:r>
          </a:p>
          <a:p>
            <a:endParaRPr lang="en-US" dirty="0"/>
          </a:p>
        </p:txBody>
      </p:sp>
    </p:spTree>
    <p:extLst>
      <p:ext uri="{BB962C8B-B14F-4D97-AF65-F5344CB8AC3E}">
        <p14:creationId xmlns:p14="http://schemas.microsoft.com/office/powerpoint/2010/main" val="6621020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99000">
              <a:srgbClr val="003366"/>
            </a:gs>
          </a:gsLst>
          <a:lin ang="27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8E52FC-C4B4-4F06-B630-9E157E573496}"/>
              </a:ext>
            </a:extLst>
          </p:cNvPr>
          <p:cNvSpPr txBox="1"/>
          <p:nvPr/>
        </p:nvSpPr>
        <p:spPr>
          <a:xfrm>
            <a:off x="609600" y="304800"/>
            <a:ext cx="11277600" cy="5909310"/>
          </a:xfrm>
          <a:prstGeom prst="rect">
            <a:avLst/>
          </a:prstGeom>
          <a:noFill/>
        </p:spPr>
        <p:txBody>
          <a:bodyPr wrap="square" rtlCol="0">
            <a:spAutoFit/>
          </a:bodyPr>
          <a:lstStyle/>
          <a:p>
            <a:r>
              <a:rPr lang="en-US" b="1" dirty="0"/>
              <a:t>Business problem:</a:t>
            </a:r>
          </a:p>
          <a:p>
            <a:endParaRPr lang="en-US" b="1" dirty="0"/>
          </a:p>
          <a:p>
            <a:r>
              <a:rPr lang="en-US" dirty="0">
                <a:solidFill>
                  <a:srgbClr val="242424"/>
                </a:solidFill>
                <a:latin typeface="source-serif-pro"/>
              </a:rPr>
              <a:t>AtliQ Grands is the proud owner of numerous opulent hotels throughout India. Yet, AtliQ Grands is experiencing a decline in market share and revenue within the luxurious/business hotel sector. As a data analyst, I figure out the key problem of declining revenue using data analytics.</a:t>
            </a:r>
          </a:p>
          <a:p>
            <a:endParaRPr lang="en-US" dirty="0">
              <a:solidFill>
                <a:srgbClr val="242424"/>
              </a:solidFill>
              <a:latin typeface="source-serif-pro"/>
            </a:endParaRPr>
          </a:p>
          <a:p>
            <a:endParaRPr lang="en-US" dirty="0">
              <a:solidFill>
                <a:srgbClr val="242424"/>
              </a:solidFill>
              <a:latin typeface="source-serif-pro"/>
            </a:endParaRPr>
          </a:p>
          <a:p>
            <a:r>
              <a:rPr lang="en-US" b="1" dirty="0">
                <a:solidFill>
                  <a:srgbClr val="242424"/>
                </a:solidFill>
                <a:latin typeface="source-serif-pro"/>
              </a:rPr>
              <a:t>Key Performance Metrics:</a:t>
            </a:r>
          </a:p>
          <a:p>
            <a:endParaRPr lang="en-US" dirty="0">
              <a:solidFill>
                <a:srgbClr val="242424"/>
              </a:solidFill>
              <a:latin typeface="source-serif-pro"/>
            </a:endParaRPr>
          </a:p>
          <a:p>
            <a:r>
              <a:rPr lang="en-US" b="1" dirty="0">
                <a:solidFill>
                  <a:srgbClr val="242424"/>
                </a:solidFill>
                <a:latin typeface="source-serif-pro"/>
              </a:rPr>
              <a:t>Revenue: </a:t>
            </a:r>
            <a:r>
              <a:rPr lang="en-US" dirty="0">
                <a:solidFill>
                  <a:srgbClr val="242424"/>
                </a:solidFill>
                <a:latin typeface="source-serif-pro"/>
              </a:rPr>
              <a:t> Measure the total revenue generated by AtliQ Grands.</a:t>
            </a:r>
          </a:p>
          <a:p>
            <a:endParaRPr lang="en-US" dirty="0">
              <a:solidFill>
                <a:srgbClr val="242424"/>
              </a:solidFill>
              <a:latin typeface="source-serif-pro"/>
            </a:endParaRPr>
          </a:p>
          <a:p>
            <a:r>
              <a:rPr lang="en-US" b="1" dirty="0">
                <a:solidFill>
                  <a:srgbClr val="242424"/>
                </a:solidFill>
                <a:latin typeface="source-serif-pro"/>
              </a:rPr>
              <a:t>Realization Percentage: </a:t>
            </a:r>
            <a:r>
              <a:rPr lang="en-US" dirty="0">
                <a:solidFill>
                  <a:srgbClr val="242424"/>
                </a:solidFill>
                <a:latin typeface="source-serif-pro"/>
              </a:rPr>
              <a:t> Calculate the percentage of actual revenue compared to the potential revenue.</a:t>
            </a:r>
          </a:p>
          <a:p>
            <a:endParaRPr lang="en-US" dirty="0">
              <a:solidFill>
                <a:srgbClr val="242424"/>
              </a:solidFill>
              <a:latin typeface="source-serif-pro"/>
            </a:endParaRPr>
          </a:p>
          <a:p>
            <a:r>
              <a:rPr lang="en-US" b="1" dirty="0">
                <a:solidFill>
                  <a:srgbClr val="242424"/>
                </a:solidFill>
                <a:latin typeface="source-serif-pro"/>
              </a:rPr>
              <a:t>Occupancy Percentage: </a:t>
            </a:r>
            <a:r>
              <a:rPr lang="en-US" dirty="0">
                <a:solidFill>
                  <a:srgbClr val="242424"/>
                </a:solidFill>
                <a:latin typeface="source-serif-pro"/>
              </a:rPr>
              <a:t>Analyze the percentage of occupied rooms relative to the total available rooms.</a:t>
            </a:r>
          </a:p>
          <a:p>
            <a:endParaRPr lang="en-US" dirty="0">
              <a:solidFill>
                <a:srgbClr val="242424"/>
              </a:solidFill>
              <a:latin typeface="source-serif-pro"/>
            </a:endParaRPr>
          </a:p>
          <a:p>
            <a:r>
              <a:rPr lang="en-US" b="1" dirty="0">
                <a:solidFill>
                  <a:srgbClr val="242424"/>
                </a:solidFill>
                <a:latin typeface="source-serif-pro"/>
              </a:rPr>
              <a:t>Average Daily Revenue: </a:t>
            </a:r>
            <a:r>
              <a:rPr lang="en-US" dirty="0">
                <a:solidFill>
                  <a:srgbClr val="242424"/>
                </a:solidFill>
                <a:latin typeface="source-serif-pro"/>
              </a:rPr>
              <a:t> Determine the average revenue earned per day.</a:t>
            </a:r>
          </a:p>
          <a:p>
            <a:endParaRPr lang="en-US" dirty="0">
              <a:solidFill>
                <a:srgbClr val="242424"/>
              </a:solidFill>
              <a:latin typeface="source-serif-pro"/>
            </a:endParaRPr>
          </a:p>
          <a:p>
            <a:r>
              <a:rPr lang="en-US" b="1" dirty="0">
                <a:solidFill>
                  <a:srgbClr val="242424"/>
                </a:solidFill>
                <a:latin typeface="source-serif-pro"/>
              </a:rPr>
              <a:t>Daily Booked Rooms per Night: </a:t>
            </a:r>
            <a:r>
              <a:rPr lang="en-US" dirty="0">
                <a:solidFill>
                  <a:srgbClr val="242424"/>
                </a:solidFill>
                <a:latin typeface="source-serif-pro"/>
              </a:rPr>
              <a:t>Track the number of rooms booked daily.</a:t>
            </a:r>
          </a:p>
          <a:p>
            <a:endParaRPr lang="en-US" dirty="0">
              <a:solidFill>
                <a:srgbClr val="242424"/>
              </a:solidFill>
              <a:latin typeface="source-serif-pro"/>
            </a:endParaRPr>
          </a:p>
          <a:p>
            <a:r>
              <a:rPr lang="en-US" b="1" dirty="0">
                <a:solidFill>
                  <a:srgbClr val="242424"/>
                </a:solidFill>
                <a:latin typeface="source-serif-pro"/>
              </a:rPr>
              <a:t>Average Rating:</a:t>
            </a:r>
            <a:r>
              <a:rPr lang="en-US" dirty="0">
                <a:solidFill>
                  <a:srgbClr val="242424"/>
                </a:solidFill>
                <a:latin typeface="source-serif-pro"/>
              </a:rPr>
              <a:t> Evaluate the average customer rating for the hotels.</a:t>
            </a:r>
          </a:p>
          <a:p>
            <a:endParaRPr lang="en-US" dirty="0"/>
          </a:p>
        </p:txBody>
      </p:sp>
    </p:spTree>
    <p:extLst>
      <p:ext uri="{BB962C8B-B14F-4D97-AF65-F5344CB8AC3E}">
        <p14:creationId xmlns:p14="http://schemas.microsoft.com/office/powerpoint/2010/main" val="415783852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99000">
              <a:srgbClr val="003366"/>
            </a:gs>
          </a:gsLst>
          <a:lin ang="27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3A2B7B-EACA-459B-BC9F-67595CAC2ADE}"/>
              </a:ext>
            </a:extLst>
          </p:cNvPr>
          <p:cNvSpPr txBox="1"/>
          <p:nvPr/>
        </p:nvSpPr>
        <p:spPr>
          <a:xfrm>
            <a:off x="609600" y="228600"/>
            <a:ext cx="10744200" cy="4524315"/>
          </a:xfrm>
          <a:prstGeom prst="rect">
            <a:avLst/>
          </a:prstGeom>
          <a:noFill/>
        </p:spPr>
        <p:txBody>
          <a:bodyPr wrap="square" rtlCol="0">
            <a:spAutoFit/>
          </a:bodyPr>
          <a:lstStyle/>
          <a:p>
            <a:r>
              <a:rPr lang="en-US" b="1" dirty="0"/>
              <a:t>Data modeling:</a:t>
            </a:r>
          </a:p>
          <a:p>
            <a:endParaRPr lang="en-US" dirty="0">
              <a:solidFill>
                <a:srgbClr val="242424"/>
              </a:solidFill>
              <a:latin typeface="source-serif-pro"/>
            </a:endParaRPr>
          </a:p>
          <a:p>
            <a:r>
              <a:rPr lang="en-US" dirty="0">
                <a:solidFill>
                  <a:srgbClr val="242424"/>
                </a:solidFill>
                <a:latin typeface="source-serif-pro"/>
              </a:rPr>
              <a:t>Data modeling plays a pivotal role and serves as the foundation for generating meaningful reports. </a:t>
            </a:r>
          </a:p>
          <a:p>
            <a:r>
              <a:rPr lang="en-US" dirty="0">
                <a:solidFill>
                  <a:srgbClr val="242424"/>
                </a:solidFill>
                <a:latin typeface="source-serif-pro"/>
              </a:rPr>
              <a:t>The entire framework of visualizations is constructed upon a well-designed data model. </a:t>
            </a:r>
          </a:p>
          <a:p>
            <a:r>
              <a:rPr lang="en-US" dirty="0">
                <a:solidFill>
                  <a:srgbClr val="242424"/>
                </a:solidFill>
                <a:latin typeface="source-serif-pro"/>
              </a:rPr>
              <a:t>Neglecting proper data modeling can have adverse effects on the overall performance of the generated reports.</a:t>
            </a:r>
          </a:p>
          <a:p>
            <a:endParaRPr lang="en-US" dirty="0">
              <a:solidFill>
                <a:srgbClr val="242424"/>
              </a:solidFill>
              <a:latin typeface="source-serif-pro"/>
            </a:endParaRPr>
          </a:p>
          <a:p>
            <a:r>
              <a:rPr lang="en-US" dirty="0">
                <a:solidFill>
                  <a:srgbClr val="242424"/>
                </a:solidFill>
                <a:latin typeface="source-serif-pro"/>
              </a:rPr>
              <a:t>	In the context of this project, we have meticulously followed the Snowflake data modeling method. This approach involves structuring data into normalized forms, resulting in reduced redundancy and improved query performance. This methodology enhances the way we organize and process data, ensuring optimal results for our analysis.</a:t>
            </a:r>
          </a:p>
          <a:p>
            <a:endParaRPr lang="en-US" dirty="0">
              <a:solidFill>
                <a:srgbClr val="242424"/>
              </a:solidFill>
              <a:latin typeface="source-serif-pro"/>
            </a:endParaRPr>
          </a:p>
          <a:p>
            <a:r>
              <a:rPr lang="en-US" dirty="0">
                <a:solidFill>
                  <a:srgbClr val="242424"/>
                </a:solidFill>
                <a:latin typeface="source-serif-pro"/>
              </a:rPr>
              <a:t>Remember, a robust data model is the cornerstone of effective data analysis and reporting. By employing sound data modeling practices, we can confidently generate insightful visualizations that empower data-driven decision-making.</a:t>
            </a:r>
          </a:p>
          <a:p>
            <a:br>
              <a:rPr lang="en-US" dirty="0"/>
            </a:br>
            <a:endParaRPr lang="en-US" dirty="0"/>
          </a:p>
        </p:txBody>
      </p:sp>
    </p:spTree>
    <p:extLst>
      <p:ext uri="{BB962C8B-B14F-4D97-AF65-F5344CB8AC3E}">
        <p14:creationId xmlns:p14="http://schemas.microsoft.com/office/powerpoint/2010/main" val="7234208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3000">
              <a:srgbClr val="003366"/>
            </a:gs>
          </a:gsLst>
          <a:lin ang="5400000" scaled="1"/>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758EBB-83EA-4B10-BB51-7F12904D795C}"/>
              </a:ext>
            </a:extLst>
          </p:cNvPr>
          <p:cNvPicPr>
            <a:picLocks noChangeAspect="1"/>
          </p:cNvPicPr>
          <p:nvPr/>
        </p:nvPicPr>
        <p:blipFill>
          <a:blip r:embed="rId2"/>
          <a:stretch>
            <a:fillRect/>
          </a:stretch>
        </p:blipFill>
        <p:spPr>
          <a:xfrm>
            <a:off x="457200" y="-2303"/>
            <a:ext cx="11273818" cy="6860303"/>
          </a:xfrm>
          <a:prstGeom prst="rect">
            <a:avLst/>
          </a:prstGeom>
        </p:spPr>
      </p:pic>
    </p:spTree>
    <p:extLst>
      <p:ext uri="{BB962C8B-B14F-4D97-AF65-F5344CB8AC3E}">
        <p14:creationId xmlns:p14="http://schemas.microsoft.com/office/powerpoint/2010/main" val="2608758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3000">
              <a:srgbClr val="003366"/>
            </a:gs>
          </a:gsLst>
          <a:lin ang="54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A749D4-0C67-4BE9-9F40-6DAAC9E3A698}"/>
              </a:ext>
            </a:extLst>
          </p:cNvPr>
          <p:cNvPicPr>
            <a:picLocks noChangeAspect="1"/>
          </p:cNvPicPr>
          <p:nvPr/>
        </p:nvPicPr>
        <p:blipFill>
          <a:blip r:embed="rId2"/>
          <a:stretch>
            <a:fillRect/>
          </a:stretch>
        </p:blipFill>
        <p:spPr>
          <a:xfrm>
            <a:off x="304800" y="304800"/>
            <a:ext cx="11658599" cy="5943600"/>
          </a:xfrm>
          <a:prstGeom prst="rect">
            <a:avLst/>
          </a:prstGeom>
        </p:spPr>
      </p:pic>
    </p:spTree>
    <p:extLst>
      <p:ext uri="{BB962C8B-B14F-4D97-AF65-F5344CB8AC3E}">
        <p14:creationId xmlns:p14="http://schemas.microsoft.com/office/powerpoint/2010/main" val="40244218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3000">
              <a:srgbClr val="003366"/>
            </a:gs>
          </a:gsLst>
          <a:lin ang="5400000" scaled="1"/>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BB9445-B1D0-40DF-AE0D-953233F8A3A3}"/>
              </a:ext>
            </a:extLst>
          </p:cNvPr>
          <p:cNvPicPr>
            <a:picLocks noChangeAspect="1"/>
          </p:cNvPicPr>
          <p:nvPr/>
        </p:nvPicPr>
        <p:blipFill>
          <a:blip r:embed="rId2"/>
          <a:stretch>
            <a:fillRect/>
          </a:stretch>
        </p:blipFill>
        <p:spPr>
          <a:xfrm>
            <a:off x="990600" y="838200"/>
            <a:ext cx="10471428" cy="5029200"/>
          </a:xfrm>
          <a:prstGeom prst="rect">
            <a:avLst/>
          </a:prstGeom>
        </p:spPr>
      </p:pic>
    </p:spTree>
    <p:extLst>
      <p:ext uri="{BB962C8B-B14F-4D97-AF65-F5344CB8AC3E}">
        <p14:creationId xmlns:p14="http://schemas.microsoft.com/office/powerpoint/2010/main" val="3451080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8000">
              <a:schemeClr val="accent1">
                <a:lumMod val="5000"/>
                <a:lumOff val="95000"/>
              </a:schemeClr>
            </a:gs>
            <a:gs pos="100000">
              <a:srgbClr val="003366"/>
            </a:gs>
          </a:gsLst>
          <a:lin ang="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E8580-0CE2-4183-9B3C-AB7835EB64FF}"/>
              </a:ext>
            </a:extLst>
          </p:cNvPr>
          <p:cNvSpPr txBox="1"/>
          <p:nvPr/>
        </p:nvSpPr>
        <p:spPr>
          <a:xfrm>
            <a:off x="762000" y="609600"/>
            <a:ext cx="5257800" cy="5355312"/>
          </a:xfrm>
          <a:prstGeom prst="rect">
            <a:avLst/>
          </a:prstGeom>
          <a:noFill/>
        </p:spPr>
        <p:txBody>
          <a:bodyPr wrap="square" rtlCol="0">
            <a:spAutoFit/>
          </a:bodyPr>
          <a:lstStyle/>
          <a:p>
            <a:r>
              <a:rPr lang="en-US" b="1" dirty="0">
                <a:solidFill>
                  <a:srgbClr val="242424"/>
                </a:solidFill>
                <a:latin typeface="source-serif-pro"/>
              </a:rPr>
              <a:t>Key Findings from this dashboard:</a:t>
            </a:r>
          </a:p>
          <a:p>
            <a:endParaRPr lang="en-US" dirty="0">
              <a:solidFill>
                <a:srgbClr val="242424"/>
              </a:solidFill>
              <a:latin typeface="source-serif-pro"/>
            </a:endParaRPr>
          </a:p>
          <a:p>
            <a:r>
              <a:rPr lang="en-US" dirty="0">
                <a:solidFill>
                  <a:srgbClr val="242424"/>
                </a:solidFill>
                <a:latin typeface="source-serif-pro"/>
              </a:rPr>
              <a:t>The dashboard was utilized in an attempt to observe all the significant key metrics on a weekly basis. The metrics of Realisation, ADR, and RevPar remained constant, with only a slight fluctuation in occupancy ranging from 50% to 60% when filtering the data according to the week. Throughout the entirety of the period, both occupancy and cancellation rate remained in close proximity to the benchmark set by the industry.</a:t>
            </a:r>
          </a:p>
          <a:p>
            <a:r>
              <a:rPr lang="en-US" dirty="0">
                <a:solidFill>
                  <a:srgbClr val="242424"/>
                </a:solidFill>
                <a:latin typeface="source-serif-pro"/>
              </a:rPr>
              <a:t>Furthermore, Realisation, ADR, and RevPar also sustained a similar consistency when comparing weekdays to weekends.</a:t>
            </a:r>
          </a:p>
          <a:p>
            <a:r>
              <a:rPr lang="en-US" dirty="0">
                <a:solidFill>
                  <a:srgbClr val="242424"/>
                </a:solidFill>
                <a:latin typeface="source-serif-pro"/>
              </a:rPr>
              <a:t>Upon arranging the occupancy rate in descending order within the key metrics table, it becomes evident that there exists a correlation between the rating and occupancy.</a:t>
            </a:r>
          </a:p>
          <a:p>
            <a:endParaRPr lang="en-US" dirty="0"/>
          </a:p>
        </p:txBody>
      </p:sp>
      <p:pic>
        <p:nvPicPr>
          <p:cNvPr id="6" name="Picture 5">
            <a:extLst>
              <a:ext uri="{FF2B5EF4-FFF2-40B4-BE49-F238E27FC236}">
                <a16:creationId xmlns:a16="http://schemas.microsoft.com/office/drawing/2014/main" id="{56A836EA-E39D-4F01-863E-AEC0CCEFFADD}"/>
              </a:ext>
            </a:extLst>
          </p:cNvPr>
          <p:cNvPicPr>
            <a:picLocks noChangeAspect="1"/>
          </p:cNvPicPr>
          <p:nvPr/>
        </p:nvPicPr>
        <p:blipFill>
          <a:blip r:embed="rId2"/>
          <a:stretch>
            <a:fillRect/>
          </a:stretch>
        </p:blipFill>
        <p:spPr>
          <a:xfrm>
            <a:off x="6172202" y="838200"/>
            <a:ext cx="5663416" cy="4419600"/>
          </a:xfrm>
          <a:prstGeom prst="rect">
            <a:avLst/>
          </a:prstGeom>
        </p:spPr>
      </p:pic>
    </p:spTree>
    <p:extLst>
      <p:ext uri="{BB962C8B-B14F-4D97-AF65-F5344CB8AC3E}">
        <p14:creationId xmlns:p14="http://schemas.microsoft.com/office/powerpoint/2010/main" val="20310476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32">
      <a:dk1>
        <a:srgbClr val="000000"/>
      </a:dk1>
      <a:lt1>
        <a:srgbClr val="FFFFFF"/>
      </a:lt1>
      <a:dk2>
        <a:srgbClr val="212745"/>
      </a:dk2>
      <a:lt2>
        <a:srgbClr val="FFFFFF"/>
      </a:lt2>
      <a:accent1>
        <a:srgbClr val="6E22C8"/>
      </a:accent1>
      <a:accent2>
        <a:srgbClr val="5ECCF3"/>
      </a:accent2>
      <a:accent3>
        <a:srgbClr val="91DC32"/>
      </a:accent3>
      <a:accent4>
        <a:srgbClr val="F5CD47"/>
      </a:accent4>
      <a:accent5>
        <a:srgbClr val="FF8021"/>
      </a:accent5>
      <a:accent6>
        <a:srgbClr val="F14124"/>
      </a:accent6>
      <a:hlink>
        <a:srgbClr val="285889"/>
      </a:hlink>
      <a:folHlink>
        <a:srgbClr val="59A8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ea, scatter, and box chart dashboard.potx" id="{5211B069-4B1A-48EE-8394-649118216209}" vid="{5309CB7E-DD56-4362-B793-30E09A7811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Area, scatter, and box chart dashboard</Template>
  <TotalTime>0</TotalTime>
  <Words>1098</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Baskerville Old Face</vt:lpstr>
      <vt:lpstr>Calibri</vt:lpstr>
      <vt:lpstr>sohne</vt:lpstr>
      <vt:lpstr>source-serif-pro</vt:lpstr>
      <vt:lpstr>Office Theme</vt:lpstr>
      <vt:lpstr>Revenue Insights in the Hospitality Domain Using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2024-08-10T17:39:35Z</dcterms:created>
  <dcterms:modified xsi:type="dcterms:W3CDTF">2024-08-10T19:32:55Z</dcterms:modified>
  <cp:category/>
</cp:coreProperties>
</file>