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8" r:id="rId3"/>
    <p:sldId id="260" r:id="rId4"/>
    <p:sldId id="264" r:id="rId5"/>
    <p:sldId id="265" r:id="rId6"/>
    <p:sldId id="266" r:id="rId7"/>
    <p:sldId id="267" r:id="rId8"/>
    <p:sldId id="268" r:id="rId9"/>
    <p:sldId id="270" r:id="rId10"/>
    <p:sldId id="271" r:id="rId11"/>
    <p:sldId id="272" r:id="rId12"/>
    <p:sldId id="258" r:id="rId13"/>
    <p:sldId id="273" r:id="rId14"/>
    <p:sldId id="274" r:id="rId15"/>
    <p:sldId id="275" r:id="rId16"/>
    <p:sldId id="276" r:id="rId17"/>
    <p:sldId id="277"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7"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AF1"/>
    <a:srgbClr val="272525"/>
    <a:srgbClr val="EEEFF5"/>
    <a:srgbClr val="B6B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66"/>
      </p:cViewPr>
      <p:guideLst>
        <p:guide orient="horz" pos="1617"/>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712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3F348-8DA5-7205-074D-7FD490805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41B37B-EEEC-D8B2-6410-287506E805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3C6780-B51C-D0F3-9B4B-F4053A183B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28A596-E3E3-647E-5043-DFB77B93D98B}"/>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2746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9DA41-4F67-0FBF-DB6C-2EB4842111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9F8C2-4387-61DE-1069-D0FD26FA7D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C2E6A-8D03-612D-F41D-C3EC13D68C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9927B0-1478-7A2D-FC00-998F7409B790}"/>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35555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23FE5-A39B-ECCA-A145-B85C15C63F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A6983-415E-52BC-1475-5F779E365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3B3D94-B6D3-64A3-963D-35BCD938C1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5451FD-95F0-8D78-6A5E-CB9B9D37DB55}"/>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78620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AA38-B460-FC00-70E8-C86B9F94C2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E36F9-62EC-7F7D-BDC6-71AAB7163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99C94-2074-B7C4-E4DA-8E7291FB7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7960E2-FF7B-0826-47CE-EB0D8AE3EE8C}"/>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098756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FF0CA-4995-7F73-6AA9-0A5940DAB4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652C8-C389-0150-1646-6541F5130B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4CEE8-8D79-D277-9165-836B0934F0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8E8826-4D83-5DED-1C2A-D68C9748900D}"/>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170195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65E6D-82C1-1CA0-619C-7F4DAE56F5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881871-628F-FE21-F4CD-1D10463451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69F470-A497-DEAF-5528-AA749EA755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E5C73-F1FA-54EA-A4B0-3B78C4EB6C87}"/>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537144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28C1B-2353-92F9-2535-AF539AEB9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749BC0-4D1E-0968-F75B-45456B8DB2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E7C364-4C4D-4084-24B7-1881CCF5C3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9C2434-7114-A99B-FEFC-8FFDA6626249}"/>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71784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27F01-4802-D6EE-7807-8892BC4EF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89F0C-9B67-743D-4DD5-2F03B27F9C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076AA0-9CA2-894F-FB9E-7C2016C01E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7FFCB5-59B3-450C-B252-F543E0C33223}"/>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10616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53557-77F2-9DEB-F8C9-647566B455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A92595-7C53-8EB4-4B71-C840DCEBFB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36CB89-EC34-DFBE-D4E2-DA84123AC6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3FF32E-034B-8C24-055D-D4A5CED99497}"/>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0058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C8CC0-A172-E8F6-87C8-08815AFC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793F9-2301-BFA4-2140-0C7CB4143D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77A341-DA8B-75B9-BAA2-057E363BD2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DF1222-266F-5464-4021-11182F45EEE0}"/>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9748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E9B4C-4692-1664-AF23-9E5879979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F4251D-91AA-19B3-9AA5-6DF88023FA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442BA-0AF8-E486-A6B2-CCB0F28EAA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EEABC2-EBAA-FAC9-7FEF-983FF8594E9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4998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820C6-7460-224C-EDF5-A58BE1EB5F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6C38F-752D-5411-E971-F8F25712E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675845-AE02-8CE4-3E63-851EBCA866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5A5F92-807E-394B-8981-235C184E8E3B}"/>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8681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5AC79-AF98-916E-B36E-4B2EC437E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64B26-0A36-BF1E-C9FA-79623A1569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4AE632-EC70-CCF5-A07A-11A4903A9E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4FCEDF-625B-3813-C1A1-1ABA077D2B8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43162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search.google.com/test/mobile-friendly/result?id=tayBLQYJ6ED1nPq6fxJyfw" TargetMode="External"/><Relationship Id="rId5" Type="http://schemas.openxmlformats.org/officeDocument/2006/relationships/hyperlink" Target=":%20https:/search.google.com/test/mobile-friendly/result?id=Xt-MKcVH-HYIFdGIWlOkYw" TargetMode="External"/><Relationship Id="rId4" Type="http://schemas.openxmlformats.org/officeDocument/2006/relationships/hyperlink" Target="https://search.google.com/test/mobile-friendly/result?id=MahoIYK6fMpuZYUem45Mg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figma.com/file/xOfUZVm9jEwasPn1eoPT7g/HCL_MockUp_1?type=design&amp;node-id=5%3A2&amp;mode=design&amp;t=BV8MMa3cDqogN1oY-1"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search.google.com/test/mobile-friendly/result?id=UTmKfTW5LPXfVXvStze7oQ" TargetMode="External"/><Relationship Id="rId5" Type="http://schemas.openxmlformats.org/officeDocument/2006/relationships/hyperlink" Target="https://search.google.com/test/mobile-friendly/result?id=jeLRk1Vigg2T5NOhzwjZHw" TargetMode="External"/><Relationship Id="rId4" Type="http://schemas.openxmlformats.org/officeDocument/2006/relationships/hyperlink" Target="https://search.google.com/test/mobile-friendly/result?id=kB7Eyvy5Do3Wau6WBvAr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084784"/>
            <a:ext cx="7477601"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Crafting Compiling web preferences</a:t>
            </a:r>
          </a:p>
        </p:txBody>
      </p:sp>
      <p:sp>
        <p:nvSpPr>
          <p:cNvPr id="6" name="Text 2"/>
          <p:cNvSpPr/>
          <p:nvPr/>
        </p:nvSpPr>
        <p:spPr>
          <a:xfrm>
            <a:off x="6319599" y="4084439"/>
            <a:ext cx="7477601" cy="1421606"/>
          </a:xfrm>
          <a:prstGeom prst="rect">
            <a:avLst/>
          </a:prstGeom>
          <a:noFill/>
          <a:ln/>
        </p:spPr>
        <p:txBody>
          <a:bodyPr wrap="square" rtlCol="0" anchor="t"/>
          <a:lstStyle/>
          <a:p>
            <a:pPr marL="0" indent="0" algn="l">
              <a:lnSpc>
                <a:spcPts val="3062"/>
              </a:lnSpc>
              <a:buNone/>
            </a:pPr>
            <a:endParaRPr lang="en-US" sz="1800" dirty="0">
              <a:solidFill>
                <a:srgbClr val="272525"/>
              </a:solidFill>
            </a:endParaRPr>
          </a:p>
        </p:txBody>
      </p:sp>
      <p:pic>
        <p:nvPicPr>
          <p:cNvPr id="8" name="Image 2" descr="preencoded.png"/>
          <p:cNvPicPr>
            <a:picLocks noChangeAspect="1"/>
          </p:cNvPicPr>
          <p:nvPr/>
        </p:nvPicPr>
        <p:blipFill>
          <a:blip r:embed="rId5"/>
          <a:stretch>
            <a:fillRect/>
          </a:stretch>
        </p:blipFill>
        <p:spPr>
          <a:xfrm>
            <a:off x="6327219" y="6316285"/>
            <a:ext cx="340162" cy="340162"/>
          </a:xfrm>
          <a:prstGeom prst="rect">
            <a:avLst/>
          </a:prstGeom>
        </p:spPr>
      </p:pic>
      <p:sp>
        <p:nvSpPr>
          <p:cNvPr id="9" name="Text 4"/>
          <p:cNvSpPr/>
          <p:nvPr/>
        </p:nvSpPr>
        <p:spPr>
          <a:xfrm>
            <a:off x="6786086" y="6291997"/>
            <a:ext cx="2904292"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Montserrat" pitchFamily="34" charset="0"/>
                <a:ea typeface="Montserrat" pitchFamily="34" charset="-122"/>
                <a:cs typeface="Montserrat" pitchFamily="34" charset="-120"/>
              </a:rPr>
              <a:t>by Anusha Raghavn</a:t>
            </a:r>
            <a:endParaRPr lang="en-US" sz="2187" dirty="0"/>
          </a:p>
        </p:txBody>
      </p:sp>
      <p:sp>
        <p:nvSpPr>
          <p:cNvPr id="11" name="Shape 3">
            <a:extLst>
              <a:ext uri="{FF2B5EF4-FFF2-40B4-BE49-F238E27FC236}">
                <a16:creationId xmlns:a16="http://schemas.microsoft.com/office/drawing/2014/main" id="{0EC2179A-8231-814B-B13F-8002270D21F3}"/>
              </a:ext>
            </a:extLst>
          </p:cNvPr>
          <p:cNvSpPr/>
          <p:nvPr/>
        </p:nvSpPr>
        <p:spPr>
          <a:xfrm>
            <a:off x="6319599" y="6308654"/>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4CFE2-B819-7286-B8EE-4B4D3DC0874E}"/>
            </a:ext>
          </a:extLst>
        </p:cNvPr>
        <p:cNvGrpSpPr/>
        <p:nvPr/>
      </p:nvGrpSpPr>
      <p:grpSpPr>
        <a:xfrm>
          <a:off x="0" y="0"/>
          <a:ext cx="0" cy="0"/>
          <a:chOff x="0" y="0"/>
          <a:chExt cx="0" cy="0"/>
        </a:xfrm>
      </p:grpSpPr>
      <p:sp>
        <p:nvSpPr>
          <p:cNvPr id="6" name="Shape 0">
            <a:extLst>
              <a:ext uri="{FF2B5EF4-FFF2-40B4-BE49-F238E27FC236}">
                <a16:creationId xmlns:a16="http://schemas.microsoft.com/office/drawing/2014/main" id="{B56EB3F7-3BA4-DD97-9BBF-CFE8BDE979A3}"/>
              </a:ext>
            </a:extLst>
          </p:cNvPr>
          <p:cNvSpPr/>
          <p:nvPr/>
        </p:nvSpPr>
        <p:spPr>
          <a:xfrm>
            <a:off x="0" y="0"/>
            <a:ext cx="14630400" cy="8229600"/>
          </a:xfrm>
          <a:prstGeom prst="rect">
            <a:avLst/>
          </a:prstGeom>
          <a:solidFill>
            <a:srgbClr val="EEEFF5"/>
          </a:solidFill>
          <a:ln/>
        </p:spPr>
      </p:sp>
      <p:pic>
        <p:nvPicPr>
          <p:cNvPr id="4" name="Image 0" descr="preencoded.png">
            <a:extLst>
              <a:ext uri="{FF2B5EF4-FFF2-40B4-BE49-F238E27FC236}">
                <a16:creationId xmlns:a16="http://schemas.microsoft.com/office/drawing/2014/main" id="{4AC5DE4D-31C6-C0F1-FBA8-B8D7DC8BFA01}"/>
              </a:ext>
            </a:extLst>
          </p:cNvPr>
          <p:cNvPicPr>
            <a:picLocks noChangeAspect="1"/>
          </p:cNvPicPr>
          <p:nvPr/>
        </p:nvPicPr>
        <p:blipFill>
          <a:blip r:embed="rId3"/>
          <a:stretch>
            <a:fillRect/>
          </a:stretch>
        </p:blipFill>
        <p:spPr>
          <a:xfrm>
            <a:off x="10972800" y="0"/>
            <a:ext cx="3657600" cy="8229600"/>
          </a:xfrm>
          <a:prstGeom prst="rect">
            <a:avLst/>
          </a:prstGeom>
        </p:spPr>
      </p:pic>
      <p:sp>
        <p:nvSpPr>
          <p:cNvPr id="5" name="Text 2">
            <a:extLst>
              <a:ext uri="{FF2B5EF4-FFF2-40B4-BE49-F238E27FC236}">
                <a16:creationId xmlns:a16="http://schemas.microsoft.com/office/drawing/2014/main" id="{DB0F6ADC-B22E-2214-F8DE-B4D10F883D02}"/>
              </a:ext>
            </a:extLst>
          </p:cNvPr>
          <p:cNvSpPr/>
          <p:nvPr/>
        </p:nvSpPr>
        <p:spPr>
          <a:xfrm>
            <a:off x="828556" y="416230"/>
            <a:ext cx="11799623" cy="1475303"/>
          </a:xfrm>
          <a:prstGeom prst="rect">
            <a:avLst/>
          </a:prstGeom>
          <a:noFill/>
          <a:ln/>
        </p:spPr>
        <p:txBody>
          <a:bodyPr wrap="none" rtlCol="0" anchor="t"/>
          <a:lstStyle/>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Website's responsive design and </a:t>
            </a:r>
          </a:p>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mobile optimization test report (contd.)</a:t>
            </a:r>
            <a:endParaRPr lang="en-US" sz="4350" dirty="0">
              <a:solidFill>
                <a:srgbClr val="396AF1"/>
              </a:solidFill>
            </a:endParaRPr>
          </a:p>
        </p:txBody>
      </p:sp>
      <p:sp>
        <p:nvSpPr>
          <p:cNvPr id="7" name="Text 3">
            <a:extLst>
              <a:ext uri="{FF2B5EF4-FFF2-40B4-BE49-F238E27FC236}">
                <a16:creationId xmlns:a16="http://schemas.microsoft.com/office/drawing/2014/main" id="{53BB4818-89D5-796B-2C32-FAE74AEC0800}"/>
              </a:ext>
            </a:extLst>
          </p:cNvPr>
          <p:cNvSpPr/>
          <p:nvPr/>
        </p:nvSpPr>
        <p:spPr>
          <a:xfrm>
            <a:off x="2264688" y="2195036"/>
            <a:ext cx="5444650"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4: https://www.hcl-software.com/commerce</a:t>
            </a:r>
            <a:endParaRPr lang="en-US" sz="2175" dirty="0">
              <a:solidFill>
                <a:srgbClr val="396AF1"/>
              </a:solidFill>
            </a:endParaRPr>
          </a:p>
        </p:txBody>
      </p:sp>
      <p:sp>
        <p:nvSpPr>
          <p:cNvPr id="8" name="Text 4">
            <a:extLst>
              <a:ext uri="{FF2B5EF4-FFF2-40B4-BE49-F238E27FC236}">
                <a16:creationId xmlns:a16="http://schemas.microsoft.com/office/drawing/2014/main" id="{9664D816-B231-6ECA-9D2F-6C7A25132AF5}"/>
              </a:ext>
            </a:extLst>
          </p:cNvPr>
          <p:cNvSpPr/>
          <p:nvPr/>
        </p:nvSpPr>
        <p:spPr>
          <a:xfrm>
            <a:off x="2264688" y="2672834"/>
            <a:ext cx="8172084"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4"/>
              </a:rPr>
              <a:t>https://search.google.com/test/mobile-friendly/result?id=MahoIYK6fMpuZYUem45MgA</a:t>
            </a:r>
            <a:endParaRPr lang="en-US" sz="1740" dirty="0"/>
          </a:p>
        </p:txBody>
      </p:sp>
      <p:sp>
        <p:nvSpPr>
          <p:cNvPr id="10" name="Text 5">
            <a:extLst>
              <a:ext uri="{FF2B5EF4-FFF2-40B4-BE49-F238E27FC236}">
                <a16:creationId xmlns:a16="http://schemas.microsoft.com/office/drawing/2014/main" id="{9A6F1952-CA0C-8636-2687-2DEF587067B5}"/>
              </a:ext>
            </a:extLst>
          </p:cNvPr>
          <p:cNvSpPr/>
          <p:nvPr/>
        </p:nvSpPr>
        <p:spPr>
          <a:xfrm>
            <a:off x="2264688" y="3962757"/>
            <a:ext cx="5996443"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5: https://www.hcl-software.com/leap</a:t>
            </a:r>
            <a:endParaRPr lang="en-US" sz="2175" dirty="0">
              <a:solidFill>
                <a:srgbClr val="396AF1"/>
              </a:solidFill>
            </a:endParaRPr>
          </a:p>
        </p:txBody>
      </p:sp>
      <p:sp>
        <p:nvSpPr>
          <p:cNvPr id="11" name="Text 6">
            <a:extLst>
              <a:ext uri="{FF2B5EF4-FFF2-40B4-BE49-F238E27FC236}">
                <a16:creationId xmlns:a16="http://schemas.microsoft.com/office/drawing/2014/main" id="{B091CC2B-0F7B-34FC-766E-267A122B5CE0}"/>
              </a:ext>
            </a:extLst>
          </p:cNvPr>
          <p:cNvSpPr/>
          <p:nvPr/>
        </p:nvSpPr>
        <p:spPr>
          <a:xfrm>
            <a:off x="2264688" y="4440555"/>
            <a:ext cx="7879556"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a:t>
            </a:r>
            <a:r>
              <a:rPr lang="en-US" sz="1740" dirty="0">
                <a:solidFill>
                  <a:srgbClr val="272525"/>
                </a:solidFill>
                <a:latin typeface="Montserrat" pitchFamily="34" charset="0"/>
                <a:ea typeface="Montserrat" pitchFamily="34" charset="-122"/>
                <a:cs typeface="Montserrat" pitchFamily="34" charset="-120"/>
                <a:hlinkClick r:id="rId5" action="ppaction://hlinkfile">
                  <a:extLst>
                    <a:ext uri="{A12FA001-AC4F-418D-AE19-62706E023703}">
                      <ahyp:hlinkClr xmlns:ahyp="http://schemas.microsoft.com/office/drawing/2018/hyperlinkcolor" val="tx"/>
                    </a:ext>
                  </a:extLst>
                </a:hlinkClick>
              </a:rPr>
              <a:t>: </a:t>
            </a:r>
            <a:r>
              <a:rPr lang="en-US" sz="1740" dirty="0">
                <a:solidFill>
                  <a:srgbClr val="0563C1"/>
                </a:solidFill>
                <a:latin typeface="Montserrat" pitchFamily="34" charset="0"/>
                <a:ea typeface="Montserrat" pitchFamily="34" charset="-122"/>
                <a:cs typeface="Montserrat" pitchFamily="34" charset="-120"/>
                <a:hlinkClick r:id="rId5" action="ppaction://hlinkfile">
                  <a:extLst>
                    <a:ext uri="{A12FA001-AC4F-418D-AE19-62706E023703}">
                      <ahyp:hlinkClr xmlns:ahyp="http://schemas.microsoft.com/office/drawing/2018/hyperlinkcolor" val="tx"/>
                    </a:ext>
                  </a:extLst>
                </a:hlinkClick>
              </a:rPr>
              <a:t>https://search.google.com/test/mobile-friendly/result?id=Xt-MKcVH-HYIFdGIWlOkYw</a:t>
            </a:r>
            <a:endParaRPr lang="en-US" sz="1740" dirty="0"/>
          </a:p>
        </p:txBody>
      </p:sp>
      <p:sp>
        <p:nvSpPr>
          <p:cNvPr id="13" name="Text 7">
            <a:extLst>
              <a:ext uri="{FF2B5EF4-FFF2-40B4-BE49-F238E27FC236}">
                <a16:creationId xmlns:a16="http://schemas.microsoft.com/office/drawing/2014/main" id="{F645854C-E10C-7859-8042-E3D3EC871ACA}"/>
              </a:ext>
            </a:extLst>
          </p:cNvPr>
          <p:cNvSpPr/>
          <p:nvPr/>
        </p:nvSpPr>
        <p:spPr>
          <a:xfrm>
            <a:off x="2264688" y="5730478"/>
            <a:ext cx="6169864" cy="345281"/>
          </a:xfrm>
          <a:prstGeom prst="rect">
            <a:avLst/>
          </a:prstGeom>
          <a:noFill/>
          <a:ln/>
        </p:spPr>
        <p:txBody>
          <a:bodyPr wrap="none" rtlCol="0" anchor="t"/>
          <a:lstStyle/>
          <a:p>
            <a:pPr>
              <a:lnSpc>
                <a:spcPts val="2719"/>
              </a:lnSpc>
            </a:pPr>
            <a:r>
              <a:rPr lang="en-US" sz="2175" b="1" dirty="0">
                <a:solidFill>
                  <a:srgbClr val="396AF1"/>
                </a:solidFill>
                <a:latin typeface="Barlow" pitchFamily="34" charset="0"/>
                <a:ea typeface="Barlow" pitchFamily="34" charset="-122"/>
                <a:cs typeface="Barlow" pitchFamily="34" charset="-120"/>
              </a:rPr>
              <a:t>Page 6: https://www.hcl-software.com/bigfix</a:t>
            </a:r>
            <a:endParaRPr lang="en-US" sz="2175" dirty="0">
              <a:solidFill>
                <a:srgbClr val="396AF1"/>
              </a:solidFill>
            </a:endParaRPr>
          </a:p>
        </p:txBody>
      </p:sp>
      <p:sp>
        <p:nvSpPr>
          <p:cNvPr id="14" name="Text 8">
            <a:extLst>
              <a:ext uri="{FF2B5EF4-FFF2-40B4-BE49-F238E27FC236}">
                <a16:creationId xmlns:a16="http://schemas.microsoft.com/office/drawing/2014/main" id="{9C4FCF67-39ED-D753-F565-9F86BA8CE111}"/>
              </a:ext>
            </a:extLst>
          </p:cNvPr>
          <p:cNvSpPr/>
          <p:nvPr/>
        </p:nvSpPr>
        <p:spPr>
          <a:xfrm>
            <a:off x="2264688" y="6208276"/>
            <a:ext cx="7879556" cy="706993"/>
          </a:xfrm>
          <a:prstGeom prst="rect">
            <a:avLst/>
          </a:prstGeom>
          <a:noFill/>
          <a:ln/>
        </p:spPr>
        <p:txBody>
          <a:bodyPr wrap="square" rtlCol="0" anchor="t"/>
          <a:lstStyle/>
          <a:p>
            <a:pPr>
              <a:lnSpc>
                <a:spcPts val="2784"/>
              </a:lnSpc>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6"/>
              </a:rPr>
              <a:t>https://search.google.com/test/mobile-friendly/result?id=tayBLQYJ6ED1nPq6fxJyfw</a:t>
            </a:r>
            <a:endParaRPr lang="en-US" sz="1740" dirty="0"/>
          </a:p>
        </p:txBody>
      </p:sp>
      <p:sp>
        <p:nvSpPr>
          <p:cNvPr id="15" name="Text 4">
            <a:extLst>
              <a:ext uri="{FF2B5EF4-FFF2-40B4-BE49-F238E27FC236}">
                <a16:creationId xmlns:a16="http://schemas.microsoft.com/office/drawing/2014/main" id="{C5BA54F0-E73B-535A-1E81-19962006B0D0}"/>
              </a:ext>
            </a:extLst>
          </p:cNvPr>
          <p:cNvSpPr/>
          <p:nvPr/>
        </p:nvSpPr>
        <p:spPr>
          <a:xfrm>
            <a:off x="1201158" y="2763571"/>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solidFill>
                <a:srgbClr val="396AF1"/>
              </a:solidFill>
            </a:endParaRPr>
          </a:p>
        </p:txBody>
      </p:sp>
      <p:sp>
        <p:nvSpPr>
          <p:cNvPr id="17" name="Text 4">
            <a:extLst>
              <a:ext uri="{FF2B5EF4-FFF2-40B4-BE49-F238E27FC236}">
                <a16:creationId xmlns:a16="http://schemas.microsoft.com/office/drawing/2014/main" id="{5946D440-EA83-3E2D-0C85-29D61A299F77}"/>
              </a:ext>
            </a:extLst>
          </p:cNvPr>
          <p:cNvSpPr/>
          <p:nvPr/>
        </p:nvSpPr>
        <p:spPr>
          <a:xfrm>
            <a:off x="1213138" y="4440555"/>
            <a:ext cx="301768"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rPr>
              <a:t>5</a:t>
            </a:r>
            <a:endParaRPr lang="en-US" sz="2624" dirty="0">
              <a:solidFill>
                <a:srgbClr val="396AF1"/>
              </a:solidFill>
            </a:endParaRPr>
          </a:p>
        </p:txBody>
      </p:sp>
      <p:sp>
        <p:nvSpPr>
          <p:cNvPr id="18" name="Text 4">
            <a:extLst>
              <a:ext uri="{FF2B5EF4-FFF2-40B4-BE49-F238E27FC236}">
                <a16:creationId xmlns:a16="http://schemas.microsoft.com/office/drawing/2014/main" id="{F6577AF2-D7A5-302F-FADC-E37583FD3F09}"/>
              </a:ext>
            </a:extLst>
          </p:cNvPr>
          <p:cNvSpPr/>
          <p:nvPr/>
        </p:nvSpPr>
        <p:spPr>
          <a:xfrm>
            <a:off x="1213138" y="6208276"/>
            <a:ext cx="301768"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rPr>
              <a:t>6</a:t>
            </a:r>
            <a:endParaRPr lang="en-US" sz="2624" dirty="0">
              <a:solidFill>
                <a:srgbClr val="396AF1"/>
              </a:solidFill>
            </a:endParaRPr>
          </a:p>
        </p:txBody>
      </p:sp>
    </p:spTree>
    <p:extLst>
      <p:ext uri="{BB962C8B-B14F-4D97-AF65-F5344CB8AC3E}">
        <p14:creationId xmlns:p14="http://schemas.microsoft.com/office/powerpoint/2010/main" val="8587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2E184-6457-A210-C409-0682C9A2269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419B790-5889-5FAF-188D-BFBF565B73E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3D1C3C3B-A9E4-BEC5-AF3A-9A0D74853A3F}"/>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87B581B3-7211-081F-0996-D588217D68C2}"/>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1B9F2842-26F6-6C9B-BD00-B656F8D913B6}"/>
              </a:ext>
            </a:extLst>
          </p:cNvPr>
          <p:cNvSpPr/>
          <p:nvPr/>
        </p:nvSpPr>
        <p:spPr>
          <a:xfrm>
            <a:off x="6319599" y="2084784"/>
            <a:ext cx="8011256"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"Website Responsive Design &amp; Mobile Optimization Test Report"</a:t>
            </a:r>
          </a:p>
        </p:txBody>
      </p:sp>
      <p:sp>
        <p:nvSpPr>
          <p:cNvPr id="6" name="Text 2">
            <a:extLst>
              <a:ext uri="{FF2B5EF4-FFF2-40B4-BE49-F238E27FC236}">
                <a16:creationId xmlns:a16="http://schemas.microsoft.com/office/drawing/2014/main" id="{D09352DB-2BA6-B854-F402-F9904D9BB48A}"/>
              </a:ext>
            </a:extLst>
          </p:cNvPr>
          <p:cNvSpPr/>
          <p:nvPr/>
        </p:nvSpPr>
        <p:spPr>
          <a:xfrm>
            <a:off x="6319599" y="4710971"/>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4</a:t>
            </a:r>
            <a:endParaRPr lang="en-US" sz="1800" dirty="0">
              <a:solidFill>
                <a:srgbClr val="272525"/>
              </a:solidFill>
            </a:endParaRPr>
          </a:p>
        </p:txBody>
      </p:sp>
    </p:spTree>
    <p:extLst>
      <p:ext uri="{BB962C8B-B14F-4D97-AF65-F5344CB8AC3E}">
        <p14:creationId xmlns:p14="http://schemas.microsoft.com/office/powerpoint/2010/main" val="18766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800457"/>
            <a:ext cx="9306401"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Major Design Mistakes to Keep Clear Of! with suggestions</a:t>
            </a:r>
          </a:p>
        </p:txBody>
      </p:sp>
      <p:sp>
        <p:nvSpPr>
          <p:cNvPr id="6" name="Shape 2"/>
          <p:cNvSpPr/>
          <p:nvPr/>
        </p:nvSpPr>
        <p:spPr>
          <a:xfrm>
            <a:off x="833199" y="2522458"/>
            <a:ext cx="4542115" cy="3048953"/>
          </a:xfrm>
          <a:prstGeom prst="roundRect">
            <a:avLst>
              <a:gd name="adj" fmla="val 4373"/>
            </a:avLst>
          </a:prstGeom>
          <a:solidFill>
            <a:srgbClr val="EEEFF5"/>
          </a:solidFill>
          <a:ln/>
        </p:spPr>
      </p:sp>
      <p:sp>
        <p:nvSpPr>
          <p:cNvPr id="7" name="Text 3"/>
          <p:cNvSpPr/>
          <p:nvPr/>
        </p:nvSpPr>
        <p:spPr>
          <a:xfrm>
            <a:off x="1055370" y="2744629"/>
            <a:ext cx="339875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Cluttered Layouts</a:t>
            </a:r>
            <a:endParaRPr lang="en-US" sz="2187" dirty="0">
              <a:solidFill>
                <a:srgbClr val="396AF1"/>
              </a:solidFill>
            </a:endParaRPr>
          </a:p>
        </p:txBody>
      </p:sp>
      <p:sp>
        <p:nvSpPr>
          <p:cNvPr id="8" name="Text 4"/>
          <p:cNvSpPr/>
          <p:nvPr/>
        </p:nvSpPr>
        <p:spPr>
          <a:xfrm>
            <a:off x="1055370" y="3225045"/>
            <a:ext cx="4097774" cy="348037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Having too much content or too many elements on a webpage can overwhelm visitors and make it difficult for them to find what they're looking for.</a:t>
            </a:r>
          </a:p>
          <a:p>
            <a:pPr>
              <a:lnSpc>
                <a:spcPts val="2799"/>
              </a:lnSpc>
            </a:pPr>
            <a:r>
              <a:rPr lang="en-US" sz="180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Aim for clean, organized layouts with ample whitespace to improve readability and usability.</a:t>
            </a:r>
            <a:endParaRPr lang="en-US" sz="1750" dirty="0">
              <a:solidFill>
                <a:srgbClr val="272525"/>
              </a:solidFill>
            </a:endParaRPr>
          </a:p>
        </p:txBody>
      </p:sp>
      <p:sp>
        <p:nvSpPr>
          <p:cNvPr id="9" name="Shape 5"/>
          <p:cNvSpPr/>
          <p:nvPr/>
        </p:nvSpPr>
        <p:spPr>
          <a:xfrm>
            <a:off x="5597485" y="2522458"/>
            <a:ext cx="4542115" cy="4386342"/>
          </a:xfrm>
          <a:prstGeom prst="roundRect">
            <a:avLst>
              <a:gd name="adj" fmla="val 4373"/>
            </a:avLst>
          </a:prstGeom>
          <a:solidFill>
            <a:srgbClr val="EEEFF5"/>
          </a:solidFill>
          <a:ln/>
        </p:spPr>
      </p:sp>
      <p:sp>
        <p:nvSpPr>
          <p:cNvPr id="10" name="Text 6"/>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Poor Navigation:</a:t>
            </a:r>
            <a:endParaRPr lang="en-US" sz="2187" dirty="0">
              <a:solidFill>
                <a:srgbClr val="396AF1"/>
              </a:solidFill>
            </a:endParaRPr>
          </a:p>
        </p:txBody>
      </p:sp>
      <p:sp>
        <p:nvSpPr>
          <p:cNvPr id="11" name="Text 7"/>
          <p:cNvSpPr/>
          <p:nvPr/>
        </p:nvSpPr>
        <p:spPr>
          <a:xfrm>
            <a:off x="5819656" y="3225044"/>
            <a:ext cx="4097774" cy="317575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Complex or unclear navigation menus can confuse users and lead to frustration.</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Make sure your website has intuitive navigation with clear menu labels and logical hierarchy to help users easily find their way around.</a:t>
            </a:r>
            <a:endParaRPr lang="en-US" sz="1750" dirty="0">
              <a:solidFill>
                <a:srgbClr val="27252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BD26-CBEA-DE6D-907B-F8B9E2F81EB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46FF9A8-DD67-D9C4-0729-28D3586FC60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4F85C4B8-76D4-8FB7-E777-F8F0D966BBD5}"/>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AF502B94-B5D4-D56B-7B24-B13A30FA165E}"/>
              </a:ext>
            </a:extLst>
          </p:cNvPr>
          <p:cNvPicPr>
            <a:picLocks noChangeAspect="1"/>
          </p:cNvPicPr>
          <p:nvPr/>
        </p:nvPicPr>
        <p:blipFill>
          <a:blip r:embed="rId4"/>
          <a:stretch>
            <a:fillRect/>
          </a:stretch>
        </p:blipFill>
        <p:spPr>
          <a:xfrm>
            <a:off x="10972800" y="0"/>
            <a:ext cx="3657600" cy="8229600"/>
          </a:xfrm>
          <a:prstGeom prst="rect">
            <a:avLst/>
          </a:prstGeom>
        </p:spPr>
      </p:pic>
      <p:sp>
        <p:nvSpPr>
          <p:cNvPr id="5" name="Text 1">
            <a:extLst>
              <a:ext uri="{FF2B5EF4-FFF2-40B4-BE49-F238E27FC236}">
                <a16:creationId xmlns:a16="http://schemas.microsoft.com/office/drawing/2014/main" id="{9A1A3882-B47C-6D1D-79F5-80DC27CF91DE}"/>
              </a:ext>
            </a:extLst>
          </p:cNvPr>
          <p:cNvSpPr/>
          <p:nvPr/>
        </p:nvSpPr>
        <p:spPr>
          <a:xfrm>
            <a:off x="833199" y="800457"/>
            <a:ext cx="9306401" cy="1388745"/>
          </a:xfrm>
          <a:prstGeom prst="rect">
            <a:avLst/>
          </a:prstGeom>
          <a:noFill/>
          <a:ln/>
        </p:spPr>
        <p:txBody>
          <a:bodyPr wrap="square" rtlCol="0" anchor="t"/>
          <a:lstStyle/>
          <a:p>
            <a:pPr marL="0" indent="0" algn="just">
              <a:lnSpc>
                <a:spcPts val="5468"/>
              </a:lnSpc>
              <a:buNone/>
            </a:pPr>
            <a:r>
              <a:rPr lang="en-US" sz="4000" b="1" dirty="0">
                <a:solidFill>
                  <a:srgbClr val="396AF1"/>
                </a:solidFill>
                <a:latin typeface="Barlow" pitchFamily="34" charset="0"/>
                <a:ea typeface="Barlow" pitchFamily="34" charset="-122"/>
                <a:cs typeface="Barlow" pitchFamily="34" charset="-120"/>
              </a:rPr>
              <a:t>Major Design Mistakes to Keep Clear Of!</a:t>
            </a:r>
          </a:p>
          <a:p>
            <a:pPr marL="0" indent="0">
              <a:lnSpc>
                <a:spcPts val="5468"/>
              </a:lnSpc>
              <a:buNone/>
            </a:pPr>
            <a:r>
              <a:rPr lang="en-US" sz="4000" b="1" dirty="0">
                <a:solidFill>
                  <a:srgbClr val="396AF1"/>
                </a:solidFill>
                <a:latin typeface="Barlow" pitchFamily="34" charset="0"/>
                <a:ea typeface="Barlow" pitchFamily="34" charset="-122"/>
                <a:cs typeface="Barlow" pitchFamily="34" charset="-120"/>
              </a:rPr>
              <a:t>with suggestions (contd.)</a:t>
            </a:r>
          </a:p>
        </p:txBody>
      </p:sp>
      <p:sp>
        <p:nvSpPr>
          <p:cNvPr id="6" name="Shape 2">
            <a:extLst>
              <a:ext uri="{FF2B5EF4-FFF2-40B4-BE49-F238E27FC236}">
                <a16:creationId xmlns:a16="http://schemas.microsoft.com/office/drawing/2014/main" id="{92262124-540B-3025-7498-9DDD59B1ED07}"/>
              </a:ext>
            </a:extLst>
          </p:cNvPr>
          <p:cNvSpPr/>
          <p:nvPr/>
        </p:nvSpPr>
        <p:spPr>
          <a:xfrm>
            <a:off x="833199" y="2522458"/>
            <a:ext cx="4542115" cy="3048953"/>
          </a:xfrm>
          <a:prstGeom prst="roundRect">
            <a:avLst>
              <a:gd name="adj" fmla="val 4373"/>
            </a:avLst>
          </a:prstGeom>
          <a:solidFill>
            <a:srgbClr val="EEEFF5"/>
          </a:solidFill>
          <a:ln/>
        </p:spPr>
      </p:sp>
      <p:sp>
        <p:nvSpPr>
          <p:cNvPr id="7" name="Text 3">
            <a:extLst>
              <a:ext uri="{FF2B5EF4-FFF2-40B4-BE49-F238E27FC236}">
                <a16:creationId xmlns:a16="http://schemas.microsoft.com/office/drawing/2014/main" id="{20282D09-5A9A-AD50-F0CA-A4C3420AE51D}"/>
              </a:ext>
            </a:extLst>
          </p:cNvPr>
          <p:cNvSpPr/>
          <p:nvPr/>
        </p:nvSpPr>
        <p:spPr>
          <a:xfrm>
            <a:off x="1055370" y="2744629"/>
            <a:ext cx="339875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Overuse of Pop-Ups:</a:t>
            </a:r>
            <a:endParaRPr lang="en-US" sz="2187" dirty="0">
              <a:solidFill>
                <a:srgbClr val="396AF1"/>
              </a:solidFill>
            </a:endParaRPr>
          </a:p>
        </p:txBody>
      </p:sp>
      <p:sp>
        <p:nvSpPr>
          <p:cNvPr id="8" name="Text 4">
            <a:extLst>
              <a:ext uri="{FF2B5EF4-FFF2-40B4-BE49-F238E27FC236}">
                <a16:creationId xmlns:a16="http://schemas.microsoft.com/office/drawing/2014/main" id="{B0C70DE6-348A-323A-07E0-6A96FCBD7BB9}"/>
              </a:ext>
            </a:extLst>
          </p:cNvPr>
          <p:cNvSpPr/>
          <p:nvPr/>
        </p:nvSpPr>
        <p:spPr>
          <a:xfrm>
            <a:off x="1055370" y="3225045"/>
            <a:ext cx="4097774" cy="348037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Excessive use of pop-ups, especially those that interrupt the user's browsing experience, can be annoying and disruptive.</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Use pop-ups sparingly and ensure they provide value to the user, such as offering relevant information or promotions.</a:t>
            </a:r>
            <a:endParaRPr lang="en-US" sz="1750" dirty="0">
              <a:solidFill>
                <a:srgbClr val="272525"/>
              </a:solidFill>
            </a:endParaRPr>
          </a:p>
        </p:txBody>
      </p:sp>
      <p:sp>
        <p:nvSpPr>
          <p:cNvPr id="9" name="Shape 5">
            <a:extLst>
              <a:ext uri="{FF2B5EF4-FFF2-40B4-BE49-F238E27FC236}">
                <a16:creationId xmlns:a16="http://schemas.microsoft.com/office/drawing/2014/main" id="{CF9C431C-ADFD-90BD-7CFC-0C0686B78418}"/>
              </a:ext>
            </a:extLst>
          </p:cNvPr>
          <p:cNvSpPr/>
          <p:nvPr/>
        </p:nvSpPr>
        <p:spPr>
          <a:xfrm>
            <a:off x="5597485" y="2522458"/>
            <a:ext cx="4542115" cy="4386342"/>
          </a:xfrm>
          <a:prstGeom prst="roundRect">
            <a:avLst>
              <a:gd name="adj" fmla="val 4373"/>
            </a:avLst>
          </a:prstGeom>
          <a:solidFill>
            <a:srgbClr val="EEEFF5"/>
          </a:solidFill>
          <a:ln/>
        </p:spPr>
      </p:sp>
      <p:sp>
        <p:nvSpPr>
          <p:cNvPr id="10" name="Text 6">
            <a:extLst>
              <a:ext uri="{FF2B5EF4-FFF2-40B4-BE49-F238E27FC236}">
                <a16:creationId xmlns:a16="http://schemas.microsoft.com/office/drawing/2014/main" id="{AE0587CC-4621-4762-59A3-2B739DE01FA7}"/>
              </a:ext>
            </a:extLst>
          </p:cNvPr>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Lack of Mobile Optimization:</a:t>
            </a:r>
            <a:endParaRPr lang="en-US" sz="2187" dirty="0">
              <a:solidFill>
                <a:srgbClr val="396AF1"/>
              </a:solidFill>
            </a:endParaRPr>
          </a:p>
        </p:txBody>
      </p:sp>
      <p:sp>
        <p:nvSpPr>
          <p:cNvPr id="11" name="Text 7">
            <a:extLst>
              <a:ext uri="{FF2B5EF4-FFF2-40B4-BE49-F238E27FC236}">
                <a16:creationId xmlns:a16="http://schemas.microsoft.com/office/drawing/2014/main" id="{C6740F7F-63FC-F353-A13D-90AC23E42941}"/>
              </a:ext>
            </a:extLst>
          </p:cNvPr>
          <p:cNvSpPr/>
          <p:nvPr/>
        </p:nvSpPr>
        <p:spPr>
          <a:xfrm>
            <a:off x="5819656" y="3225044"/>
            <a:ext cx="4097774" cy="317575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With the increasing use of mobile devices for browsing the web, it's crucial to ensure your website is    optimized for mobile users.</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Avoid fixed-width layouts and use responsive design techniques to ensure your site looks and functions well on all screen sizes..</a:t>
            </a:r>
            <a:endParaRPr lang="en-US" sz="1750" dirty="0">
              <a:solidFill>
                <a:srgbClr val="272525"/>
              </a:solidFill>
            </a:endParaRPr>
          </a:p>
        </p:txBody>
      </p:sp>
    </p:spTree>
    <p:extLst>
      <p:ext uri="{BB962C8B-B14F-4D97-AF65-F5344CB8AC3E}">
        <p14:creationId xmlns:p14="http://schemas.microsoft.com/office/powerpoint/2010/main" val="293040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96B0D-C44E-503B-D41F-095156E02E5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4A729B1-E0D5-BD81-2980-8C207AAE81A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8FD2A4B8-BAE7-AD49-6434-018B6AB548EE}"/>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AF7EB139-1428-AD81-CFA4-3C6798F3E81F}"/>
              </a:ext>
            </a:extLst>
          </p:cNvPr>
          <p:cNvPicPr>
            <a:picLocks noChangeAspect="1"/>
          </p:cNvPicPr>
          <p:nvPr/>
        </p:nvPicPr>
        <p:blipFill>
          <a:blip r:embed="rId4"/>
          <a:stretch>
            <a:fillRect/>
          </a:stretch>
        </p:blipFill>
        <p:spPr>
          <a:xfrm>
            <a:off x="10972800" y="0"/>
            <a:ext cx="3657600" cy="8229600"/>
          </a:xfrm>
          <a:prstGeom prst="rect">
            <a:avLst/>
          </a:prstGeom>
        </p:spPr>
      </p:pic>
      <p:sp>
        <p:nvSpPr>
          <p:cNvPr id="5" name="Text 1">
            <a:extLst>
              <a:ext uri="{FF2B5EF4-FFF2-40B4-BE49-F238E27FC236}">
                <a16:creationId xmlns:a16="http://schemas.microsoft.com/office/drawing/2014/main" id="{CD89944C-0074-3BAF-1F50-C6181652F053}"/>
              </a:ext>
            </a:extLst>
          </p:cNvPr>
          <p:cNvSpPr/>
          <p:nvPr/>
        </p:nvSpPr>
        <p:spPr>
          <a:xfrm>
            <a:off x="833199" y="800457"/>
            <a:ext cx="9306401" cy="1388745"/>
          </a:xfrm>
          <a:prstGeom prst="rect">
            <a:avLst/>
          </a:prstGeom>
          <a:noFill/>
          <a:ln/>
        </p:spPr>
        <p:txBody>
          <a:bodyPr wrap="square" rtlCol="0" anchor="t"/>
          <a:lstStyle/>
          <a:p>
            <a:pPr marL="0" indent="0" algn="just">
              <a:lnSpc>
                <a:spcPts val="5468"/>
              </a:lnSpc>
              <a:buNone/>
            </a:pPr>
            <a:r>
              <a:rPr lang="en-US" sz="4000" b="1" dirty="0">
                <a:solidFill>
                  <a:srgbClr val="396AF1"/>
                </a:solidFill>
                <a:latin typeface="Barlow" pitchFamily="34" charset="0"/>
                <a:ea typeface="Barlow" pitchFamily="34" charset="-122"/>
                <a:cs typeface="Barlow" pitchFamily="34" charset="-120"/>
              </a:rPr>
              <a:t>Major Design Mistakes to Keep Clear Of!</a:t>
            </a:r>
          </a:p>
          <a:p>
            <a:pPr marL="0" indent="0">
              <a:lnSpc>
                <a:spcPts val="5468"/>
              </a:lnSpc>
              <a:buNone/>
            </a:pPr>
            <a:r>
              <a:rPr lang="en-US" sz="4000" b="1" dirty="0">
                <a:solidFill>
                  <a:srgbClr val="396AF1"/>
                </a:solidFill>
                <a:latin typeface="Barlow" pitchFamily="34" charset="0"/>
                <a:ea typeface="Barlow" pitchFamily="34" charset="-122"/>
                <a:cs typeface="Barlow" pitchFamily="34" charset="-120"/>
              </a:rPr>
              <a:t>with suggestions (contd.)</a:t>
            </a:r>
          </a:p>
        </p:txBody>
      </p:sp>
      <p:sp>
        <p:nvSpPr>
          <p:cNvPr id="6" name="Shape 2">
            <a:extLst>
              <a:ext uri="{FF2B5EF4-FFF2-40B4-BE49-F238E27FC236}">
                <a16:creationId xmlns:a16="http://schemas.microsoft.com/office/drawing/2014/main" id="{645A5C1D-F9C1-8738-4092-FCA7E6BDF7E2}"/>
              </a:ext>
            </a:extLst>
          </p:cNvPr>
          <p:cNvSpPr/>
          <p:nvPr/>
        </p:nvSpPr>
        <p:spPr>
          <a:xfrm>
            <a:off x="833199" y="2522458"/>
            <a:ext cx="4542115" cy="3048953"/>
          </a:xfrm>
          <a:prstGeom prst="roundRect">
            <a:avLst>
              <a:gd name="adj" fmla="val 4373"/>
            </a:avLst>
          </a:prstGeom>
          <a:solidFill>
            <a:srgbClr val="EEEFF5"/>
          </a:solidFill>
          <a:ln/>
        </p:spPr>
      </p:sp>
      <p:sp>
        <p:nvSpPr>
          <p:cNvPr id="7" name="Text 3">
            <a:extLst>
              <a:ext uri="{FF2B5EF4-FFF2-40B4-BE49-F238E27FC236}">
                <a16:creationId xmlns:a16="http://schemas.microsoft.com/office/drawing/2014/main" id="{791E4F05-A595-108D-0FA8-A859E7695480}"/>
              </a:ext>
            </a:extLst>
          </p:cNvPr>
          <p:cNvSpPr/>
          <p:nvPr/>
        </p:nvSpPr>
        <p:spPr>
          <a:xfrm>
            <a:off x="1055370" y="2744629"/>
            <a:ext cx="339875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Inconsistent Branding:</a:t>
            </a:r>
            <a:endParaRPr lang="en-US" sz="2187" dirty="0">
              <a:solidFill>
                <a:srgbClr val="396AF1"/>
              </a:solidFill>
            </a:endParaRPr>
          </a:p>
        </p:txBody>
      </p:sp>
      <p:sp>
        <p:nvSpPr>
          <p:cNvPr id="8" name="Text 4">
            <a:extLst>
              <a:ext uri="{FF2B5EF4-FFF2-40B4-BE49-F238E27FC236}">
                <a16:creationId xmlns:a16="http://schemas.microsoft.com/office/drawing/2014/main" id="{2D47385F-8FAA-5B7B-14F0-8C82CA173322}"/>
              </a:ext>
            </a:extLst>
          </p:cNvPr>
          <p:cNvSpPr/>
          <p:nvPr/>
        </p:nvSpPr>
        <p:spPr>
          <a:xfrm>
            <a:off x="1055370" y="3225045"/>
            <a:ext cx="4097774" cy="348037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Inconsistent branding elements such as colors, fonts, and imagery can confuse users and dilute your brand identity.</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Maintain a cohesive design across all pages of your website to reinforce your brand and create a memorable user experience. Around.</a:t>
            </a:r>
            <a:endParaRPr lang="en-US" sz="1750" dirty="0">
              <a:solidFill>
                <a:srgbClr val="272525"/>
              </a:solidFill>
            </a:endParaRPr>
          </a:p>
        </p:txBody>
      </p:sp>
      <p:sp>
        <p:nvSpPr>
          <p:cNvPr id="9" name="Shape 5">
            <a:extLst>
              <a:ext uri="{FF2B5EF4-FFF2-40B4-BE49-F238E27FC236}">
                <a16:creationId xmlns:a16="http://schemas.microsoft.com/office/drawing/2014/main" id="{22D44720-333D-67F1-E204-8E2EE8FEACCB}"/>
              </a:ext>
            </a:extLst>
          </p:cNvPr>
          <p:cNvSpPr/>
          <p:nvPr/>
        </p:nvSpPr>
        <p:spPr>
          <a:xfrm>
            <a:off x="5597485" y="2522458"/>
            <a:ext cx="4542115" cy="4386342"/>
          </a:xfrm>
          <a:prstGeom prst="roundRect">
            <a:avLst>
              <a:gd name="adj" fmla="val 4373"/>
            </a:avLst>
          </a:prstGeom>
          <a:solidFill>
            <a:srgbClr val="EEEFF5"/>
          </a:solidFill>
          <a:ln/>
        </p:spPr>
      </p:sp>
      <p:sp>
        <p:nvSpPr>
          <p:cNvPr id="10" name="Text 6">
            <a:extLst>
              <a:ext uri="{FF2B5EF4-FFF2-40B4-BE49-F238E27FC236}">
                <a16:creationId xmlns:a16="http://schemas.microsoft.com/office/drawing/2014/main" id="{AA0ECB8D-01B0-D7FD-AA25-BB51A0A0EFD2}"/>
              </a:ext>
            </a:extLst>
          </p:cNvPr>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a:solidFill>
                  <a:srgbClr val="396AF1"/>
                </a:solidFill>
                <a:latin typeface="Barlow" pitchFamily="34" charset="0"/>
                <a:ea typeface="Barlow" pitchFamily="34" charset="-122"/>
                <a:cs typeface="Barlow" pitchFamily="34" charset="-120"/>
              </a:rPr>
              <a:t>Ignoring User Feedback:</a:t>
            </a:r>
            <a:endParaRPr lang="en-US" sz="2187" dirty="0">
              <a:solidFill>
                <a:srgbClr val="396AF1"/>
              </a:solidFill>
            </a:endParaRPr>
          </a:p>
        </p:txBody>
      </p:sp>
      <p:sp>
        <p:nvSpPr>
          <p:cNvPr id="11" name="Text 7">
            <a:extLst>
              <a:ext uri="{FF2B5EF4-FFF2-40B4-BE49-F238E27FC236}">
                <a16:creationId xmlns:a16="http://schemas.microsoft.com/office/drawing/2014/main" id="{970F093C-C97D-85DC-2084-72AEEC8A04FC}"/>
              </a:ext>
            </a:extLst>
          </p:cNvPr>
          <p:cNvSpPr/>
          <p:nvPr/>
        </p:nvSpPr>
        <p:spPr>
          <a:xfrm>
            <a:off x="5819656" y="3225044"/>
            <a:ext cx="4097774" cy="317575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Failing to listen to user feedback and analytics data can result in missed opportunities for improvement. </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a:t>
            </a:r>
            <a:r>
              <a:rPr lang="en-US" sz="1750" dirty="0">
                <a:solidFill>
                  <a:srgbClr val="272525"/>
                </a:solidFill>
                <a:latin typeface="Montserrat" pitchFamily="34" charset="0"/>
                <a:ea typeface="Montserrat" pitchFamily="34" charset="-122"/>
                <a:cs typeface="Montserrat" pitchFamily="34" charset="-120"/>
              </a:rPr>
              <a:t> Regularly gather feedback from users and analyze website metrics to identify areas for enhancement and optimization.</a:t>
            </a:r>
            <a:endParaRPr lang="en-US" sz="1750" dirty="0">
              <a:solidFill>
                <a:srgbClr val="272525"/>
              </a:solidFill>
            </a:endParaRPr>
          </a:p>
        </p:txBody>
      </p:sp>
    </p:spTree>
    <p:extLst>
      <p:ext uri="{BB962C8B-B14F-4D97-AF65-F5344CB8AC3E}">
        <p14:creationId xmlns:p14="http://schemas.microsoft.com/office/powerpoint/2010/main" val="72412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E28D8-B724-0DA1-EFA7-D88550C10DF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0023A60-CB1F-05DB-39A1-D5626444275E}"/>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C6317B50-92E9-EB22-3854-6725862579E5}"/>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99AF30D7-DC04-25FC-B66D-FEDDBB93EAF0}"/>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DB3AD983-6134-4B28-5C3C-DF90A7601023}"/>
              </a:ext>
            </a:extLst>
          </p:cNvPr>
          <p:cNvSpPr/>
          <p:nvPr/>
        </p:nvSpPr>
        <p:spPr>
          <a:xfrm>
            <a:off x="6319598" y="1075774"/>
            <a:ext cx="8121615" cy="2424154"/>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List of best practices for creating visually appealing and user-friendly website designs.</a:t>
            </a:r>
          </a:p>
        </p:txBody>
      </p:sp>
      <p:sp>
        <p:nvSpPr>
          <p:cNvPr id="6" name="Text 2">
            <a:extLst>
              <a:ext uri="{FF2B5EF4-FFF2-40B4-BE49-F238E27FC236}">
                <a16:creationId xmlns:a16="http://schemas.microsoft.com/office/drawing/2014/main" id="{7D2DBC73-3265-A983-3DBF-CFB0380DFEE0}"/>
              </a:ext>
            </a:extLst>
          </p:cNvPr>
          <p:cNvSpPr/>
          <p:nvPr/>
        </p:nvSpPr>
        <p:spPr>
          <a:xfrm>
            <a:off x="6319599" y="4963222"/>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5</a:t>
            </a:r>
            <a:endParaRPr lang="en-US" sz="1800" dirty="0">
              <a:solidFill>
                <a:srgbClr val="272525"/>
              </a:solidFill>
            </a:endParaRPr>
          </a:p>
        </p:txBody>
      </p:sp>
    </p:spTree>
    <p:extLst>
      <p:ext uri="{BB962C8B-B14F-4D97-AF65-F5344CB8AC3E}">
        <p14:creationId xmlns:p14="http://schemas.microsoft.com/office/powerpoint/2010/main" val="276773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4BF41-339F-1222-50A0-047D275D184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0A1F548-650A-959D-6491-05054B3EDD6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3C0E3EB-9B88-F011-5597-5DDA4A279F73}"/>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27883BF7-FA9C-38A1-5413-59B431F98403}"/>
              </a:ext>
            </a:extLst>
          </p:cNvPr>
          <p:cNvPicPr>
            <a:picLocks noChangeAspect="1"/>
          </p:cNvPicPr>
          <p:nvPr/>
        </p:nvPicPr>
        <p:blipFill>
          <a:blip r:embed="rId4"/>
          <a:stretch>
            <a:fillRect/>
          </a:stretch>
        </p:blipFill>
        <p:spPr>
          <a:xfrm>
            <a:off x="10972800" y="0"/>
            <a:ext cx="3657600" cy="8229600"/>
          </a:xfrm>
          <a:prstGeom prst="rect">
            <a:avLst/>
          </a:prstGeom>
        </p:spPr>
      </p:pic>
      <p:sp>
        <p:nvSpPr>
          <p:cNvPr id="5" name="Text 1">
            <a:extLst>
              <a:ext uri="{FF2B5EF4-FFF2-40B4-BE49-F238E27FC236}">
                <a16:creationId xmlns:a16="http://schemas.microsoft.com/office/drawing/2014/main" id="{9F40018A-BDA7-76C5-1209-E95241D5201A}"/>
              </a:ext>
            </a:extLst>
          </p:cNvPr>
          <p:cNvSpPr/>
          <p:nvPr/>
        </p:nvSpPr>
        <p:spPr>
          <a:xfrm>
            <a:off x="833199" y="800457"/>
            <a:ext cx="9306401" cy="1388745"/>
          </a:xfrm>
          <a:prstGeom prst="rect">
            <a:avLst/>
          </a:prstGeom>
          <a:noFill/>
          <a:ln/>
        </p:spPr>
        <p:txBody>
          <a:bodyPr wrap="square" rtlCol="0" anchor="t"/>
          <a:lstStyle/>
          <a:p>
            <a:pPr marL="0" indent="0">
              <a:buNone/>
            </a:pPr>
            <a:r>
              <a:rPr lang="en-US" sz="3600" b="1" dirty="0">
                <a:solidFill>
                  <a:srgbClr val="396AF1"/>
                </a:solidFill>
                <a:latin typeface="Barlow" pitchFamily="34" charset="0"/>
                <a:ea typeface="Barlow" pitchFamily="34" charset="-122"/>
                <a:cs typeface="Barlow" pitchFamily="34" charset="-120"/>
              </a:rPr>
              <a:t> Best practices for creating visually appealing and user-friendly website designs.</a:t>
            </a:r>
          </a:p>
        </p:txBody>
      </p:sp>
      <p:sp>
        <p:nvSpPr>
          <p:cNvPr id="8" name="Text 4">
            <a:extLst>
              <a:ext uri="{FF2B5EF4-FFF2-40B4-BE49-F238E27FC236}">
                <a16:creationId xmlns:a16="http://schemas.microsoft.com/office/drawing/2014/main" id="{5411C5DF-D080-D26F-5F66-D9BF5DF45901}"/>
              </a:ext>
            </a:extLst>
          </p:cNvPr>
          <p:cNvSpPr/>
          <p:nvPr/>
        </p:nvSpPr>
        <p:spPr>
          <a:xfrm>
            <a:off x="1055370" y="3225045"/>
            <a:ext cx="4097774" cy="3480371"/>
          </a:xfrm>
          <a:prstGeom prst="rect">
            <a:avLst/>
          </a:prstGeom>
          <a:noFill/>
          <a:ln/>
        </p:spPr>
        <p:txBody>
          <a:bodyPr wrap="square" rtlCol="0" anchor="t"/>
          <a:lstStyle/>
          <a:p>
            <a:pPr marL="0" indent="0">
              <a:lnSpc>
                <a:spcPts val="2799"/>
              </a:lnSpc>
              <a:buNone/>
            </a:pPr>
            <a:endParaRPr lang="en-US" sz="1750" dirty="0">
              <a:solidFill>
                <a:srgbClr val="272525"/>
              </a:solidFill>
            </a:endParaRPr>
          </a:p>
        </p:txBody>
      </p:sp>
      <p:sp>
        <p:nvSpPr>
          <p:cNvPr id="9" name="Shape 5">
            <a:extLst>
              <a:ext uri="{FF2B5EF4-FFF2-40B4-BE49-F238E27FC236}">
                <a16:creationId xmlns:a16="http://schemas.microsoft.com/office/drawing/2014/main" id="{4D37A072-3084-6C4B-7B51-6B938E2F6B0B}"/>
              </a:ext>
            </a:extLst>
          </p:cNvPr>
          <p:cNvSpPr/>
          <p:nvPr/>
        </p:nvSpPr>
        <p:spPr>
          <a:xfrm>
            <a:off x="4935143" y="2730465"/>
            <a:ext cx="4542115" cy="4386342"/>
          </a:xfrm>
          <a:prstGeom prst="roundRect">
            <a:avLst>
              <a:gd name="adj" fmla="val 4373"/>
            </a:avLst>
          </a:prstGeom>
          <a:solidFill>
            <a:srgbClr val="EEEFF5"/>
          </a:solidFill>
          <a:ln/>
        </p:spPr>
      </p:sp>
      <p:sp>
        <p:nvSpPr>
          <p:cNvPr id="10" name="Text 6">
            <a:extLst>
              <a:ext uri="{FF2B5EF4-FFF2-40B4-BE49-F238E27FC236}">
                <a16:creationId xmlns:a16="http://schemas.microsoft.com/office/drawing/2014/main" id="{26986481-A8B4-712D-03AD-0E8B039A4C63}"/>
              </a:ext>
            </a:extLst>
          </p:cNvPr>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 </a:t>
            </a:r>
            <a:endParaRPr lang="en-US" sz="2187" dirty="0">
              <a:solidFill>
                <a:srgbClr val="396AF1"/>
              </a:solidFill>
            </a:endParaRPr>
          </a:p>
        </p:txBody>
      </p:sp>
      <p:sp>
        <p:nvSpPr>
          <p:cNvPr id="11" name="Text 7">
            <a:extLst>
              <a:ext uri="{FF2B5EF4-FFF2-40B4-BE49-F238E27FC236}">
                <a16:creationId xmlns:a16="http://schemas.microsoft.com/office/drawing/2014/main" id="{95DF32EF-86DC-127A-3480-8755F58D85F4}"/>
              </a:ext>
            </a:extLst>
          </p:cNvPr>
          <p:cNvSpPr/>
          <p:nvPr/>
        </p:nvSpPr>
        <p:spPr>
          <a:xfrm>
            <a:off x="5819656" y="3225044"/>
            <a:ext cx="4097774" cy="3175755"/>
          </a:xfrm>
          <a:prstGeom prst="rect">
            <a:avLst/>
          </a:prstGeom>
          <a:noFill/>
          <a:ln/>
        </p:spPr>
        <p:txBody>
          <a:bodyPr wrap="square" rtlCol="0" anchor="t"/>
          <a:lstStyle/>
          <a:p>
            <a:pPr marL="0" indent="0">
              <a:lnSpc>
                <a:spcPts val="2799"/>
              </a:lnSpc>
              <a:buNone/>
            </a:pPr>
            <a:endParaRPr lang="en-US" sz="1750" dirty="0">
              <a:solidFill>
                <a:srgbClr val="272525"/>
              </a:solidFill>
            </a:endParaRPr>
          </a:p>
        </p:txBody>
      </p:sp>
      <p:sp>
        <p:nvSpPr>
          <p:cNvPr id="12" name="TextBox 11">
            <a:extLst>
              <a:ext uri="{FF2B5EF4-FFF2-40B4-BE49-F238E27FC236}">
                <a16:creationId xmlns:a16="http://schemas.microsoft.com/office/drawing/2014/main" id="{FB98187E-4297-FA5F-BCAF-0E3C449551D2}"/>
              </a:ext>
            </a:extLst>
          </p:cNvPr>
          <p:cNvSpPr txBox="1"/>
          <p:nvPr/>
        </p:nvSpPr>
        <p:spPr>
          <a:xfrm>
            <a:off x="833199" y="2459421"/>
            <a:ext cx="3931087" cy="5078313"/>
          </a:xfrm>
          <a:prstGeom prst="rect">
            <a:avLst/>
          </a:prstGeom>
          <a:noFill/>
        </p:spPr>
        <p:txBody>
          <a:bodyPr wrap="square" rtlCol="0">
            <a:spAutoFit/>
          </a:bodyPr>
          <a:lstStyle/>
          <a:p>
            <a:pPr marL="342900" indent="-342900">
              <a:buFont typeface="Wingdings" panose="05000000000000000000" pitchFamily="2" charset="2"/>
              <a:buChar char="Ø"/>
            </a:pPr>
            <a:r>
              <a:rPr lang="en-IN" dirty="0">
                <a:solidFill>
                  <a:srgbClr val="272525"/>
                </a:solidFill>
              </a:rPr>
              <a:t>Clear and Intuitive Navigation</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Consistent Branding</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Mobile Responsiveness</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Whitespace</a:t>
            </a:r>
          </a:p>
          <a:p>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Hierarchy of Information</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Visual Consistency</a:t>
            </a:r>
          </a:p>
          <a:p>
            <a:endParaRPr lang="en-IN" dirty="0">
              <a:solidFill>
                <a:srgbClr val="272525"/>
              </a:solidFill>
            </a:endParaRPr>
          </a:p>
          <a:p>
            <a:pPr marL="342900" indent="-342900">
              <a:buFont typeface="Wingdings" panose="05000000000000000000" pitchFamily="2" charset="2"/>
              <a:buChar char="Ø"/>
            </a:pPr>
            <a:r>
              <a:rPr lang="en-US" dirty="0">
                <a:solidFill>
                  <a:srgbClr val="272525"/>
                </a:solidFill>
              </a:rPr>
              <a:t>Cross-Browser Compatibility</a:t>
            </a:r>
          </a:p>
          <a:p>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User-Centric Design</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endParaRPr lang="en-IN" dirty="0">
              <a:solidFill>
                <a:srgbClr val="272525"/>
              </a:solidFill>
            </a:endParaRPr>
          </a:p>
        </p:txBody>
      </p:sp>
      <p:sp>
        <p:nvSpPr>
          <p:cNvPr id="13" name="TextBox 12">
            <a:extLst>
              <a:ext uri="{FF2B5EF4-FFF2-40B4-BE49-F238E27FC236}">
                <a16:creationId xmlns:a16="http://schemas.microsoft.com/office/drawing/2014/main" id="{D75D41DC-33B7-10BA-BDD4-358D53BEDBC1}"/>
              </a:ext>
            </a:extLst>
          </p:cNvPr>
          <p:cNvSpPr txBox="1"/>
          <p:nvPr/>
        </p:nvSpPr>
        <p:spPr>
          <a:xfrm>
            <a:off x="5153144" y="2519547"/>
            <a:ext cx="3931087" cy="4247317"/>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rgbClr val="272525"/>
                </a:solidFill>
              </a:rPr>
              <a:t>High-Quality Images and Graphics</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Optimized Loading Time</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Accessibility </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Clear Call-to-Action (CTA)</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User Feedback</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Cross-Browser Compatibility</a:t>
            </a:r>
          </a:p>
          <a:p>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Performance Optimization</a:t>
            </a:r>
            <a:endParaRPr lang="en-IN" dirty="0">
              <a:solidFill>
                <a:srgbClr val="272525"/>
              </a:solidFill>
            </a:endParaRPr>
          </a:p>
          <a:p>
            <a:pPr marL="342900" indent="-342900">
              <a:buFont typeface="Wingdings" panose="05000000000000000000" pitchFamily="2" charset="2"/>
              <a:buChar char="Ø"/>
            </a:pPr>
            <a:endParaRPr lang="en-US" dirty="0">
              <a:solidFill>
                <a:srgbClr val="272525"/>
              </a:solidFill>
            </a:endParaRPr>
          </a:p>
          <a:p>
            <a:endParaRPr lang="en-US" dirty="0">
              <a:solidFill>
                <a:srgbClr val="272525"/>
              </a:solidFill>
            </a:endParaRPr>
          </a:p>
        </p:txBody>
      </p:sp>
    </p:spTree>
    <p:extLst>
      <p:ext uri="{BB962C8B-B14F-4D97-AF65-F5344CB8AC3E}">
        <p14:creationId xmlns:p14="http://schemas.microsoft.com/office/powerpoint/2010/main" val="405161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EAC59-6864-C689-6972-0B1D6B5A1A6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B227D47-20FB-E104-0F53-E687D71BCC03}"/>
              </a:ext>
            </a:extLst>
          </p:cNvPr>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a:extLst>
              <a:ext uri="{FF2B5EF4-FFF2-40B4-BE49-F238E27FC236}">
                <a16:creationId xmlns:a16="http://schemas.microsoft.com/office/drawing/2014/main" id="{E070AACA-B1D7-DA0E-907A-712BB5DC130C}"/>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BE156DA0-A0D5-EDE4-9111-8F87056635DA}"/>
              </a:ext>
            </a:extLst>
          </p:cNvPr>
          <p:cNvSpPr/>
          <p:nvPr/>
        </p:nvSpPr>
        <p:spPr>
          <a:xfrm>
            <a:off x="6319598" y="1075774"/>
            <a:ext cx="8121615" cy="2424154"/>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Landing page for product or service to generate leads.</a:t>
            </a:r>
          </a:p>
        </p:txBody>
      </p:sp>
      <p:sp>
        <p:nvSpPr>
          <p:cNvPr id="6" name="Text 2">
            <a:extLst>
              <a:ext uri="{FF2B5EF4-FFF2-40B4-BE49-F238E27FC236}">
                <a16:creationId xmlns:a16="http://schemas.microsoft.com/office/drawing/2014/main" id="{FE7E376F-B4E8-2026-42CA-F5E5E8B0D0D3}"/>
              </a:ext>
            </a:extLst>
          </p:cNvPr>
          <p:cNvSpPr/>
          <p:nvPr/>
        </p:nvSpPr>
        <p:spPr>
          <a:xfrm>
            <a:off x="6319599" y="3567834"/>
            <a:ext cx="7477601" cy="1563767"/>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6</a:t>
            </a:r>
          </a:p>
          <a:p>
            <a:pPr marL="0" indent="0" algn="l">
              <a:lnSpc>
                <a:spcPts val="3062"/>
              </a:lnSpc>
              <a:buNone/>
            </a:pPr>
            <a:endParaRPr lang="en-US" b="1" dirty="0">
              <a:solidFill>
                <a:srgbClr val="272525"/>
              </a:solidFill>
              <a:latin typeface="Montserrat" pitchFamily="34" charset="0"/>
            </a:endParaRPr>
          </a:p>
          <a:p>
            <a:pPr marL="0" indent="0" algn="l">
              <a:lnSpc>
                <a:spcPts val="3062"/>
              </a:lnSpc>
              <a:buNone/>
            </a:pPr>
            <a:r>
              <a:rPr lang="en-US" sz="1800" dirty="0">
                <a:solidFill>
                  <a:srgbClr val="272525"/>
                </a:solidFill>
                <a:hlinkClick r:id="rId5"/>
              </a:rPr>
              <a:t>https://www.figma.com/file/xOfUZVm9jEwasPn1eoPT7g/HCL_MockUp_1?type=design&amp;node-id=5%3A2&amp;mode=design&amp;t=BV8MMa3cDqogN1oY-1</a:t>
            </a:r>
            <a:endParaRPr lang="en-US" sz="1800" dirty="0">
              <a:solidFill>
                <a:srgbClr val="272525"/>
              </a:solidFill>
            </a:endParaRPr>
          </a:p>
        </p:txBody>
      </p:sp>
      <p:sp>
        <p:nvSpPr>
          <p:cNvPr id="7" name="TextBox 6">
            <a:extLst>
              <a:ext uri="{FF2B5EF4-FFF2-40B4-BE49-F238E27FC236}">
                <a16:creationId xmlns:a16="http://schemas.microsoft.com/office/drawing/2014/main" id="{2DF3DF68-71C2-5AF5-064D-5697164FCD22}"/>
              </a:ext>
            </a:extLst>
          </p:cNvPr>
          <p:cNvSpPr txBox="1"/>
          <p:nvPr/>
        </p:nvSpPr>
        <p:spPr>
          <a:xfrm>
            <a:off x="7463786" y="6080436"/>
            <a:ext cx="6053958" cy="1200329"/>
          </a:xfrm>
          <a:prstGeom prst="rect">
            <a:avLst/>
          </a:prstGeom>
          <a:noFill/>
        </p:spPr>
        <p:txBody>
          <a:bodyPr wrap="square" rtlCol="0">
            <a:spAutoFit/>
          </a:bodyPr>
          <a:lstStyle/>
          <a:p>
            <a:r>
              <a:rPr lang="en-US" sz="7200" dirty="0">
                <a:solidFill>
                  <a:srgbClr val="396AF1"/>
                </a:solidFill>
              </a:rPr>
              <a:t>THANK YOU</a:t>
            </a:r>
            <a:endParaRPr lang="en-IN" sz="7200" dirty="0">
              <a:solidFill>
                <a:srgbClr val="396AF1"/>
              </a:solidFill>
            </a:endParaRPr>
          </a:p>
        </p:txBody>
      </p:sp>
    </p:spTree>
    <p:extLst>
      <p:ext uri="{BB962C8B-B14F-4D97-AF65-F5344CB8AC3E}">
        <p14:creationId xmlns:p14="http://schemas.microsoft.com/office/powerpoint/2010/main" val="43774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594A6-EE37-57C7-8E93-5F97F51E6A3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0F09AAC-5E34-C2F5-268E-84E576908DC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41B23C98-5CEA-6882-65D9-6C5772158A51}"/>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D75CF0C2-97C0-F2CC-D44A-BDAFC2734C77}"/>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2DA34332-0650-9BA1-B3CF-E54690A27E84}"/>
              </a:ext>
            </a:extLst>
          </p:cNvPr>
          <p:cNvSpPr/>
          <p:nvPr/>
        </p:nvSpPr>
        <p:spPr>
          <a:xfrm>
            <a:off x="6319599" y="2084784"/>
            <a:ext cx="7477601"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Top five products descriptions of HCL</a:t>
            </a:r>
          </a:p>
        </p:txBody>
      </p:sp>
      <p:sp>
        <p:nvSpPr>
          <p:cNvPr id="6" name="Text 2">
            <a:extLst>
              <a:ext uri="{FF2B5EF4-FFF2-40B4-BE49-F238E27FC236}">
                <a16:creationId xmlns:a16="http://schemas.microsoft.com/office/drawing/2014/main" id="{DF06BB6E-5357-72B4-8C38-DA73F44F7E72}"/>
              </a:ext>
            </a:extLst>
          </p:cNvPr>
          <p:cNvSpPr/>
          <p:nvPr/>
        </p:nvSpPr>
        <p:spPr>
          <a:xfrm>
            <a:off x="6319599" y="4084439"/>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1</a:t>
            </a:r>
            <a:endParaRPr lang="en-US" sz="1800" dirty="0">
              <a:solidFill>
                <a:srgbClr val="272525"/>
              </a:solidFill>
            </a:endParaRPr>
          </a:p>
        </p:txBody>
      </p:sp>
    </p:spTree>
    <p:extLst>
      <p:ext uri="{BB962C8B-B14F-4D97-AF65-F5344CB8AC3E}">
        <p14:creationId xmlns:p14="http://schemas.microsoft.com/office/powerpoint/2010/main" val="10214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0">
            <a:extLst>
              <a:ext uri="{FF2B5EF4-FFF2-40B4-BE49-F238E27FC236}">
                <a16:creationId xmlns:a16="http://schemas.microsoft.com/office/drawing/2014/main" id="{09BFD946-338F-61A2-FCCD-0231C61396A4}"/>
              </a:ext>
            </a:extLst>
          </p:cNvPr>
          <p:cNvSpPr/>
          <p:nvPr/>
        </p:nvSpPr>
        <p:spPr>
          <a:xfrm>
            <a:off x="0" y="0"/>
            <a:ext cx="14630400" cy="8229600"/>
          </a:xfrm>
          <a:prstGeom prst="rect">
            <a:avLst/>
          </a:prstGeom>
          <a:solidFill>
            <a:srgbClr val="EEEFF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b="1" dirty="0">
                <a:solidFill>
                  <a:srgbClr val="396AF1"/>
                </a:solidFill>
                <a:latin typeface="Barlow" pitchFamily="34" charset="0"/>
                <a:ea typeface="Barlow" pitchFamily="34" charset="-122"/>
                <a:cs typeface="Barlow" pitchFamily="34" charset="-120"/>
              </a:rPr>
              <a:t>Here are the top 5 product descriptions of HCL</a:t>
            </a:r>
            <a:endParaRPr lang="en-US" sz="4338" dirty="0">
              <a:solidFill>
                <a:srgbClr val="396AF1"/>
              </a:solidFill>
            </a:endParaRPr>
          </a:p>
        </p:txBody>
      </p:sp>
      <p:sp>
        <p:nvSpPr>
          <p:cNvPr id="9" name="Text 6"/>
          <p:cNvSpPr/>
          <p:nvPr/>
        </p:nvSpPr>
        <p:spPr>
          <a:xfrm>
            <a:off x="4755832" y="2307925"/>
            <a:ext cx="117038"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1</a:t>
            </a:r>
            <a:endParaRPr lang="en-US" sz="2603" dirty="0">
              <a:solidFill>
                <a:srgbClr val="396AF1"/>
              </a:solidFill>
            </a:endParaRPr>
          </a:p>
        </p:txBody>
      </p:sp>
      <p:sp>
        <p:nvSpPr>
          <p:cNvPr id="10" name="Text 7"/>
          <p:cNvSpPr/>
          <p:nvPr/>
        </p:nvSpPr>
        <p:spPr>
          <a:xfrm>
            <a:off x="5427240" y="231471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Notes:</a:t>
            </a:r>
            <a:endParaRPr lang="en-US" sz="2169" dirty="0">
              <a:solidFill>
                <a:srgbClr val="396AF1"/>
              </a:solidFill>
            </a:endParaRPr>
          </a:p>
        </p:txBody>
      </p:sp>
      <p:sp>
        <p:nvSpPr>
          <p:cNvPr id="11" name="Text 8"/>
          <p:cNvSpPr/>
          <p:nvPr/>
        </p:nvSpPr>
        <p:spPr>
          <a:xfrm>
            <a:off x="5427239" y="2696603"/>
            <a:ext cx="8872085" cy="1885347"/>
          </a:xfrm>
          <a:prstGeom prst="rect">
            <a:avLst/>
          </a:prstGeom>
          <a:noFill/>
          <a:ln/>
        </p:spPr>
        <p:txBody>
          <a:bodyPr wrap="square" rtlCol="0" anchor="t"/>
          <a:lstStyle/>
          <a:p>
            <a:pPr marL="0" indent="0" algn="l">
              <a:lnSpc>
                <a:spcPts val="2776"/>
              </a:lnSpc>
              <a:buNone/>
            </a:pPr>
            <a:r>
              <a:rPr lang="en-US" sz="1400" dirty="0">
                <a:latin typeface="Montserrat" pitchFamily="34" charset="0"/>
                <a:ea typeface="Montserrat" pitchFamily="34" charset="-122"/>
                <a:cs typeface="Montserrat" pitchFamily="34" charset="-120"/>
              </a:rPr>
              <a:t>Formerly known as IBM Notes, HCL Notes is a collaborative client-server software platform used for messaging and application development. It provides email, calendar, contact management, and integrated instant messaging functionalities, along with the ability to develop custom applications.il</a:t>
            </a:r>
          </a:p>
        </p:txBody>
      </p:sp>
      <p:sp>
        <p:nvSpPr>
          <p:cNvPr id="14" name="Text 11"/>
          <p:cNvSpPr/>
          <p:nvPr/>
        </p:nvSpPr>
        <p:spPr>
          <a:xfrm>
            <a:off x="4721900" y="4276426"/>
            <a:ext cx="185023"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2</a:t>
            </a:r>
            <a:endParaRPr lang="en-US" sz="2603" dirty="0">
              <a:solidFill>
                <a:srgbClr val="396AF1"/>
              </a:solidFill>
            </a:endParaRPr>
          </a:p>
        </p:txBody>
      </p:sp>
      <p:sp>
        <p:nvSpPr>
          <p:cNvPr id="15" name="Text 12"/>
          <p:cNvSpPr/>
          <p:nvPr/>
        </p:nvSpPr>
        <p:spPr>
          <a:xfrm>
            <a:off x="5427240" y="431473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Domino:</a:t>
            </a:r>
            <a:endParaRPr lang="en-US" sz="2169" dirty="0">
              <a:solidFill>
                <a:srgbClr val="396AF1"/>
              </a:solidFill>
            </a:endParaRPr>
          </a:p>
        </p:txBody>
      </p:sp>
      <p:sp>
        <p:nvSpPr>
          <p:cNvPr id="16" name="Text 13"/>
          <p:cNvSpPr/>
          <p:nvPr/>
        </p:nvSpPr>
        <p:spPr>
          <a:xfrm>
            <a:off x="5427239" y="4696624"/>
            <a:ext cx="8872085" cy="1625326"/>
          </a:xfrm>
          <a:prstGeom prst="rect">
            <a:avLst/>
          </a:prstGeom>
          <a:noFill/>
          <a:ln/>
        </p:spPr>
        <p:txBody>
          <a:bodyPr wrap="square" rtlCol="0" anchor="t"/>
          <a:lstStyle/>
          <a:p>
            <a:pPr marL="0" indent="0" algn="l">
              <a:lnSpc>
                <a:spcPts val="2776"/>
              </a:lnSpc>
              <a:buNone/>
            </a:pPr>
            <a:r>
              <a:rPr lang="en-US" sz="1400" dirty="0">
                <a:latin typeface="Montserrat" pitchFamily="34" charset="0"/>
                <a:ea typeface="Montserrat" pitchFamily="34" charset="-122"/>
                <a:cs typeface="Montserrat" pitchFamily="34" charset="-120"/>
              </a:rPr>
              <a:t>Formerly IBM Domino, HCL Domino is a server software platform that enables businesses to create, deploy, and manage business-critical applications. It offers features for collaboration, workflow automation, and data storage, facilitating the development of scalable and secure enterprise applications.</a:t>
            </a:r>
            <a:endParaRPr lang="en-US" sz="1400" dirty="0"/>
          </a:p>
        </p:txBody>
      </p:sp>
      <p:sp>
        <p:nvSpPr>
          <p:cNvPr id="19" name="Text 16"/>
          <p:cNvSpPr/>
          <p:nvPr/>
        </p:nvSpPr>
        <p:spPr>
          <a:xfrm>
            <a:off x="4709348" y="6292226"/>
            <a:ext cx="178475"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3</a:t>
            </a:r>
            <a:endParaRPr lang="en-US" sz="2603" dirty="0">
              <a:solidFill>
                <a:srgbClr val="396AF1"/>
              </a:solidFill>
            </a:endParaRPr>
          </a:p>
        </p:txBody>
      </p:sp>
      <p:sp>
        <p:nvSpPr>
          <p:cNvPr id="20" name="Text 17"/>
          <p:cNvSpPr/>
          <p:nvPr/>
        </p:nvSpPr>
        <p:spPr>
          <a:xfrm>
            <a:off x="5411474" y="629901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Commerce:</a:t>
            </a:r>
            <a:endParaRPr lang="en-US" sz="2169" dirty="0">
              <a:solidFill>
                <a:srgbClr val="396AF1"/>
              </a:solidFill>
            </a:endParaRPr>
          </a:p>
        </p:txBody>
      </p:sp>
      <p:sp>
        <p:nvSpPr>
          <p:cNvPr id="21" name="Text 18"/>
          <p:cNvSpPr/>
          <p:nvPr/>
        </p:nvSpPr>
        <p:spPr>
          <a:xfrm>
            <a:off x="5411473" y="6680904"/>
            <a:ext cx="8872085" cy="1840952"/>
          </a:xfrm>
          <a:prstGeom prst="rect">
            <a:avLst/>
          </a:prstGeom>
          <a:noFill/>
          <a:ln/>
        </p:spPr>
        <p:txBody>
          <a:bodyPr wrap="square" rtlCol="0" anchor="t"/>
          <a:lstStyle/>
          <a:p>
            <a:pPr marL="0" indent="0" algn="l">
              <a:lnSpc>
                <a:spcPts val="2776"/>
              </a:lnSpc>
              <a:buNone/>
            </a:pPr>
            <a:r>
              <a:rPr lang="en-US" sz="1400" dirty="0">
                <a:latin typeface="Montserrat" pitchFamily="34" charset="0"/>
                <a:ea typeface="Montserrat" pitchFamily="34" charset="-122"/>
                <a:cs typeface="Montserrat" pitchFamily="34" charset="-120"/>
              </a:rPr>
              <a:t>Formerly IBM Commerce, HCL Commerce is an enterprise-grade e-commerce platform designed to help businesses create personalized, omnichannel shopping experiences. It provides features for catalog management, merchandising, marketing, and order management, empowering organizations to drive sales and customer engagement across digital channels.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7A196-BB24-4732-6E29-8A9441608B46}"/>
            </a:ext>
          </a:extLst>
        </p:cNvPr>
        <p:cNvGrpSpPr/>
        <p:nvPr/>
      </p:nvGrpSpPr>
      <p:grpSpPr>
        <a:xfrm>
          <a:off x="0" y="0"/>
          <a:ext cx="0" cy="0"/>
          <a:chOff x="0" y="0"/>
          <a:chExt cx="0" cy="0"/>
        </a:xfrm>
      </p:grpSpPr>
      <p:sp>
        <p:nvSpPr>
          <p:cNvPr id="17" name="Shape 0">
            <a:extLst>
              <a:ext uri="{FF2B5EF4-FFF2-40B4-BE49-F238E27FC236}">
                <a16:creationId xmlns:a16="http://schemas.microsoft.com/office/drawing/2014/main" id="{0E8351ED-8D2F-6CB8-9CF9-3F967E72DA93}"/>
              </a:ext>
            </a:extLst>
          </p:cNvPr>
          <p:cNvSpPr/>
          <p:nvPr/>
        </p:nvSpPr>
        <p:spPr>
          <a:xfrm>
            <a:off x="0" y="0"/>
            <a:ext cx="14630400" cy="8229600"/>
          </a:xfrm>
          <a:prstGeom prst="rect">
            <a:avLst/>
          </a:prstGeom>
          <a:solidFill>
            <a:srgbClr val="EEEFF5"/>
          </a:solidFill>
          <a:ln/>
        </p:spPr>
      </p:sp>
      <p:pic>
        <p:nvPicPr>
          <p:cNvPr id="4" name="Image 0" descr="preencoded.png">
            <a:extLst>
              <a:ext uri="{FF2B5EF4-FFF2-40B4-BE49-F238E27FC236}">
                <a16:creationId xmlns:a16="http://schemas.microsoft.com/office/drawing/2014/main" id="{73B2DEAF-A1D3-F97C-751E-F5261EB4802E}"/>
              </a:ext>
            </a:extLst>
          </p:cNvPr>
          <p:cNvPicPr>
            <a:picLocks noChangeAspect="1"/>
          </p:cNvPicPr>
          <p:nvPr/>
        </p:nvPicPr>
        <p:blipFill>
          <a:blip r:embed="rId3"/>
          <a:stretch>
            <a:fillRect/>
          </a:stretch>
        </p:blipFill>
        <p:spPr>
          <a:xfrm>
            <a:off x="0" y="0"/>
            <a:ext cx="3657600" cy="8229600"/>
          </a:xfrm>
          <a:prstGeom prst="rect">
            <a:avLst/>
          </a:prstGeom>
        </p:spPr>
      </p:pic>
      <p:sp>
        <p:nvSpPr>
          <p:cNvPr id="5" name="Text 2">
            <a:extLst>
              <a:ext uri="{FF2B5EF4-FFF2-40B4-BE49-F238E27FC236}">
                <a16:creationId xmlns:a16="http://schemas.microsoft.com/office/drawing/2014/main" id="{F9D46A2E-512F-AA77-4327-59EE91A4A3E4}"/>
              </a:ext>
            </a:extLst>
          </p:cNvPr>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b="1" dirty="0">
                <a:solidFill>
                  <a:srgbClr val="396AF1"/>
                </a:solidFill>
                <a:latin typeface="Barlow" pitchFamily="34" charset="0"/>
                <a:ea typeface="Barlow" pitchFamily="34" charset="-122"/>
                <a:cs typeface="Barlow" pitchFamily="34" charset="-120"/>
              </a:rPr>
              <a:t>Here are the top 5 product descriptions of HCL – contd.</a:t>
            </a:r>
            <a:endParaRPr lang="en-US" sz="4338" dirty="0">
              <a:solidFill>
                <a:srgbClr val="396AF1"/>
              </a:solidFill>
            </a:endParaRPr>
          </a:p>
        </p:txBody>
      </p:sp>
      <p:sp>
        <p:nvSpPr>
          <p:cNvPr id="9" name="Text 6">
            <a:extLst>
              <a:ext uri="{FF2B5EF4-FFF2-40B4-BE49-F238E27FC236}">
                <a16:creationId xmlns:a16="http://schemas.microsoft.com/office/drawing/2014/main" id="{8A367721-445F-34B6-FBF6-45E493A99F8A}"/>
              </a:ext>
            </a:extLst>
          </p:cNvPr>
          <p:cNvSpPr/>
          <p:nvPr/>
        </p:nvSpPr>
        <p:spPr>
          <a:xfrm>
            <a:off x="4755832" y="2307925"/>
            <a:ext cx="117038"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4</a:t>
            </a:r>
            <a:endParaRPr lang="en-US" sz="2603" dirty="0">
              <a:solidFill>
                <a:srgbClr val="396AF1"/>
              </a:solidFill>
            </a:endParaRPr>
          </a:p>
        </p:txBody>
      </p:sp>
      <p:sp>
        <p:nvSpPr>
          <p:cNvPr id="10" name="Text 7">
            <a:extLst>
              <a:ext uri="{FF2B5EF4-FFF2-40B4-BE49-F238E27FC236}">
                <a16:creationId xmlns:a16="http://schemas.microsoft.com/office/drawing/2014/main" id="{5A7041C3-5DA4-A63E-25B1-BA1B4893B46E}"/>
              </a:ext>
            </a:extLst>
          </p:cNvPr>
          <p:cNvSpPr/>
          <p:nvPr/>
        </p:nvSpPr>
        <p:spPr>
          <a:xfrm>
            <a:off x="5427240" y="231471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Leap:</a:t>
            </a:r>
            <a:endParaRPr lang="en-US" sz="2169" dirty="0">
              <a:solidFill>
                <a:srgbClr val="396AF1"/>
              </a:solidFill>
            </a:endParaRPr>
          </a:p>
        </p:txBody>
      </p:sp>
      <p:sp>
        <p:nvSpPr>
          <p:cNvPr id="11" name="Text 8">
            <a:extLst>
              <a:ext uri="{FF2B5EF4-FFF2-40B4-BE49-F238E27FC236}">
                <a16:creationId xmlns:a16="http://schemas.microsoft.com/office/drawing/2014/main" id="{A7BC825A-AD28-6518-92FC-C928A2B0946C}"/>
              </a:ext>
            </a:extLst>
          </p:cNvPr>
          <p:cNvSpPr/>
          <p:nvPr/>
        </p:nvSpPr>
        <p:spPr>
          <a:xfrm>
            <a:off x="5427239" y="2696603"/>
            <a:ext cx="8872085" cy="1885347"/>
          </a:xfrm>
          <a:prstGeom prst="rect">
            <a:avLst/>
          </a:prstGeom>
          <a:noFill/>
          <a:ln/>
        </p:spPr>
        <p:txBody>
          <a:bodyPr wrap="square" rtlCol="0" anchor="t"/>
          <a:lstStyle/>
          <a:p>
            <a:pPr marL="0" indent="0" algn="l">
              <a:lnSpc>
                <a:spcPts val="2776"/>
              </a:lnSpc>
              <a:buNone/>
            </a:pPr>
            <a:r>
              <a:rPr lang="en-US" sz="1400" dirty="0">
                <a:solidFill>
                  <a:srgbClr val="272525"/>
                </a:solidFill>
                <a:latin typeface="Montserrat" pitchFamily="34" charset="0"/>
                <a:ea typeface="Montserrat" pitchFamily="34" charset="-122"/>
                <a:cs typeface="Montserrat" pitchFamily="34" charset="-120"/>
              </a:rPr>
              <a:t>HCL Leap is a digital experience platform that enables organizations to rapidly build, deploy, and manage digital solutions and applications. It offers tools for low-code development, content management, and process automation, empowering businesses to innovate and adapt to changing market demands quickly.</a:t>
            </a:r>
          </a:p>
        </p:txBody>
      </p:sp>
      <p:sp>
        <p:nvSpPr>
          <p:cNvPr id="14" name="Text 11">
            <a:extLst>
              <a:ext uri="{FF2B5EF4-FFF2-40B4-BE49-F238E27FC236}">
                <a16:creationId xmlns:a16="http://schemas.microsoft.com/office/drawing/2014/main" id="{BD478731-D772-F11E-38D6-513DD14119AA}"/>
              </a:ext>
            </a:extLst>
          </p:cNvPr>
          <p:cNvSpPr/>
          <p:nvPr/>
        </p:nvSpPr>
        <p:spPr>
          <a:xfrm>
            <a:off x="4721900" y="4292181"/>
            <a:ext cx="185023"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5</a:t>
            </a:r>
            <a:endParaRPr lang="en-US" sz="2603" dirty="0">
              <a:solidFill>
                <a:srgbClr val="396AF1"/>
              </a:solidFill>
            </a:endParaRPr>
          </a:p>
        </p:txBody>
      </p:sp>
      <p:sp>
        <p:nvSpPr>
          <p:cNvPr id="15" name="Text 12">
            <a:extLst>
              <a:ext uri="{FF2B5EF4-FFF2-40B4-BE49-F238E27FC236}">
                <a16:creationId xmlns:a16="http://schemas.microsoft.com/office/drawing/2014/main" id="{CC74A56B-AF59-F350-DDAA-415B4970DF60}"/>
              </a:ext>
            </a:extLst>
          </p:cNvPr>
          <p:cNvSpPr/>
          <p:nvPr/>
        </p:nvSpPr>
        <p:spPr>
          <a:xfrm>
            <a:off x="5427240" y="431473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BigFix:</a:t>
            </a:r>
            <a:endParaRPr lang="en-US" sz="2169" dirty="0">
              <a:solidFill>
                <a:srgbClr val="396AF1"/>
              </a:solidFill>
            </a:endParaRPr>
          </a:p>
        </p:txBody>
      </p:sp>
      <p:sp>
        <p:nvSpPr>
          <p:cNvPr id="16" name="Text 13">
            <a:extLst>
              <a:ext uri="{FF2B5EF4-FFF2-40B4-BE49-F238E27FC236}">
                <a16:creationId xmlns:a16="http://schemas.microsoft.com/office/drawing/2014/main" id="{EEF1CF54-4281-792C-CF9A-4C5ECEC9D640}"/>
              </a:ext>
            </a:extLst>
          </p:cNvPr>
          <p:cNvSpPr/>
          <p:nvPr/>
        </p:nvSpPr>
        <p:spPr>
          <a:xfrm>
            <a:off x="5427239" y="4696624"/>
            <a:ext cx="8872085" cy="1625326"/>
          </a:xfrm>
          <a:prstGeom prst="rect">
            <a:avLst/>
          </a:prstGeom>
          <a:noFill/>
          <a:ln/>
        </p:spPr>
        <p:txBody>
          <a:bodyPr wrap="square" rtlCol="0" anchor="t"/>
          <a:lstStyle/>
          <a:p>
            <a:pPr marL="0" indent="0" algn="l">
              <a:lnSpc>
                <a:spcPts val="2776"/>
              </a:lnSpc>
              <a:buNone/>
            </a:pPr>
            <a:r>
              <a:rPr lang="en-US" sz="1400" dirty="0">
                <a:solidFill>
                  <a:srgbClr val="272525"/>
                </a:solidFill>
                <a:latin typeface="Montserrat" pitchFamily="34" charset="0"/>
                <a:ea typeface="Montserrat" pitchFamily="34" charset="-122"/>
                <a:cs typeface="Montserrat" pitchFamily="34" charset="-120"/>
              </a:rPr>
              <a:t>HCL BigFix is an endpoint management and security solution that helps organizations manage and secure their endpoints across diverse operating systems and devices. It provides capabilities for patch management, software distribution, compliance monitoring, and threat detection, helping businesses maintain the security and integrity of their IT infrastructure.</a:t>
            </a:r>
          </a:p>
        </p:txBody>
      </p:sp>
    </p:spTree>
    <p:extLst>
      <p:ext uri="{BB962C8B-B14F-4D97-AF65-F5344CB8AC3E}">
        <p14:creationId xmlns:p14="http://schemas.microsoft.com/office/powerpoint/2010/main" val="260165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75D70-C0A0-497A-D0FA-EFC19452542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8FD0144-4301-3875-A9FA-E6DB90D533ED}"/>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0DE05C2-279E-A64B-3D50-ED9CEC4F1F04}"/>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09840339-094A-4050-D122-0A7E848AA130}"/>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F5B8420C-4251-E069-63EC-F5DCEA143214}"/>
              </a:ext>
            </a:extLst>
          </p:cNvPr>
          <p:cNvSpPr/>
          <p:nvPr/>
        </p:nvSpPr>
        <p:spPr>
          <a:xfrm>
            <a:off x="6319599" y="2084784"/>
            <a:ext cx="8011256"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To determine on which the platform is developed</a:t>
            </a:r>
          </a:p>
        </p:txBody>
      </p:sp>
      <p:sp>
        <p:nvSpPr>
          <p:cNvPr id="6" name="Text 2">
            <a:extLst>
              <a:ext uri="{FF2B5EF4-FFF2-40B4-BE49-F238E27FC236}">
                <a16:creationId xmlns:a16="http://schemas.microsoft.com/office/drawing/2014/main" id="{156B63FA-00AD-7E80-EE55-82044276D3DD}"/>
              </a:ext>
            </a:extLst>
          </p:cNvPr>
          <p:cNvSpPr/>
          <p:nvPr/>
        </p:nvSpPr>
        <p:spPr>
          <a:xfrm>
            <a:off x="6319599" y="4084439"/>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2</a:t>
            </a:r>
            <a:endParaRPr lang="en-US" sz="1800" dirty="0">
              <a:solidFill>
                <a:srgbClr val="272525"/>
              </a:solidFill>
            </a:endParaRPr>
          </a:p>
        </p:txBody>
      </p:sp>
    </p:spTree>
    <p:extLst>
      <p:ext uri="{BB962C8B-B14F-4D97-AF65-F5344CB8AC3E}">
        <p14:creationId xmlns:p14="http://schemas.microsoft.com/office/powerpoint/2010/main" val="403291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0">
            <a:extLst>
              <a:ext uri="{FF2B5EF4-FFF2-40B4-BE49-F238E27FC236}">
                <a16:creationId xmlns:a16="http://schemas.microsoft.com/office/drawing/2014/main" id="{A8BF21DB-F281-4805-C6E8-C704AC01A027}"/>
              </a:ext>
            </a:extLst>
          </p:cNvPr>
          <p:cNvSpPr/>
          <p:nvPr/>
        </p:nvSpPr>
        <p:spPr>
          <a:xfrm>
            <a:off x="0" y="0"/>
            <a:ext cx="14630400" cy="8229600"/>
          </a:xfrm>
          <a:prstGeom prst="rect">
            <a:avLst/>
          </a:prstGeom>
          <a:solidFill>
            <a:srgbClr val="EEEFF5"/>
          </a:solidFill>
          <a:ln/>
        </p:spPr>
      </p:sp>
      <p:sp>
        <p:nvSpPr>
          <p:cNvPr id="4" name="Text 2"/>
          <p:cNvSpPr/>
          <p:nvPr/>
        </p:nvSpPr>
        <p:spPr>
          <a:xfrm>
            <a:off x="355059" y="520218"/>
            <a:ext cx="10617738"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https://www.hcl-software.com/</a:t>
            </a:r>
            <a:br>
              <a:rPr lang="en-US" sz="4374" b="1" dirty="0">
                <a:solidFill>
                  <a:srgbClr val="396AF1"/>
                </a:solidFill>
                <a:latin typeface="Barlow" pitchFamily="34" charset="0"/>
                <a:ea typeface="Barlow" pitchFamily="34" charset="-122"/>
                <a:cs typeface="Barlow" pitchFamily="34" charset="-120"/>
              </a:rPr>
            </a:br>
            <a:r>
              <a:rPr lang="en-US" sz="4374" b="1" dirty="0">
                <a:solidFill>
                  <a:srgbClr val="396AF1"/>
                </a:solidFill>
                <a:latin typeface="Barlow" pitchFamily="34" charset="0"/>
                <a:ea typeface="Barlow" pitchFamily="34" charset="-122"/>
                <a:cs typeface="Barlow" pitchFamily="34" charset="-120"/>
              </a:rPr>
              <a:t>the website is developed on the following </a:t>
            </a:r>
            <a:endParaRPr lang="en-US" sz="4374" dirty="0">
              <a:solidFill>
                <a:srgbClr val="396AF1"/>
              </a:solidFill>
            </a:endParaRPr>
          </a:p>
        </p:txBody>
      </p:sp>
      <p:sp>
        <p:nvSpPr>
          <p:cNvPr id="6" name="Text 4"/>
          <p:cNvSpPr/>
          <p:nvPr/>
        </p:nvSpPr>
        <p:spPr>
          <a:xfrm>
            <a:off x="410257" y="2442428"/>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solidFill>
                <a:srgbClr val="396AF1"/>
              </a:solidFill>
            </a:endParaRPr>
          </a:p>
        </p:txBody>
      </p:sp>
      <p:sp>
        <p:nvSpPr>
          <p:cNvPr id="7" name="Text 5"/>
          <p:cNvSpPr/>
          <p:nvPr/>
        </p:nvSpPr>
        <p:spPr>
          <a:xfrm>
            <a:off x="941395" y="247707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CONTENT MANAGEMENT SYSTEM(CMS)</a:t>
            </a:r>
            <a:endParaRPr lang="en-US" sz="2187" dirty="0">
              <a:solidFill>
                <a:srgbClr val="396AF1"/>
              </a:solidFill>
            </a:endParaRPr>
          </a:p>
        </p:txBody>
      </p:sp>
      <p:sp>
        <p:nvSpPr>
          <p:cNvPr id="8" name="Text 6"/>
          <p:cNvSpPr/>
          <p:nvPr/>
        </p:nvSpPr>
        <p:spPr>
          <a:xfrm>
            <a:off x="941395" y="2957493"/>
            <a:ext cx="4721781"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HCL digital experience</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Drupal</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WordPress</a:t>
            </a:r>
            <a:endParaRPr lang="en-US" sz="1750" dirty="0">
              <a:solidFill>
                <a:srgbClr val="272525"/>
              </a:solidFill>
            </a:endParaRPr>
          </a:p>
        </p:txBody>
      </p:sp>
      <p:sp>
        <p:nvSpPr>
          <p:cNvPr id="10" name="Text 8"/>
          <p:cNvSpPr/>
          <p:nvPr/>
        </p:nvSpPr>
        <p:spPr>
          <a:xfrm>
            <a:off x="6514878" y="2442428"/>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solidFill>
                <a:srgbClr val="396AF1"/>
              </a:solidFill>
            </a:endParaRPr>
          </a:p>
        </p:txBody>
      </p:sp>
      <p:sp>
        <p:nvSpPr>
          <p:cNvPr id="11" name="Text 9"/>
          <p:cNvSpPr/>
          <p:nvPr/>
        </p:nvSpPr>
        <p:spPr>
          <a:xfrm>
            <a:off x="7080424" y="247707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PROGRAMMING LANGUAGES</a:t>
            </a:r>
          </a:p>
        </p:txBody>
      </p:sp>
      <p:sp>
        <p:nvSpPr>
          <p:cNvPr id="12" name="Text 10"/>
          <p:cNvSpPr/>
          <p:nvPr/>
        </p:nvSpPr>
        <p:spPr>
          <a:xfrm>
            <a:off x="7075164" y="2957493"/>
            <a:ext cx="4727041" cy="109844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PHP</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Java</a:t>
            </a:r>
          </a:p>
        </p:txBody>
      </p:sp>
      <p:sp>
        <p:nvSpPr>
          <p:cNvPr id="14" name="Text 12"/>
          <p:cNvSpPr/>
          <p:nvPr/>
        </p:nvSpPr>
        <p:spPr>
          <a:xfrm>
            <a:off x="379182" y="4627343"/>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solidFill>
                <a:srgbClr val="396AF1"/>
              </a:solidFill>
            </a:endParaRPr>
          </a:p>
        </p:txBody>
      </p:sp>
      <p:sp>
        <p:nvSpPr>
          <p:cNvPr id="15" name="Text 13"/>
          <p:cNvSpPr/>
          <p:nvPr/>
        </p:nvSpPr>
        <p:spPr>
          <a:xfrm>
            <a:off x="941395" y="4661990"/>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ANALYTICS</a:t>
            </a:r>
            <a:endParaRPr lang="en-US" sz="2187" dirty="0">
              <a:solidFill>
                <a:srgbClr val="396AF1"/>
              </a:solidFill>
            </a:endParaRPr>
          </a:p>
        </p:txBody>
      </p:sp>
      <p:sp>
        <p:nvSpPr>
          <p:cNvPr id="16" name="Text 14"/>
          <p:cNvSpPr/>
          <p:nvPr/>
        </p:nvSpPr>
        <p:spPr>
          <a:xfrm>
            <a:off x="941395" y="5142407"/>
            <a:ext cx="4721781"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Piwik PRO Core</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LinkedIn Insight share</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Google Analytics </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Facebook Pixel</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Crazy Egg</a:t>
            </a:r>
          </a:p>
        </p:txBody>
      </p:sp>
      <p:sp>
        <p:nvSpPr>
          <p:cNvPr id="18" name="Text 16"/>
          <p:cNvSpPr/>
          <p:nvPr/>
        </p:nvSpPr>
        <p:spPr>
          <a:xfrm>
            <a:off x="6507377" y="4627343"/>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solidFill>
                <a:srgbClr val="396AF1"/>
              </a:solidFill>
            </a:endParaRPr>
          </a:p>
        </p:txBody>
      </p:sp>
      <p:sp>
        <p:nvSpPr>
          <p:cNvPr id="19" name="Text 17"/>
          <p:cNvSpPr/>
          <p:nvPr/>
        </p:nvSpPr>
        <p:spPr>
          <a:xfrm>
            <a:off x="7080424" y="4661990"/>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DATABASES</a:t>
            </a:r>
          </a:p>
        </p:txBody>
      </p:sp>
      <p:sp>
        <p:nvSpPr>
          <p:cNvPr id="20" name="Text 18"/>
          <p:cNvSpPr/>
          <p:nvPr/>
        </p:nvSpPr>
        <p:spPr>
          <a:xfrm>
            <a:off x="7080424" y="5142407"/>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MySQL</a:t>
            </a:r>
          </a:p>
        </p:txBody>
      </p:sp>
      <p:sp>
        <p:nvSpPr>
          <p:cNvPr id="23" name="Text 16">
            <a:extLst>
              <a:ext uri="{FF2B5EF4-FFF2-40B4-BE49-F238E27FC236}">
                <a16:creationId xmlns:a16="http://schemas.microsoft.com/office/drawing/2014/main" id="{D2F6D1C1-0F33-8EE0-FEFC-A98CEC36A00D}"/>
              </a:ext>
            </a:extLst>
          </p:cNvPr>
          <p:cNvSpPr/>
          <p:nvPr/>
        </p:nvSpPr>
        <p:spPr>
          <a:xfrm>
            <a:off x="6502117" y="5788749"/>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5</a:t>
            </a:r>
            <a:endParaRPr lang="en-US" sz="2624" dirty="0">
              <a:solidFill>
                <a:srgbClr val="396AF1"/>
              </a:solidFill>
            </a:endParaRPr>
          </a:p>
        </p:txBody>
      </p:sp>
      <p:sp>
        <p:nvSpPr>
          <p:cNvPr id="24" name="Text 17">
            <a:extLst>
              <a:ext uri="{FF2B5EF4-FFF2-40B4-BE49-F238E27FC236}">
                <a16:creationId xmlns:a16="http://schemas.microsoft.com/office/drawing/2014/main" id="{BCFB704F-DECF-68D6-721B-01D5E121AF54}"/>
              </a:ext>
            </a:extLst>
          </p:cNvPr>
          <p:cNvSpPr/>
          <p:nvPr/>
        </p:nvSpPr>
        <p:spPr>
          <a:xfrm>
            <a:off x="7075164" y="582339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ADVERTISING</a:t>
            </a:r>
          </a:p>
        </p:txBody>
      </p:sp>
      <p:sp>
        <p:nvSpPr>
          <p:cNvPr id="25" name="Text 18">
            <a:extLst>
              <a:ext uri="{FF2B5EF4-FFF2-40B4-BE49-F238E27FC236}">
                <a16:creationId xmlns:a16="http://schemas.microsoft.com/office/drawing/2014/main" id="{A7DEB50B-B191-1135-5F6C-ED123D36F325}"/>
              </a:ext>
            </a:extLst>
          </p:cNvPr>
          <p:cNvSpPr/>
          <p:nvPr/>
        </p:nvSpPr>
        <p:spPr>
          <a:xfrm>
            <a:off x="7075164" y="6303813"/>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Twitter Ads</a:t>
            </a:r>
          </a:p>
        </p:txBody>
      </p:sp>
      <p:pic>
        <p:nvPicPr>
          <p:cNvPr id="27" name="Image 1" descr="preencoded.png">
            <a:extLst>
              <a:ext uri="{FF2B5EF4-FFF2-40B4-BE49-F238E27FC236}">
                <a16:creationId xmlns:a16="http://schemas.microsoft.com/office/drawing/2014/main" id="{0B5B7E1A-9DB0-5EC8-3890-CDABBA7FDB63}"/>
              </a:ext>
            </a:extLst>
          </p:cNvPr>
          <p:cNvPicPr>
            <a:picLocks noChangeAspect="1"/>
          </p:cNvPicPr>
          <p:nvPr/>
        </p:nvPicPr>
        <p:blipFill>
          <a:blip r:embed="rId3"/>
          <a:stretch>
            <a:fillRect/>
          </a:stretch>
        </p:blipFill>
        <p:spPr>
          <a:xfrm>
            <a:off x="10972798" y="0"/>
            <a:ext cx="36576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28392-094E-B1CD-6446-868A8D894FC1}"/>
            </a:ext>
          </a:extLst>
        </p:cNvPr>
        <p:cNvGrpSpPr/>
        <p:nvPr/>
      </p:nvGrpSpPr>
      <p:grpSpPr>
        <a:xfrm>
          <a:off x="0" y="0"/>
          <a:ext cx="0" cy="0"/>
          <a:chOff x="0" y="0"/>
          <a:chExt cx="0" cy="0"/>
        </a:xfrm>
      </p:grpSpPr>
      <p:sp>
        <p:nvSpPr>
          <p:cNvPr id="33" name="Shape 0">
            <a:extLst>
              <a:ext uri="{FF2B5EF4-FFF2-40B4-BE49-F238E27FC236}">
                <a16:creationId xmlns:a16="http://schemas.microsoft.com/office/drawing/2014/main" id="{66D4E774-D09E-7AF5-CEEE-7EFC04976061}"/>
              </a:ext>
            </a:extLst>
          </p:cNvPr>
          <p:cNvSpPr/>
          <p:nvPr/>
        </p:nvSpPr>
        <p:spPr>
          <a:xfrm>
            <a:off x="0" y="0"/>
            <a:ext cx="14630400" cy="8229600"/>
          </a:xfrm>
          <a:prstGeom prst="rect">
            <a:avLst/>
          </a:prstGeom>
          <a:solidFill>
            <a:srgbClr val="EEEFF5"/>
          </a:solidFill>
          <a:ln/>
        </p:spPr>
      </p:sp>
      <p:sp>
        <p:nvSpPr>
          <p:cNvPr id="6" name="Text 4">
            <a:extLst>
              <a:ext uri="{FF2B5EF4-FFF2-40B4-BE49-F238E27FC236}">
                <a16:creationId xmlns:a16="http://schemas.microsoft.com/office/drawing/2014/main" id="{367B440B-7AFB-DED6-0937-16C23A563A11}"/>
              </a:ext>
            </a:extLst>
          </p:cNvPr>
          <p:cNvSpPr/>
          <p:nvPr/>
        </p:nvSpPr>
        <p:spPr>
          <a:xfrm>
            <a:off x="427190" y="2433965"/>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6</a:t>
            </a:r>
            <a:endParaRPr lang="en-US" sz="2624" dirty="0">
              <a:solidFill>
                <a:srgbClr val="396AF1"/>
              </a:solidFill>
            </a:endParaRPr>
          </a:p>
        </p:txBody>
      </p:sp>
      <p:sp>
        <p:nvSpPr>
          <p:cNvPr id="7" name="Text 5">
            <a:extLst>
              <a:ext uri="{FF2B5EF4-FFF2-40B4-BE49-F238E27FC236}">
                <a16:creationId xmlns:a16="http://schemas.microsoft.com/office/drawing/2014/main" id="{8E8A3609-C53E-C549-446E-D309975BAD93}"/>
              </a:ext>
            </a:extLst>
          </p:cNvPr>
          <p:cNvSpPr/>
          <p:nvPr/>
        </p:nvSpPr>
        <p:spPr>
          <a:xfrm>
            <a:off x="958328" y="246861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JAVA SCRIPT LIBRARIES</a:t>
            </a:r>
            <a:endParaRPr lang="en-US" sz="2187" dirty="0">
              <a:solidFill>
                <a:srgbClr val="396AF1"/>
              </a:solidFill>
            </a:endParaRPr>
          </a:p>
        </p:txBody>
      </p:sp>
      <p:sp>
        <p:nvSpPr>
          <p:cNvPr id="8" name="Text 6">
            <a:extLst>
              <a:ext uri="{FF2B5EF4-FFF2-40B4-BE49-F238E27FC236}">
                <a16:creationId xmlns:a16="http://schemas.microsoft.com/office/drawing/2014/main" id="{123B6339-246F-15E3-ED55-E150C104D9A3}"/>
              </a:ext>
            </a:extLst>
          </p:cNvPr>
          <p:cNvSpPr/>
          <p:nvPr/>
        </p:nvSpPr>
        <p:spPr>
          <a:xfrm>
            <a:off x="958328" y="2917498"/>
            <a:ext cx="4721781" cy="185740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jQuery- UI</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Core-</a:t>
            </a:r>
            <a:r>
              <a:rPr lang="en-US" sz="1750" dirty="0" err="1">
                <a:solidFill>
                  <a:srgbClr val="272525"/>
                </a:solidFill>
                <a:latin typeface="Montserrat" pitchFamily="34" charset="0"/>
                <a:ea typeface="Montserrat" pitchFamily="34" charset="-122"/>
                <a:cs typeface="Montserrat" pitchFamily="34" charset="-120"/>
              </a:rPr>
              <a:t>js</a:t>
            </a:r>
            <a:endParaRPr lang="en-US" sz="1750" dirty="0">
              <a:solidFill>
                <a:srgbClr val="272525"/>
              </a:solidFill>
              <a:latin typeface="Montserrat" pitchFamily="34" charset="0"/>
              <a:ea typeface="Montserrat" pitchFamily="34" charset="-122"/>
              <a:cs typeface="Montserrat" pitchFamily="34" charset="-120"/>
            </a:endParaRP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Owl Carousel</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J-Query</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Fancy Box</a:t>
            </a:r>
            <a:endParaRPr lang="en-US" sz="1750" dirty="0">
              <a:solidFill>
                <a:srgbClr val="272525"/>
              </a:solidFill>
            </a:endParaRPr>
          </a:p>
        </p:txBody>
      </p:sp>
      <p:sp>
        <p:nvSpPr>
          <p:cNvPr id="10" name="Text 8">
            <a:extLst>
              <a:ext uri="{FF2B5EF4-FFF2-40B4-BE49-F238E27FC236}">
                <a16:creationId xmlns:a16="http://schemas.microsoft.com/office/drawing/2014/main" id="{A6EB3B16-6144-3007-021F-E12BE06AC451}"/>
              </a:ext>
            </a:extLst>
          </p:cNvPr>
          <p:cNvSpPr/>
          <p:nvPr/>
        </p:nvSpPr>
        <p:spPr>
          <a:xfrm>
            <a:off x="392782" y="4830068"/>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7</a:t>
            </a:r>
            <a:endParaRPr lang="en-US" sz="2624" dirty="0">
              <a:solidFill>
                <a:srgbClr val="396AF1"/>
              </a:solidFill>
            </a:endParaRPr>
          </a:p>
        </p:txBody>
      </p:sp>
      <p:sp>
        <p:nvSpPr>
          <p:cNvPr id="11" name="Text 9">
            <a:extLst>
              <a:ext uri="{FF2B5EF4-FFF2-40B4-BE49-F238E27FC236}">
                <a16:creationId xmlns:a16="http://schemas.microsoft.com/office/drawing/2014/main" id="{C12C9EE9-DE90-AFC2-ED10-4B82F1A07BA5}"/>
              </a:ext>
            </a:extLst>
          </p:cNvPr>
          <p:cNvSpPr/>
          <p:nvPr/>
        </p:nvSpPr>
        <p:spPr>
          <a:xfrm>
            <a:off x="958328" y="486471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TAG MANAGERS</a:t>
            </a:r>
          </a:p>
        </p:txBody>
      </p:sp>
      <p:sp>
        <p:nvSpPr>
          <p:cNvPr id="12" name="Text 10">
            <a:extLst>
              <a:ext uri="{FF2B5EF4-FFF2-40B4-BE49-F238E27FC236}">
                <a16:creationId xmlns:a16="http://schemas.microsoft.com/office/drawing/2014/main" id="{35186C5D-B4AE-4387-C94B-2201427F2A49}"/>
              </a:ext>
            </a:extLst>
          </p:cNvPr>
          <p:cNvSpPr/>
          <p:nvPr/>
        </p:nvSpPr>
        <p:spPr>
          <a:xfrm>
            <a:off x="958328" y="5297835"/>
            <a:ext cx="4721781"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Google Tag manager</a:t>
            </a:r>
          </a:p>
        </p:txBody>
      </p:sp>
      <p:sp>
        <p:nvSpPr>
          <p:cNvPr id="14" name="Text 12">
            <a:extLst>
              <a:ext uri="{FF2B5EF4-FFF2-40B4-BE49-F238E27FC236}">
                <a16:creationId xmlns:a16="http://schemas.microsoft.com/office/drawing/2014/main" id="{C2DEA491-AA9F-3BAA-9F99-451F04BFFF33}"/>
              </a:ext>
            </a:extLst>
          </p:cNvPr>
          <p:cNvSpPr/>
          <p:nvPr/>
        </p:nvSpPr>
        <p:spPr>
          <a:xfrm>
            <a:off x="6838359" y="3665050"/>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10</a:t>
            </a:r>
            <a:endParaRPr lang="en-US" sz="2624" dirty="0">
              <a:solidFill>
                <a:srgbClr val="396AF1"/>
              </a:solidFill>
            </a:endParaRPr>
          </a:p>
        </p:txBody>
      </p:sp>
      <p:sp>
        <p:nvSpPr>
          <p:cNvPr id="15" name="Text 13">
            <a:extLst>
              <a:ext uri="{FF2B5EF4-FFF2-40B4-BE49-F238E27FC236}">
                <a16:creationId xmlns:a16="http://schemas.microsoft.com/office/drawing/2014/main" id="{139EBED4-3027-35E2-00B8-84A8CA0C2E74}"/>
              </a:ext>
            </a:extLst>
          </p:cNvPr>
          <p:cNvSpPr/>
          <p:nvPr/>
        </p:nvSpPr>
        <p:spPr>
          <a:xfrm>
            <a:off x="7400572" y="3699697"/>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SECURITY</a:t>
            </a:r>
            <a:endParaRPr lang="en-US" sz="2187" dirty="0">
              <a:solidFill>
                <a:srgbClr val="396AF1"/>
              </a:solidFill>
            </a:endParaRPr>
          </a:p>
        </p:txBody>
      </p:sp>
      <p:sp>
        <p:nvSpPr>
          <p:cNvPr id="16" name="Text 14">
            <a:extLst>
              <a:ext uri="{FF2B5EF4-FFF2-40B4-BE49-F238E27FC236}">
                <a16:creationId xmlns:a16="http://schemas.microsoft.com/office/drawing/2014/main" id="{0C622C96-3874-F4D1-7C0C-222104AF64D4}"/>
              </a:ext>
            </a:extLst>
          </p:cNvPr>
          <p:cNvSpPr/>
          <p:nvPr/>
        </p:nvSpPr>
        <p:spPr>
          <a:xfrm>
            <a:off x="7400572" y="4103677"/>
            <a:ext cx="4721781" cy="55535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HSTS</a:t>
            </a:r>
          </a:p>
        </p:txBody>
      </p:sp>
      <p:sp>
        <p:nvSpPr>
          <p:cNvPr id="18" name="Text 16">
            <a:extLst>
              <a:ext uri="{FF2B5EF4-FFF2-40B4-BE49-F238E27FC236}">
                <a16:creationId xmlns:a16="http://schemas.microsoft.com/office/drawing/2014/main" id="{E6E9710E-BA16-C261-1072-AE0C44397001}"/>
              </a:ext>
            </a:extLst>
          </p:cNvPr>
          <p:cNvSpPr/>
          <p:nvPr/>
        </p:nvSpPr>
        <p:spPr>
          <a:xfrm>
            <a:off x="385281" y="5942925"/>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8</a:t>
            </a:r>
            <a:endParaRPr lang="en-US" sz="2624" dirty="0">
              <a:solidFill>
                <a:srgbClr val="396AF1"/>
              </a:solidFill>
            </a:endParaRPr>
          </a:p>
        </p:txBody>
      </p:sp>
      <p:sp>
        <p:nvSpPr>
          <p:cNvPr id="19" name="Text 17">
            <a:extLst>
              <a:ext uri="{FF2B5EF4-FFF2-40B4-BE49-F238E27FC236}">
                <a16:creationId xmlns:a16="http://schemas.microsoft.com/office/drawing/2014/main" id="{00F4A91C-0D63-A297-1FB9-4D8E4BB2F235}"/>
              </a:ext>
            </a:extLst>
          </p:cNvPr>
          <p:cNvSpPr/>
          <p:nvPr/>
        </p:nvSpPr>
        <p:spPr>
          <a:xfrm>
            <a:off x="958328" y="5977572"/>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UI Framework</a:t>
            </a:r>
            <a:endParaRPr lang="en-US" sz="2187" dirty="0">
              <a:solidFill>
                <a:srgbClr val="396AF1"/>
              </a:solidFill>
            </a:endParaRPr>
          </a:p>
        </p:txBody>
      </p:sp>
      <p:sp>
        <p:nvSpPr>
          <p:cNvPr id="20" name="Text 18">
            <a:extLst>
              <a:ext uri="{FF2B5EF4-FFF2-40B4-BE49-F238E27FC236}">
                <a16:creationId xmlns:a16="http://schemas.microsoft.com/office/drawing/2014/main" id="{5D304B34-56F7-2ADD-9D2A-7BE59BEFB749}"/>
              </a:ext>
            </a:extLst>
          </p:cNvPr>
          <p:cNvSpPr/>
          <p:nvPr/>
        </p:nvSpPr>
        <p:spPr>
          <a:xfrm>
            <a:off x="958328" y="6457989"/>
            <a:ext cx="4721781" cy="55535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Bootstrap</a:t>
            </a:r>
          </a:p>
        </p:txBody>
      </p:sp>
      <p:sp>
        <p:nvSpPr>
          <p:cNvPr id="23" name="Text 16">
            <a:extLst>
              <a:ext uri="{FF2B5EF4-FFF2-40B4-BE49-F238E27FC236}">
                <a16:creationId xmlns:a16="http://schemas.microsoft.com/office/drawing/2014/main" id="{343905B5-D305-44C5-9CD7-5A42AF9EA4B1}"/>
              </a:ext>
            </a:extLst>
          </p:cNvPr>
          <p:cNvSpPr/>
          <p:nvPr/>
        </p:nvSpPr>
        <p:spPr>
          <a:xfrm>
            <a:off x="6827525" y="2475756"/>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9</a:t>
            </a:r>
            <a:endParaRPr lang="en-US" sz="2624" dirty="0">
              <a:solidFill>
                <a:srgbClr val="396AF1"/>
              </a:solidFill>
            </a:endParaRPr>
          </a:p>
        </p:txBody>
      </p:sp>
      <p:sp>
        <p:nvSpPr>
          <p:cNvPr id="24" name="Text 17">
            <a:extLst>
              <a:ext uri="{FF2B5EF4-FFF2-40B4-BE49-F238E27FC236}">
                <a16:creationId xmlns:a16="http://schemas.microsoft.com/office/drawing/2014/main" id="{E74A7A83-DBCD-2974-6EF8-25D3520502AD}"/>
              </a:ext>
            </a:extLst>
          </p:cNvPr>
          <p:cNvSpPr/>
          <p:nvPr/>
        </p:nvSpPr>
        <p:spPr>
          <a:xfrm>
            <a:off x="7400572" y="251040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BLOGS</a:t>
            </a:r>
          </a:p>
        </p:txBody>
      </p:sp>
      <p:sp>
        <p:nvSpPr>
          <p:cNvPr id="25" name="Text 18">
            <a:extLst>
              <a:ext uri="{FF2B5EF4-FFF2-40B4-BE49-F238E27FC236}">
                <a16:creationId xmlns:a16="http://schemas.microsoft.com/office/drawing/2014/main" id="{63D1C36C-BC69-B56C-BD23-FB829916ABA0}"/>
              </a:ext>
            </a:extLst>
          </p:cNvPr>
          <p:cNvSpPr/>
          <p:nvPr/>
        </p:nvSpPr>
        <p:spPr>
          <a:xfrm>
            <a:off x="7400572" y="2990820"/>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WordPress</a:t>
            </a:r>
          </a:p>
        </p:txBody>
      </p:sp>
      <p:sp>
        <p:nvSpPr>
          <p:cNvPr id="26" name="Text 12">
            <a:extLst>
              <a:ext uri="{FF2B5EF4-FFF2-40B4-BE49-F238E27FC236}">
                <a16:creationId xmlns:a16="http://schemas.microsoft.com/office/drawing/2014/main" id="{3F536812-1513-5B2B-B4EE-919A5ED63E02}"/>
              </a:ext>
            </a:extLst>
          </p:cNvPr>
          <p:cNvSpPr/>
          <p:nvPr/>
        </p:nvSpPr>
        <p:spPr>
          <a:xfrm>
            <a:off x="6838359" y="5943848"/>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12</a:t>
            </a:r>
            <a:endParaRPr lang="en-US" sz="2624" dirty="0">
              <a:solidFill>
                <a:srgbClr val="396AF1"/>
              </a:solidFill>
            </a:endParaRPr>
          </a:p>
        </p:txBody>
      </p:sp>
      <p:sp>
        <p:nvSpPr>
          <p:cNvPr id="27" name="Text 13">
            <a:extLst>
              <a:ext uri="{FF2B5EF4-FFF2-40B4-BE49-F238E27FC236}">
                <a16:creationId xmlns:a16="http://schemas.microsoft.com/office/drawing/2014/main" id="{C71E9EA9-0C1B-A18D-1E24-DEFD60638F6A}"/>
              </a:ext>
            </a:extLst>
          </p:cNvPr>
          <p:cNvSpPr/>
          <p:nvPr/>
        </p:nvSpPr>
        <p:spPr>
          <a:xfrm>
            <a:off x="7400572" y="5978495"/>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MISCELLANEOUS</a:t>
            </a:r>
            <a:endParaRPr lang="en-US" sz="2187" dirty="0">
              <a:solidFill>
                <a:srgbClr val="396AF1"/>
              </a:solidFill>
            </a:endParaRPr>
          </a:p>
        </p:txBody>
      </p:sp>
      <p:sp>
        <p:nvSpPr>
          <p:cNvPr id="28" name="Text 14">
            <a:extLst>
              <a:ext uri="{FF2B5EF4-FFF2-40B4-BE49-F238E27FC236}">
                <a16:creationId xmlns:a16="http://schemas.microsoft.com/office/drawing/2014/main" id="{129884AC-E290-9BFA-5C8C-1E8A32B14EE4}"/>
              </a:ext>
            </a:extLst>
          </p:cNvPr>
          <p:cNvSpPr/>
          <p:nvPr/>
        </p:nvSpPr>
        <p:spPr>
          <a:xfrm>
            <a:off x="7400572" y="6382475"/>
            <a:ext cx="4721781" cy="55535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Open Graph </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Popper</a:t>
            </a:r>
          </a:p>
        </p:txBody>
      </p:sp>
      <p:sp>
        <p:nvSpPr>
          <p:cNvPr id="30" name="Text 16">
            <a:extLst>
              <a:ext uri="{FF2B5EF4-FFF2-40B4-BE49-F238E27FC236}">
                <a16:creationId xmlns:a16="http://schemas.microsoft.com/office/drawing/2014/main" id="{1452B81A-6A11-8A91-E1EA-F5391D5E9582}"/>
              </a:ext>
            </a:extLst>
          </p:cNvPr>
          <p:cNvSpPr/>
          <p:nvPr/>
        </p:nvSpPr>
        <p:spPr>
          <a:xfrm>
            <a:off x="6827525" y="4754554"/>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11</a:t>
            </a:r>
            <a:endParaRPr lang="en-US" sz="2624" dirty="0">
              <a:solidFill>
                <a:srgbClr val="396AF1"/>
              </a:solidFill>
            </a:endParaRPr>
          </a:p>
        </p:txBody>
      </p:sp>
      <p:sp>
        <p:nvSpPr>
          <p:cNvPr id="31" name="Text 17">
            <a:extLst>
              <a:ext uri="{FF2B5EF4-FFF2-40B4-BE49-F238E27FC236}">
                <a16:creationId xmlns:a16="http://schemas.microsoft.com/office/drawing/2014/main" id="{CEF3C905-A1C0-1741-57F4-5153F90C76AB}"/>
              </a:ext>
            </a:extLst>
          </p:cNvPr>
          <p:cNvSpPr/>
          <p:nvPr/>
        </p:nvSpPr>
        <p:spPr>
          <a:xfrm>
            <a:off x="7400572" y="4789201"/>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COOKIE COMPLIANCE</a:t>
            </a:r>
          </a:p>
        </p:txBody>
      </p:sp>
      <p:sp>
        <p:nvSpPr>
          <p:cNvPr id="32" name="Text 18">
            <a:extLst>
              <a:ext uri="{FF2B5EF4-FFF2-40B4-BE49-F238E27FC236}">
                <a16:creationId xmlns:a16="http://schemas.microsoft.com/office/drawing/2014/main" id="{A60EAC58-EB5A-630C-CFF3-43349DD836BF}"/>
              </a:ext>
            </a:extLst>
          </p:cNvPr>
          <p:cNvSpPr/>
          <p:nvPr/>
        </p:nvSpPr>
        <p:spPr>
          <a:xfrm>
            <a:off x="7400572" y="5269618"/>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One Trust</a:t>
            </a:r>
          </a:p>
        </p:txBody>
      </p:sp>
      <p:sp>
        <p:nvSpPr>
          <p:cNvPr id="36" name="Text 2">
            <a:extLst>
              <a:ext uri="{FF2B5EF4-FFF2-40B4-BE49-F238E27FC236}">
                <a16:creationId xmlns:a16="http://schemas.microsoft.com/office/drawing/2014/main" id="{06F6F846-CD29-981A-3288-56B7C47BBE4C}"/>
              </a:ext>
            </a:extLst>
          </p:cNvPr>
          <p:cNvSpPr/>
          <p:nvPr/>
        </p:nvSpPr>
        <p:spPr>
          <a:xfrm>
            <a:off x="355059" y="520218"/>
            <a:ext cx="10617738"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https://www.hcl-software.com/</a:t>
            </a:r>
            <a:br>
              <a:rPr lang="en-US" sz="4374" b="1" dirty="0">
                <a:solidFill>
                  <a:srgbClr val="396AF1"/>
                </a:solidFill>
                <a:latin typeface="Barlow" pitchFamily="34" charset="0"/>
                <a:ea typeface="Barlow" pitchFamily="34" charset="-122"/>
                <a:cs typeface="Barlow" pitchFamily="34" charset="-120"/>
              </a:rPr>
            </a:br>
            <a:r>
              <a:rPr lang="en-US" sz="4374" b="1" dirty="0">
                <a:solidFill>
                  <a:srgbClr val="396AF1"/>
                </a:solidFill>
                <a:latin typeface="Barlow" pitchFamily="34" charset="0"/>
                <a:ea typeface="Barlow" pitchFamily="34" charset="-122"/>
                <a:cs typeface="Barlow" pitchFamily="34" charset="-120"/>
              </a:rPr>
              <a:t>the website is developed on the following </a:t>
            </a:r>
            <a:endParaRPr lang="en-US" sz="4374" dirty="0">
              <a:solidFill>
                <a:srgbClr val="396AF1"/>
              </a:solidFill>
            </a:endParaRPr>
          </a:p>
        </p:txBody>
      </p:sp>
      <p:pic>
        <p:nvPicPr>
          <p:cNvPr id="37" name="Image 1" descr="preencoded.png">
            <a:extLst>
              <a:ext uri="{FF2B5EF4-FFF2-40B4-BE49-F238E27FC236}">
                <a16:creationId xmlns:a16="http://schemas.microsoft.com/office/drawing/2014/main" id="{E646F046-D4D6-D507-C8D2-0273F79643DE}"/>
              </a:ext>
            </a:extLst>
          </p:cNvPr>
          <p:cNvPicPr>
            <a:picLocks noChangeAspect="1"/>
          </p:cNvPicPr>
          <p:nvPr/>
        </p:nvPicPr>
        <p:blipFill>
          <a:blip r:embed="rId3"/>
          <a:stretch>
            <a:fillRect/>
          </a:stretch>
        </p:blipFill>
        <p:spPr>
          <a:xfrm>
            <a:off x="10972798" y="0"/>
            <a:ext cx="3657600" cy="8229600"/>
          </a:xfrm>
          <a:prstGeom prst="rect">
            <a:avLst/>
          </a:prstGeom>
        </p:spPr>
      </p:pic>
    </p:spTree>
    <p:extLst>
      <p:ext uri="{BB962C8B-B14F-4D97-AF65-F5344CB8AC3E}">
        <p14:creationId xmlns:p14="http://schemas.microsoft.com/office/powerpoint/2010/main" val="396335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24C63-AC58-7BF4-8DFA-C2BBDDBE3DE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FEDBB89-171A-ADA3-1250-280E4A74F48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D80C5F5-FF0B-3D24-A3A5-F6DD767FBFFE}"/>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26A5D4C0-B40D-33AD-1F4F-B76D6A5195BF}"/>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EE9B4D92-5634-34DE-5347-242DD2FC6912}"/>
              </a:ext>
            </a:extLst>
          </p:cNvPr>
          <p:cNvSpPr/>
          <p:nvPr/>
        </p:nvSpPr>
        <p:spPr>
          <a:xfrm>
            <a:off x="6319599" y="2084784"/>
            <a:ext cx="8011256"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"Website Responsive Design &amp; Mobile Optimization Test Report"</a:t>
            </a:r>
          </a:p>
        </p:txBody>
      </p:sp>
      <p:sp>
        <p:nvSpPr>
          <p:cNvPr id="6" name="Text 2">
            <a:extLst>
              <a:ext uri="{FF2B5EF4-FFF2-40B4-BE49-F238E27FC236}">
                <a16:creationId xmlns:a16="http://schemas.microsoft.com/office/drawing/2014/main" id="{7F0687C3-9B0A-1F76-ADC6-D1E150F2BAF9}"/>
              </a:ext>
            </a:extLst>
          </p:cNvPr>
          <p:cNvSpPr/>
          <p:nvPr/>
        </p:nvSpPr>
        <p:spPr>
          <a:xfrm>
            <a:off x="6319599" y="4710971"/>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3</a:t>
            </a:r>
            <a:endParaRPr lang="en-US" sz="1800" dirty="0">
              <a:solidFill>
                <a:srgbClr val="272525"/>
              </a:solidFill>
            </a:endParaRPr>
          </a:p>
        </p:txBody>
      </p:sp>
    </p:spTree>
    <p:extLst>
      <p:ext uri="{BB962C8B-B14F-4D97-AF65-F5344CB8AC3E}">
        <p14:creationId xmlns:p14="http://schemas.microsoft.com/office/powerpoint/2010/main" val="70398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F4AC-261E-0F69-789A-04CE07EB0922}"/>
            </a:ext>
          </a:extLst>
        </p:cNvPr>
        <p:cNvGrpSpPr/>
        <p:nvPr/>
      </p:nvGrpSpPr>
      <p:grpSpPr>
        <a:xfrm>
          <a:off x="0" y="0"/>
          <a:ext cx="0" cy="0"/>
          <a:chOff x="0" y="0"/>
          <a:chExt cx="0" cy="0"/>
        </a:xfrm>
      </p:grpSpPr>
      <p:sp>
        <p:nvSpPr>
          <p:cNvPr id="6" name="Shape 0">
            <a:extLst>
              <a:ext uri="{FF2B5EF4-FFF2-40B4-BE49-F238E27FC236}">
                <a16:creationId xmlns:a16="http://schemas.microsoft.com/office/drawing/2014/main" id="{08952FFB-EAB2-7A98-23B1-D2A1CED03D18}"/>
              </a:ext>
            </a:extLst>
          </p:cNvPr>
          <p:cNvSpPr/>
          <p:nvPr/>
        </p:nvSpPr>
        <p:spPr>
          <a:xfrm>
            <a:off x="0" y="0"/>
            <a:ext cx="14630400" cy="8229600"/>
          </a:xfrm>
          <a:prstGeom prst="rect">
            <a:avLst/>
          </a:prstGeom>
          <a:solidFill>
            <a:srgbClr val="EEEFF5"/>
          </a:solidFill>
          <a:ln/>
        </p:spPr>
      </p:sp>
      <p:pic>
        <p:nvPicPr>
          <p:cNvPr id="4" name="Image 0" descr="preencoded.png">
            <a:extLst>
              <a:ext uri="{FF2B5EF4-FFF2-40B4-BE49-F238E27FC236}">
                <a16:creationId xmlns:a16="http://schemas.microsoft.com/office/drawing/2014/main" id="{33161E29-8F73-CE10-A97C-F2E0E3C02836}"/>
              </a:ext>
            </a:extLst>
          </p:cNvPr>
          <p:cNvPicPr>
            <a:picLocks noChangeAspect="1"/>
          </p:cNvPicPr>
          <p:nvPr/>
        </p:nvPicPr>
        <p:blipFill>
          <a:blip r:embed="rId3"/>
          <a:stretch>
            <a:fillRect/>
          </a:stretch>
        </p:blipFill>
        <p:spPr>
          <a:xfrm>
            <a:off x="10972800" y="0"/>
            <a:ext cx="3657600" cy="8229600"/>
          </a:xfrm>
          <a:prstGeom prst="rect">
            <a:avLst/>
          </a:prstGeom>
        </p:spPr>
      </p:pic>
      <p:sp>
        <p:nvSpPr>
          <p:cNvPr id="5" name="Text 2">
            <a:extLst>
              <a:ext uri="{FF2B5EF4-FFF2-40B4-BE49-F238E27FC236}">
                <a16:creationId xmlns:a16="http://schemas.microsoft.com/office/drawing/2014/main" id="{158A5AAB-2505-DBF4-AAB8-E086274B5A58}"/>
              </a:ext>
            </a:extLst>
          </p:cNvPr>
          <p:cNvSpPr/>
          <p:nvPr/>
        </p:nvSpPr>
        <p:spPr>
          <a:xfrm>
            <a:off x="828556" y="416230"/>
            <a:ext cx="11799623" cy="1475303"/>
          </a:xfrm>
          <a:prstGeom prst="rect">
            <a:avLst/>
          </a:prstGeom>
          <a:noFill/>
          <a:ln/>
        </p:spPr>
        <p:txBody>
          <a:bodyPr wrap="none" rtlCol="0" anchor="t"/>
          <a:lstStyle/>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Website's responsive design </a:t>
            </a:r>
          </a:p>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and mobile optimization test report</a:t>
            </a:r>
            <a:endParaRPr lang="en-US" sz="4350" dirty="0">
              <a:solidFill>
                <a:srgbClr val="396AF1"/>
              </a:solidFill>
            </a:endParaRPr>
          </a:p>
        </p:txBody>
      </p:sp>
      <p:sp>
        <p:nvSpPr>
          <p:cNvPr id="7" name="Text 3">
            <a:extLst>
              <a:ext uri="{FF2B5EF4-FFF2-40B4-BE49-F238E27FC236}">
                <a16:creationId xmlns:a16="http://schemas.microsoft.com/office/drawing/2014/main" id="{85CB36B8-944E-05C0-2C99-51749A4D9681}"/>
              </a:ext>
            </a:extLst>
          </p:cNvPr>
          <p:cNvSpPr/>
          <p:nvPr/>
        </p:nvSpPr>
        <p:spPr>
          <a:xfrm>
            <a:off x="2264688" y="2195036"/>
            <a:ext cx="5444650"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1: https://www.hcl-software.com/</a:t>
            </a:r>
            <a:endParaRPr lang="en-US" sz="2175" dirty="0">
              <a:solidFill>
                <a:srgbClr val="396AF1"/>
              </a:solidFill>
            </a:endParaRPr>
          </a:p>
        </p:txBody>
      </p:sp>
      <p:sp>
        <p:nvSpPr>
          <p:cNvPr id="8" name="Text 4">
            <a:extLst>
              <a:ext uri="{FF2B5EF4-FFF2-40B4-BE49-F238E27FC236}">
                <a16:creationId xmlns:a16="http://schemas.microsoft.com/office/drawing/2014/main" id="{A766836F-B741-1E8C-E1B0-2BCFAC2B4D14}"/>
              </a:ext>
            </a:extLst>
          </p:cNvPr>
          <p:cNvSpPr/>
          <p:nvPr/>
        </p:nvSpPr>
        <p:spPr>
          <a:xfrm>
            <a:off x="2264688" y="2672834"/>
            <a:ext cx="8172084"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4"/>
              </a:rPr>
              <a:t>https://search.google.com/test/mobile-friendly/result?id=kB7Eyvy5Do3Wau6WBvArOg</a:t>
            </a:r>
            <a:endParaRPr lang="en-US" sz="1740" dirty="0"/>
          </a:p>
        </p:txBody>
      </p:sp>
      <p:sp>
        <p:nvSpPr>
          <p:cNvPr id="10" name="Text 5">
            <a:extLst>
              <a:ext uri="{FF2B5EF4-FFF2-40B4-BE49-F238E27FC236}">
                <a16:creationId xmlns:a16="http://schemas.microsoft.com/office/drawing/2014/main" id="{5783FD18-3DD7-FC88-4C46-1F47CBA0FB44}"/>
              </a:ext>
            </a:extLst>
          </p:cNvPr>
          <p:cNvSpPr/>
          <p:nvPr/>
        </p:nvSpPr>
        <p:spPr>
          <a:xfrm>
            <a:off x="2264688" y="3962757"/>
            <a:ext cx="5996443"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2: https://www.hcl-software.com/notes</a:t>
            </a:r>
            <a:endParaRPr lang="en-US" sz="2175" dirty="0">
              <a:solidFill>
                <a:srgbClr val="396AF1"/>
              </a:solidFill>
            </a:endParaRPr>
          </a:p>
        </p:txBody>
      </p:sp>
      <p:sp>
        <p:nvSpPr>
          <p:cNvPr id="11" name="Text 6">
            <a:extLst>
              <a:ext uri="{FF2B5EF4-FFF2-40B4-BE49-F238E27FC236}">
                <a16:creationId xmlns:a16="http://schemas.microsoft.com/office/drawing/2014/main" id="{9DC7EA62-E95D-6A49-54DC-8DCBB7B7D858}"/>
              </a:ext>
            </a:extLst>
          </p:cNvPr>
          <p:cNvSpPr/>
          <p:nvPr/>
        </p:nvSpPr>
        <p:spPr>
          <a:xfrm>
            <a:off x="2264688" y="4440555"/>
            <a:ext cx="7879556"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5"/>
              </a:rPr>
              <a:t>https://search.google.com/test/mobile-friendly/result?id=jeLRk1Vigg2T5NOhzwjZHw</a:t>
            </a:r>
            <a:endParaRPr lang="en-US" sz="1740" dirty="0"/>
          </a:p>
        </p:txBody>
      </p:sp>
      <p:sp>
        <p:nvSpPr>
          <p:cNvPr id="13" name="Text 7">
            <a:extLst>
              <a:ext uri="{FF2B5EF4-FFF2-40B4-BE49-F238E27FC236}">
                <a16:creationId xmlns:a16="http://schemas.microsoft.com/office/drawing/2014/main" id="{A42A678E-FA0A-9817-A4D3-2403F7C65C8D}"/>
              </a:ext>
            </a:extLst>
          </p:cNvPr>
          <p:cNvSpPr/>
          <p:nvPr/>
        </p:nvSpPr>
        <p:spPr>
          <a:xfrm>
            <a:off x="2264688" y="5730478"/>
            <a:ext cx="6169864" cy="345281"/>
          </a:xfrm>
          <a:prstGeom prst="rect">
            <a:avLst/>
          </a:prstGeom>
          <a:noFill/>
          <a:ln/>
        </p:spPr>
        <p:txBody>
          <a:bodyPr wrap="none" rtlCol="0" anchor="t"/>
          <a:lstStyle/>
          <a:p>
            <a:pPr>
              <a:lnSpc>
                <a:spcPts val="2719"/>
              </a:lnSpc>
            </a:pPr>
            <a:r>
              <a:rPr lang="en-US" sz="2175" b="1" dirty="0">
                <a:solidFill>
                  <a:srgbClr val="396AF1"/>
                </a:solidFill>
                <a:latin typeface="Barlow" pitchFamily="34" charset="0"/>
                <a:ea typeface="Barlow" pitchFamily="34" charset="-122"/>
                <a:cs typeface="Barlow" pitchFamily="34" charset="-120"/>
              </a:rPr>
              <a:t>Page 3: https://www.hcl-software.com/domino</a:t>
            </a:r>
            <a:endParaRPr lang="en-US" sz="2175" dirty="0">
              <a:solidFill>
                <a:srgbClr val="396AF1"/>
              </a:solidFill>
            </a:endParaRPr>
          </a:p>
          <a:p>
            <a:pPr marL="0" indent="0" algn="l">
              <a:lnSpc>
                <a:spcPts val="2719"/>
              </a:lnSpc>
              <a:buNone/>
            </a:pPr>
            <a:endParaRPr lang="en-US" sz="2175" dirty="0">
              <a:solidFill>
                <a:srgbClr val="396AF1"/>
              </a:solidFill>
            </a:endParaRPr>
          </a:p>
        </p:txBody>
      </p:sp>
      <p:sp>
        <p:nvSpPr>
          <p:cNvPr id="14" name="Text 8">
            <a:extLst>
              <a:ext uri="{FF2B5EF4-FFF2-40B4-BE49-F238E27FC236}">
                <a16:creationId xmlns:a16="http://schemas.microsoft.com/office/drawing/2014/main" id="{C0C1CF3A-D941-350B-4B5A-24B5041209B6}"/>
              </a:ext>
            </a:extLst>
          </p:cNvPr>
          <p:cNvSpPr/>
          <p:nvPr/>
        </p:nvSpPr>
        <p:spPr>
          <a:xfrm>
            <a:off x="2264688" y="6208276"/>
            <a:ext cx="7879556" cy="706993"/>
          </a:xfrm>
          <a:prstGeom prst="rect">
            <a:avLst/>
          </a:prstGeom>
          <a:noFill/>
          <a:ln/>
        </p:spPr>
        <p:txBody>
          <a:bodyPr wrap="square" rtlCol="0" anchor="t"/>
          <a:lstStyle/>
          <a:p>
            <a:pPr>
              <a:lnSpc>
                <a:spcPts val="2784"/>
              </a:lnSpc>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6"/>
              </a:rPr>
              <a:t>https://search.google.com/test/mobile-friendly/result?id=UTmKfTW5LPXfVXvStze7oQ</a:t>
            </a:r>
            <a:endParaRPr lang="en-US" sz="1740" dirty="0"/>
          </a:p>
        </p:txBody>
      </p:sp>
      <p:sp>
        <p:nvSpPr>
          <p:cNvPr id="16" name="Text 4">
            <a:extLst>
              <a:ext uri="{FF2B5EF4-FFF2-40B4-BE49-F238E27FC236}">
                <a16:creationId xmlns:a16="http://schemas.microsoft.com/office/drawing/2014/main" id="{7FBF7911-A867-F9B5-1310-AD8DF283A23C}"/>
              </a:ext>
            </a:extLst>
          </p:cNvPr>
          <p:cNvSpPr/>
          <p:nvPr/>
        </p:nvSpPr>
        <p:spPr>
          <a:xfrm>
            <a:off x="1201158" y="2763571"/>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solidFill>
                <a:srgbClr val="396AF1"/>
              </a:solidFill>
            </a:endParaRPr>
          </a:p>
        </p:txBody>
      </p:sp>
      <p:sp>
        <p:nvSpPr>
          <p:cNvPr id="15" name="Text 4">
            <a:extLst>
              <a:ext uri="{FF2B5EF4-FFF2-40B4-BE49-F238E27FC236}">
                <a16:creationId xmlns:a16="http://schemas.microsoft.com/office/drawing/2014/main" id="{5DF19900-7602-7328-14F5-BB610CF011AD}"/>
              </a:ext>
            </a:extLst>
          </p:cNvPr>
          <p:cNvSpPr/>
          <p:nvPr/>
        </p:nvSpPr>
        <p:spPr>
          <a:xfrm>
            <a:off x="1170158" y="4440555"/>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solidFill>
                <a:srgbClr val="396AF1"/>
              </a:solidFill>
            </a:endParaRPr>
          </a:p>
        </p:txBody>
      </p:sp>
      <p:sp>
        <p:nvSpPr>
          <p:cNvPr id="17" name="Text 4">
            <a:extLst>
              <a:ext uri="{FF2B5EF4-FFF2-40B4-BE49-F238E27FC236}">
                <a16:creationId xmlns:a16="http://schemas.microsoft.com/office/drawing/2014/main" id="{F509CC2C-56AB-94E0-F44C-8A555BA8E89A}"/>
              </a:ext>
            </a:extLst>
          </p:cNvPr>
          <p:cNvSpPr/>
          <p:nvPr/>
        </p:nvSpPr>
        <p:spPr>
          <a:xfrm>
            <a:off x="1175891" y="6171286"/>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solidFill>
                <a:srgbClr val="396AF1"/>
              </a:solidFill>
            </a:endParaRPr>
          </a:p>
        </p:txBody>
      </p:sp>
    </p:spTree>
    <p:extLst>
      <p:ext uri="{BB962C8B-B14F-4D97-AF65-F5344CB8AC3E}">
        <p14:creationId xmlns:p14="http://schemas.microsoft.com/office/powerpoint/2010/main" val="2257273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1099</Words>
  <Application>Microsoft Office PowerPoint</Application>
  <PresentationFormat>Custom</PresentationFormat>
  <Paragraphs>177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Barlow</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6</cp:revision>
  <dcterms:created xsi:type="dcterms:W3CDTF">2024-03-02T10:08:24Z</dcterms:created>
  <dcterms:modified xsi:type="dcterms:W3CDTF">2024-03-03T18:37:36Z</dcterms:modified>
</cp:coreProperties>
</file>