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71" r:id="rId4"/>
    <p:sldId id="275" r:id="rId5"/>
    <p:sldId id="267" r:id="rId6"/>
    <p:sldId id="269" r:id="rId7"/>
    <p:sldId id="270" r:id="rId8"/>
    <p:sldId id="272" r:id="rId9"/>
    <p:sldId id="27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5600C-9908-3542-EC00-873769B3A2B7}" v="371" dt="2025-03-18T09:31: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18/03/2025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18/03/2025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18/03/2025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18/03/2025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18/03/2025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18/03/2025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18/03/2025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85881B-0E59-429C-BDFD-2DD5F4822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8A1F66-BBC7-87EE-C306-54087BAB400F}"/>
              </a:ext>
            </a:extLst>
          </p:cNvPr>
          <p:cNvSpPr>
            <a:spLocks noGrp="1"/>
          </p:cNvSpPr>
          <p:nvPr>
            <p:ph type="title"/>
          </p:nvPr>
        </p:nvSpPr>
        <p:spPr>
          <a:xfrm>
            <a:off x="356346" y="4282324"/>
            <a:ext cx="8407214" cy="1400400"/>
          </a:xfrm>
        </p:spPr>
        <p:txBody>
          <a:bodyPr vert="horz" wrap="square" lIns="91440" tIns="45720" rIns="91440" bIns="45720" rtlCol="0" anchor="b">
            <a:normAutofit/>
          </a:bodyPr>
          <a:lstStyle/>
          <a:p>
            <a:r>
              <a:rPr lang="en-US" sz="4300" b="1" dirty="0">
                <a:solidFill>
                  <a:schemeClr val="accent1"/>
                </a:solidFill>
              </a:rPr>
              <a:t>Mise </a:t>
            </a:r>
            <a:r>
              <a:rPr lang="en-US" sz="4300" b="1" err="1">
                <a:solidFill>
                  <a:schemeClr val="accent1"/>
                </a:solidFill>
              </a:rPr>
              <a:t>en</a:t>
            </a:r>
            <a:r>
              <a:rPr lang="en-US" sz="4300" b="1" dirty="0">
                <a:solidFill>
                  <a:schemeClr val="accent1"/>
                </a:solidFill>
              </a:rPr>
              <a:t> place </a:t>
            </a:r>
            <a:r>
              <a:rPr lang="en-US" sz="4300" b="1" err="1">
                <a:solidFill>
                  <a:schemeClr val="accent1"/>
                </a:solidFill>
              </a:rPr>
              <a:t>d'une</a:t>
            </a:r>
            <a:r>
              <a:rPr lang="en-US" sz="4300" b="1" dirty="0">
                <a:solidFill>
                  <a:schemeClr val="accent1"/>
                </a:solidFill>
              </a:rPr>
              <a:t> </a:t>
            </a:r>
            <a:r>
              <a:rPr lang="en-US" sz="4300" b="1" err="1">
                <a:solidFill>
                  <a:schemeClr val="accent1"/>
                </a:solidFill>
              </a:rPr>
              <a:t>veille</a:t>
            </a:r>
            <a:r>
              <a:rPr lang="en-US" sz="4300" b="1" dirty="0">
                <a:solidFill>
                  <a:schemeClr val="accent1"/>
                </a:solidFill>
              </a:rPr>
              <a:t> avec</a:t>
            </a:r>
          </a:p>
        </p:txBody>
      </p:sp>
      <p:grpSp>
        <p:nvGrpSpPr>
          <p:cNvPr id="13" name="Group 12">
            <a:extLst>
              <a:ext uri="{FF2B5EF4-FFF2-40B4-BE49-F238E27FC236}">
                <a16:creationId xmlns:a16="http://schemas.microsoft.com/office/drawing/2014/main" id="{FBC8B6C8-85BC-486C-8279-C77598FA8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14" name="Group 13">
              <a:extLst>
                <a:ext uri="{FF2B5EF4-FFF2-40B4-BE49-F238E27FC236}">
                  <a16:creationId xmlns:a16="http://schemas.microsoft.com/office/drawing/2014/main" id="{1DC4F95D-FA96-470C-B751-EAF07E4128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18" name="Freeform: Shape 17">
                <a:extLst>
                  <a:ext uri="{FF2B5EF4-FFF2-40B4-BE49-F238E27FC236}">
                    <a16:creationId xmlns:a16="http://schemas.microsoft.com/office/drawing/2014/main" id="{0ECC3741-3F28-4907-8CBC-95D7F0C0E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46E1CFB-1A5D-4F0F-9CD8-236B43944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2BFE2EBC-CCDF-40EE-A38F-E6906B2DDF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6" name="Freeform: Shape 15">
                <a:extLst>
                  <a:ext uri="{FF2B5EF4-FFF2-40B4-BE49-F238E27FC236}">
                    <a16:creationId xmlns:a16="http://schemas.microsoft.com/office/drawing/2014/main" id="{56F7036C-9A80-41D1-9B21-EB35C93A5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53E5DAC-1407-40D3-83A4-48E134EEC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Image 3" descr="Une image contenant texte, Téléphone mobile, multimédia, Appareil de communication&#10;&#10;Le contenu généré par l’IA peut être incorrect.">
            <a:extLst>
              <a:ext uri="{FF2B5EF4-FFF2-40B4-BE49-F238E27FC236}">
                <a16:creationId xmlns:a16="http://schemas.microsoft.com/office/drawing/2014/main" id="{DF44BE08-CACD-925F-0173-C2A8193782AB}"/>
              </a:ext>
            </a:extLst>
          </p:cNvPr>
          <p:cNvPicPr>
            <a:picLocks noChangeAspect="1"/>
          </p:cNvPicPr>
          <p:nvPr/>
        </p:nvPicPr>
        <p:blipFill>
          <a:blip r:embed="rId3"/>
          <a:srcRect t="1735"/>
          <a:stretch/>
        </p:blipFill>
        <p:spPr>
          <a:xfrm rot="-1500000">
            <a:off x="7482892" y="1856583"/>
            <a:ext cx="4008473" cy="3412535"/>
          </a:xfrm>
          <a:prstGeom prst="rect">
            <a:avLst/>
          </a:prstGeom>
        </p:spPr>
      </p:pic>
      <p:pic>
        <p:nvPicPr>
          <p:cNvPr id="6" name="Image 5" descr="Une image contenant roue, transport, vélo, Roue de vélo&#10;&#10;Le contenu généré par l’IA peut être incorrect.">
            <a:extLst>
              <a:ext uri="{FF2B5EF4-FFF2-40B4-BE49-F238E27FC236}">
                <a16:creationId xmlns:a16="http://schemas.microsoft.com/office/drawing/2014/main" id="{4593FE8E-0114-00AB-CDC3-2AAC31246FF3}"/>
              </a:ext>
            </a:extLst>
          </p:cNvPr>
          <p:cNvPicPr>
            <a:picLocks noChangeAspect="1"/>
          </p:cNvPicPr>
          <p:nvPr/>
        </p:nvPicPr>
        <p:blipFill>
          <a:blip r:embed="rId4"/>
          <a:stretch>
            <a:fillRect/>
          </a:stretch>
        </p:blipFill>
        <p:spPr>
          <a:xfrm rot="-1500000">
            <a:off x="4215842" y="1107070"/>
            <a:ext cx="2673442" cy="1630800"/>
          </a:xfrm>
          <a:prstGeom prst="rect">
            <a:avLst/>
          </a:prstGeom>
        </p:spPr>
      </p:pic>
      <p:pic>
        <p:nvPicPr>
          <p:cNvPr id="3" name="Image 2" descr="Une image contenant Police, Graphique, logo, conception&#10;&#10;Le contenu généré par l’IA peut être incorrect.">
            <a:extLst>
              <a:ext uri="{FF2B5EF4-FFF2-40B4-BE49-F238E27FC236}">
                <a16:creationId xmlns:a16="http://schemas.microsoft.com/office/drawing/2014/main" id="{2894E738-2245-55D1-98AD-15B3777E5473}"/>
              </a:ext>
            </a:extLst>
          </p:cNvPr>
          <p:cNvPicPr>
            <a:picLocks noChangeAspect="1"/>
          </p:cNvPicPr>
          <p:nvPr/>
        </p:nvPicPr>
        <p:blipFill>
          <a:blip r:embed="rId5"/>
          <a:stretch>
            <a:fillRect/>
          </a:stretch>
        </p:blipFill>
        <p:spPr>
          <a:xfrm rot="20340000">
            <a:off x="1521594" y="976769"/>
            <a:ext cx="2022322" cy="809181"/>
          </a:xfrm>
          <a:prstGeom prst="rect">
            <a:avLst/>
          </a:prstGeom>
        </p:spPr>
      </p:pic>
    </p:spTree>
    <p:extLst>
      <p:ext uri="{BB962C8B-B14F-4D97-AF65-F5344CB8AC3E}">
        <p14:creationId xmlns:p14="http://schemas.microsoft.com/office/powerpoint/2010/main" val="93012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A1EEB551-9CF5-8884-42FB-AD082D4556F3}"/>
            </a:ext>
          </a:extLst>
        </p:cNvPr>
        <p:cNvGrpSpPr/>
        <p:nvPr/>
      </p:nvGrpSpPr>
      <p:grpSpPr>
        <a:xfrm>
          <a:off x="0" y="0"/>
          <a:ext cx="0" cy="0"/>
          <a:chOff x="0" y="0"/>
          <a:chExt cx="0" cy="0"/>
        </a:xfrm>
      </p:grpSpPr>
      <p:pic>
        <p:nvPicPr>
          <p:cNvPr id="5" name="Image 4" descr="Une image contenant texte, capture d’écran, conception&#10;&#10;Le contenu généré par l’IA peut être incorrect.">
            <a:extLst>
              <a:ext uri="{FF2B5EF4-FFF2-40B4-BE49-F238E27FC236}">
                <a16:creationId xmlns:a16="http://schemas.microsoft.com/office/drawing/2014/main" id="{5491C3E1-144E-39B2-E9D1-230952C42E5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0000"/>
                    </a14:imgEffect>
                  </a14:imgLayer>
                </a14:imgProps>
              </a:ext>
            </a:extLst>
          </a:blip>
          <a:stretch>
            <a:fillRect/>
          </a:stretch>
        </p:blipFill>
        <p:spPr>
          <a:xfrm>
            <a:off x="750821" y="0"/>
            <a:ext cx="10688595" cy="6003325"/>
          </a:xfrm>
          <a:prstGeom prst="rect">
            <a:avLst/>
          </a:prstGeom>
        </p:spPr>
      </p:pic>
      <p:sp>
        <p:nvSpPr>
          <p:cNvPr id="6" name="ZoneTexte 5">
            <a:extLst>
              <a:ext uri="{FF2B5EF4-FFF2-40B4-BE49-F238E27FC236}">
                <a16:creationId xmlns:a16="http://schemas.microsoft.com/office/drawing/2014/main" id="{C9C1F7ED-3ECB-51A4-FEAB-DD122C53B23C}"/>
              </a:ext>
            </a:extLst>
          </p:cNvPr>
          <p:cNvSpPr txBox="1"/>
          <p:nvPr/>
        </p:nvSpPr>
        <p:spPr>
          <a:xfrm>
            <a:off x="755381" y="1194118"/>
            <a:ext cx="10912928"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solidFill>
                  <a:schemeClr val="accent1"/>
                </a:solidFill>
                <a:latin typeface="Book Antiqua"/>
                <a:ea typeface="+mn-lt"/>
                <a:cs typeface="+mn-lt"/>
              </a:rPr>
              <a:t>  </a:t>
            </a:r>
            <a:r>
              <a:rPr lang="fr-FR" sz="1400" b="1" dirty="0">
                <a:solidFill>
                  <a:schemeClr val="accent1"/>
                </a:solidFill>
                <a:latin typeface="Book Antiqua"/>
                <a:ea typeface="+mn-lt"/>
                <a:cs typeface="+mn-lt"/>
              </a:rPr>
              <a:t> </a:t>
            </a:r>
            <a:r>
              <a:rPr lang="fr-FR" err="1">
                <a:solidFill>
                  <a:schemeClr val="accent1"/>
                </a:solidFill>
                <a:latin typeface="Aptos Narrow"/>
                <a:ea typeface="+mn-lt"/>
                <a:cs typeface="+mn-lt"/>
              </a:rPr>
              <a:t>Feedly</a:t>
            </a:r>
            <a:r>
              <a:rPr lang="fr-FR" dirty="0">
                <a:solidFill>
                  <a:schemeClr val="accent1"/>
                </a:solidFill>
                <a:latin typeface="Aptos Narrow"/>
                <a:ea typeface="+mn-lt"/>
                <a:cs typeface="+mn-lt"/>
              </a:rPr>
              <a:t> est une plateforme permettant de s'abonner aux flux RSS de nombreux sites internet, offrant ainsi un accès automatisé. La version gratuite propose des fonctionnalités de base, bien que limitées. Des abonnements payants sont disponibles pour accéder à des options avancées et suivre un plus grand nombre de contenus.</a:t>
            </a:r>
            <a:endParaRPr lang="fr-FR">
              <a:solidFill>
                <a:schemeClr val="accent1"/>
              </a:solidFill>
              <a:latin typeface="Aptos Narrow"/>
            </a:endParaRPr>
          </a:p>
          <a:p>
            <a:pPr algn="l"/>
            <a:endParaRPr lang="fr-FR" sz="2000" dirty="0">
              <a:latin typeface="Aptos Narrow"/>
            </a:endParaRPr>
          </a:p>
        </p:txBody>
      </p:sp>
      <p:sp>
        <p:nvSpPr>
          <p:cNvPr id="7" name="ZoneTexte 6">
            <a:extLst>
              <a:ext uri="{FF2B5EF4-FFF2-40B4-BE49-F238E27FC236}">
                <a16:creationId xmlns:a16="http://schemas.microsoft.com/office/drawing/2014/main" id="{B7E2D81F-518F-A699-4390-68A01392D948}"/>
              </a:ext>
            </a:extLst>
          </p:cNvPr>
          <p:cNvSpPr txBox="1"/>
          <p:nvPr/>
        </p:nvSpPr>
        <p:spPr>
          <a:xfrm>
            <a:off x="1387193" y="5319881"/>
            <a:ext cx="108075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latin typeface="Book Antiqua"/>
                <a:ea typeface="+mn-lt"/>
                <a:cs typeface="+mn-lt"/>
              </a:rPr>
              <a:t> </a:t>
            </a:r>
            <a:r>
              <a:rPr lang="fr-FR" sz="1600" err="1">
                <a:solidFill>
                  <a:schemeClr val="accent1"/>
                </a:solidFill>
                <a:latin typeface="Book Antiqua"/>
                <a:ea typeface="+mn-lt"/>
                <a:cs typeface="+mn-lt"/>
              </a:rPr>
              <a:t>Feedly</a:t>
            </a:r>
            <a:r>
              <a:rPr lang="fr-FR" sz="1600" dirty="0">
                <a:solidFill>
                  <a:schemeClr val="accent1"/>
                </a:solidFill>
                <a:latin typeface="Book Antiqua"/>
                <a:ea typeface="+mn-lt"/>
                <a:cs typeface="+mn-lt"/>
              </a:rPr>
              <a:t> est accessible sur divers supports, y compris les smartphones et tablettes (Android et iOS),    </a:t>
            </a:r>
          </a:p>
          <a:p>
            <a:r>
              <a:rPr lang="fr-FR" sz="1600" dirty="0">
                <a:solidFill>
                  <a:schemeClr val="accent1"/>
                </a:solidFill>
                <a:latin typeface="Book Antiqua"/>
                <a:ea typeface="+mn-lt"/>
                <a:cs typeface="+mn-lt"/>
              </a:rPr>
              <a:t>   permettant une consultation fluide des informations sur tous les appareils.</a:t>
            </a:r>
            <a:endParaRPr lang="fr-FR" sz="1600">
              <a:solidFill>
                <a:schemeClr val="accent1"/>
              </a:solidFill>
              <a:latin typeface="Book Antiqua"/>
            </a:endParaRPr>
          </a:p>
        </p:txBody>
      </p:sp>
    </p:spTree>
    <p:extLst>
      <p:ext uri="{BB962C8B-B14F-4D97-AF65-F5344CB8AC3E}">
        <p14:creationId xmlns:p14="http://schemas.microsoft.com/office/powerpoint/2010/main" val="157036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958EA-6BDA-6AE1-9406-CD419E8C537F}"/>
            </a:ext>
          </a:extLst>
        </p:cNvPr>
        <p:cNvGrpSpPr/>
        <p:nvPr/>
      </p:nvGrpSpPr>
      <p:grpSpPr>
        <a:xfrm>
          <a:off x="0" y="0"/>
          <a:ext cx="0" cy="0"/>
          <a:chOff x="0" y="0"/>
          <a:chExt cx="0" cy="0"/>
        </a:xfrm>
      </p:grpSpPr>
      <p:sp>
        <p:nvSpPr>
          <p:cNvPr id="56" name="Rectangle 55">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 2" descr="Une image contenant roue, transport, vélo, Roue de vélo&#10;&#10;Le contenu généré par l’IA peut être incorrect.">
            <a:extLst>
              <a:ext uri="{FF2B5EF4-FFF2-40B4-BE49-F238E27FC236}">
                <a16:creationId xmlns:a16="http://schemas.microsoft.com/office/drawing/2014/main" id="{6EE9C97F-646E-47ED-3593-1A3F2FAFB64E}"/>
              </a:ext>
            </a:extLst>
          </p:cNvPr>
          <p:cNvPicPr>
            <a:picLocks noChangeAspect="1"/>
          </p:cNvPicPr>
          <p:nvPr/>
        </p:nvPicPr>
        <p:blipFill>
          <a:blip r:embed="rId2">
            <a:alphaModFix/>
          </a:blip>
          <a:srcRect t="21049" r="-1" b="-1"/>
          <a:stretch/>
        </p:blipFill>
        <p:spPr>
          <a:xfrm>
            <a:off x="4547937" y="-5"/>
            <a:ext cx="7644062" cy="3681406"/>
          </a:xfrm>
          <a:prstGeom prst="rect">
            <a:avLst/>
          </a:prstGeom>
        </p:spPr>
      </p:pic>
      <p:pic>
        <p:nvPicPr>
          <p:cNvPr id="7" name="Image 6" descr="Une image contenant texte, capture d’écran, Police, logiciel&#10;&#10;Le contenu généré par l’IA peut être incorrect.">
            <a:extLst>
              <a:ext uri="{FF2B5EF4-FFF2-40B4-BE49-F238E27FC236}">
                <a16:creationId xmlns:a16="http://schemas.microsoft.com/office/drawing/2014/main" id="{8A8014F2-68E3-03B9-5875-6BB5029545F7}"/>
              </a:ext>
            </a:extLst>
          </p:cNvPr>
          <p:cNvPicPr>
            <a:picLocks noChangeAspect="1"/>
          </p:cNvPicPr>
          <p:nvPr/>
        </p:nvPicPr>
        <p:blipFill>
          <a:blip r:embed="rId3"/>
          <a:srcRect l="6308" r="25711" b="-2"/>
          <a:stretch/>
        </p:blipFill>
        <p:spPr>
          <a:xfrm>
            <a:off x="4547938" y="3681409"/>
            <a:ext cx="7644062" cy="3176595"/>
          </a:xfrm>
          <a:prstGeom prst="rect">
            <a:avLst/>
          </a:prstGeom>
        </p:spPr>
      </p:pic>
      <p:sp>
        <p:nvSpPr>
          <p:cNvPr id="58" name="Rectangle 5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36">
            <a:extLst>
              <a:ext uri="{FF2B5EF4-FFF2-40B4-BE49-F238E27FC236}">
                <a16:creationId xmlns:a16="http://schemas.microsoft.com/office/drawing/2014/main" id="{AC759F94-67E6-F751-6C5D-7DC29D6DCB04}"/>
              </a:ext>
            </a:extLst>
          </p:cNvPr>
          <p:cNvSpPr txBox="1"/>
          <p:nvPr/>
        </p:nvSpPr>
        <p:spPr>
          <a:xfrm rot="-1260000">
            <a:off x="297421" y="185632"/>
            <a:ext cx="5618649" cy="2692400"/>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800" kern="1200" dirty="0">
                <a:solidFill>
                  <a:schemeClr val="bg1"/>
                </a:solidFill>
                <a:latin typeface="+mj-lt"/>
                <a:ea typeface="+mj-ea"/>
                <a:cs typeface="+mj-cs"/>
              </a:rPr>
              <a:t>La </a:t>
            </a:r>
            <a:r>
              <a:rPr lang="en-US" sz="4800" dirty="0">
                <a:solidFill>
                  <a:schemeClr val="bg1"/>
                </a:solidFill>
                <a:latin typeface="+mj-lt"/>
                <a:ea typeface="+mj-ea"/>
                <a:cs typeface="+mj-cs"/>
              </a:rPr>
              <a:t>selection</a:t>
            </a:r>
            <a:r>
              <a:rPr lang="en-US" sz="4800" kern="1200" dirty="0">
                <a:solidFill>
                  <a:schemeClr val="bg1"/>
                </a:solidFill>
                <a:latin typeface="+mj-lt"/>
                <a:ea typeface="+mj-ea"/>
                <a:cs typeface="+mj-cs"/>
              </a:rPr>
              <a:t> </a:t>
            </a:r>
            <a:endParaRPr lang="fr-FR" sz="4800">
              <a:solidFill>
                <a:schemeClr val="bg1"/>
              </a:solidFill>
            </a:endParaRPr>
          </a:p>
          <a:p>
            <a:pPr>
              <a:lnSpc>
                <a:spcPct val="90000"/>
              </a:lnSpc>
              <a:spcBef>
                <a:spcPct val="0"/>
              </a:spcBef>
              <a:spcAft>
                <a:spcPts val="600"/>
              </a:spcAft>
            </a:pPr>
            <a:r>
              <a:rPr lang="en-US" sz="4800" kern="1200" dirty="0">
                <a:solidFill>
                  <a:schemeClr val="bg1"/>
                </a:solidFill>
                <a:latin typeface="+mj-lt"/>
                <a:ea typeface="+mj-ea"/>
                <a:cs typeface="+mj-cs"/>
              </a:rPr>
              <a:t>des sources</a:t>
            </a:r>
            <a:endParaRPr lang="en-US" sz="4800" dirty="0">
              <a:solidFill>
                <a:schemeClr val="bg1"/>
              </a:solidFill>
              <a:ea typeface="+mj-ea"/>
              <a:cs typeface="+mj-cs"/>
            </a:endParaRPr>
          </a:p>
        </p:txBody>
      </p:sp>
      <p:cxnSp>
        <p:nvCxnSpPr>
          <p:cNvPr id="60" name="Straight Connector 5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33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1F6334-292A-41E9-078D-002552DF3523}"/>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981EA48-35F7-652E-AF8F-07B010779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97E59D23-4278-3BBE-4835-3B398A2B3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9E790C-E661-06C0-1EF1-7B5E527BC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0E0F42C-1CDB-7EAD-86E8-0C571D974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A28C120-233D-01A0-40E9-4610F972D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36">
            <a:extLst>
              <a:ext uri="{FF2B5EF4-FFF2-40B4-BE49-F238E27FC236}">
                <a16:creationId xmlns:a16="http://schemas.microsoft.com/office/drawing/2014/main" id="{04F889E3-38FB-6835-FD4E-852D726E4168}"/>
              </a:ext>
            </a:extLst>
          </p:cNvPr>
          <p:cNvSpPr txBox="1"/>
          <p:nvPr/>
        </p:nvSpPr>
        <p:spPr>
          <a:xfrm>
            <a:off x="1142639" y="561203"/>
            <a:ext cx="9932691" cy="1165996"/>
          </a:xfrm>
          <a:prstGeom prst="rect">
            <a:avLst/>
          </a:prstGeom>
        </p:spPr>
        <p:txBody>
          <a:bodyPr rot="0" spcFirstLastPara="0" vert="horz" lIns="91440" tIns="45720" rIns="91440" bIns="45720" numCol="1" spcCol="0" rtlCol="0" fromWordArt="0" anchor="b" anchorCtr="0" forceAA="0" compatLnSpc="1">
            <a:prstTxWarp prst="textNoShape">
              <a:avLst/>
            </a:prstTxWarp>
            <a:norm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4800" dirty="0">
                <a:solidFill>
                  <a:srgbClr val="FFFFFF"/>
                </a:solidFill>
                <a:latin typeface="+mj-lt"/>
                <a:ea typeface="+mj-ea"/>
                <a:cs typeface="+mj-cs"/>
              </a:rPr>
              <a:t>Les Themes </a:t>
            </a:r>
            <a:r>
              <a:rPr lang="en-US" sz="4800" dirty="0" err="1">
                <a:solidFill>
                  <a:srgbClr val="FFFFFF"/>
                </a:solidFill>
                <a:latin typeface="+mj-lt"/>
                <a:ea typeface="+mj-ea"/>
                <a:cs typeface="+mj-cs"/>
              </a:rPr>
              <a:t>Choisis</a:t>
            </a:r>
            <a:endParaRPr lang="en-US" sz="4800">
              <a:solidFill>
                <a:srgbClr val="FFFFFF"/>
              </a:solidFill>
              <a:latin typeface="+mj-lt"/>
              <a:ea typeface="+mj-ea"/>
              <a:cs typeface="+mj-cs"/>
            </a:endParaRPr>
          </a:p>
        </p:txBody>
      </p:sp>
      <p:sp>
        <p:nvSpPr>
          <p:cNvPr id="39" name="Rectangle 38">
            <a:extLst>
              <a:ext uri="{FF2B5EF4-FFF2-40B4-BE49-F238E27FC236}">
                <a16:creationId xmlns:a16="http://schemas.microsoft.com/office/drawing/2014/main" id="{4FE57709-7D82-5AA6-D307-1C424B40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Une image contenant roue, transport, vélo, Roue de vélo&#10;&#10;Le contenu généré par l’IA peut être incorrect.">
            <a:extLst>
              <a:ext uri="{FF2B5EF4-FFF2-40B4-BE49-F238E27FC236}">
                <a16:creationId xmlns:a16="http://schemas.microsoft.com/office/drawing/2014/main" id="{ECE2D92C-FEC7-3FAB-AE6C-60F3F7FCAEE9}"/>
              </a:ext>
            </a:extLst>
          </p:cNvPr>
          <p:cNvPicPr>
            <a:picLocks noChangeAspect="1"/>
          </p:cNvPicPr>
          <p:nvPr/>
        </p:nvPicPr>
        <p:blipFill>
          <a:blip r:embed="rId2"/>
          <a:stretch>
            <a:fillRect/>
          </a:stretch>
        </p:blipFill>
        <p:spPr>
          <a:xfrm rot="-840000">
            <a:off x="300826" y="815639"/>
            <a:ext cx="2968211" cy="1812297"/>
          </a:xfrm>
          <a:prstGeom prst="rect">
            <a:avLst/>
          </a:prstGeom>
        </p:spPr>
      </p:pic>
      <p:pic>
        <p:nvPicPr>
          <p:cNvPr id="6" name="Image 5" descr="Une image contenant texte, ordinateur, capture d’écran, Site web&#10;&#10;Le contenu généré par l’IA peut être incorrect.">
            <a:extLst>
              <a:ext uri="{FF2B5EF4-FFF2-40B4-BE49-F238E27FC236}">
                <a16:creationId xmlns:a16="http://schemas.microsoft.com/office/drawing/2014/main" id="{7B9A7F33-F4ED-C3E9-839B-010843B3BD1C}"/>
              </a:ext>
            </a:extLst>
          </p:cNvPr>
          <p:cNvPicPr>
            <a:picLocks noChangeAspect="1"/>
          </p:cNvPicPr>
          <p:nvPr/>
        </p:nvPicPr>
        <p:blipFill>
          <a:blip r:embed="rId3"/>
          <a:srcRect l="-5" t="34359" r="-29" b="10294"/>
          <a:stretch/>
        </p:blipFill>
        <p:spPr>
          <a:xfrm>
            <a:off x="2789536" y="2825261"/>
            <a:ext cx="9136348" cy="37957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661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5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Visage humain, personne, capture d’écran&#10;&#10;Le contenu généré par l’IA peut être incorrect.">
            <a:extLst>
              <a:ext uri="{FF2B5EF4-FFF2-40B4-BE49-F238E27FC236}">
                <a16:creationId xmlns:a16="http://schemas.microsoft.com/office/drawing/2014/main" id="{B1EBE409-6F19-4522-2B0D-B8E3A67D0096}"/>
              </a:ext>
            </a:extLst>
          </p:cNvPr>
          <p:cNvPicPr>
            <a:picLocks noChangeAspect="1"/>
          </p:cNvPicPr>
          <p:nvPr/>
        </p:nvPicPr>
        <p:blipFill>
          <a:blip r:embed="rId2"/>
          <a:stretch>
            <a:fillRect/>
          </a:stretch>
        </p:blipFill>
        <p:spPr>
          <a:xfrm>
            <a:off x="2280201" y="643467"/>
            <a:ext cx="7631597" cy="5571066"/>
          </a:xfrm>
          <a:prstGeom prst="rect">
            <a:avLst/>
          </a:prstGeom>
        </p:spPr>
      </p:pic>
    </p:spTree>
    <p:extLst>
      <p:ext uri="{BB962C8B-B14F-4D97-AF65-F5344CB8AC3E}">
        <p14:creationId xmlns:p14="http://schemas.microsoft.com/office/powerpoint/2010/main" val="288235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72FFD-9583-6124-21E9-3B83AEB6D4B3}"/>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Appareils électroniques, ordinateur, capture d’écran&#10;&#10;Le contenu généré par l’IA peut être incorrect.">
            <a:extLst>
              <a:ext uri="{FF2B5EF4-FFF2-40B4-BE49-F238E27FC236}">
                <a16:creationId xmlns:a16="http://schemas.microsoft.com/office/drawing/2014/main" id="{6EF7C2C5-0BAE-7DE0-6171-AF2CEF285679}"/>
              </a:ext>
            </a:extLst>
          </p:cNvPr>
          <p:cNvPicPr>
            <a:picLocks noChangeAspect="1"/>
          </p:cNvPicPr>
          <p:nvPr/>
        </p:nvPicPr>
        <p:blipFill>
          <a:blip r:embed="rId2"/>
          <a:stretch>
            <a:fillRect/>
          </a:stretch>
        </p:blipFill>
        <p:spPr>
          <a:xfrm>
            <a:off x="2011052" y="457200"/>
            <a:ext cx="8169896" cy="5943600"/>
          </a:xfrm>
          <a:prstGeom prst="rect">
            <a:avLst/>
          </a:prstGeom>
        </p:spPr>
      </p:pic>
    </p:spTree>
    <p:extLst>
      <p:ext uri="{BB962C8B-B14F-4D97-AF65-F5344CB8AC3E}">
        <p14:creationId xmlns:p14="http://schemas.microsoft.com/office/powerpoint/2010/main" val="199456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44BF77-2D54-0619-C7DF-C61B6A7A279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ordinateur, capture d’écran, personne&#10;&#10;Le contenu généré par l’IA peut être incorrect.">
            <a:extLst>
              <a:ext uri="{FF2B5EF4-FFF2-40B4-BE49-F238E27FC236}">
                <a16:creationId xmlns:a16="http://schemas.microsoft.com/office/drawing/2014/main" id="{05DFA105-99E2-7DB8-B6E1-98C376A418FC}"/>
              </a:ext>
            </a:extLst>
          </p:cNvPr>
          <p:cNvPicPr>
            <a:picLocks noChangeAspect="1"/>
          </p:cNvPicPr>
          <p:nvPr/>
        </p:nvPicPr>
        <p:blipFill>
          <a:blip r:embed="rId2"/>
          <a:stretch>
            <a:fillRect/>
          </a:stretch>
        </p:blipFill>
        <p:spPr>
          <a:xfrm>
            <a:off x="2025041" y="457200"/>
            <a:ext cx="8141917" cy="5943600"/>
          </a:xfrm>
          <a:prstGeom prst="rect">
            <a:avLst/>
          </a:prstGeom>
        </p:spPr>
      </p:pic>
    </p:spTree>
    <p:extLst>
      <p:ext uri="{BB962C8B-B14F-4D97-AF65-F5344CB8AC3E}">
        <p14:creationId xmlns:p14="http://schemas.microsoft.com/office/powerpoint/2010/main" val="319488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capture d’écran, nombre, Police&#10;&#10;Le contenu généré par l’IA peut être incorrect.">
            <a:extLst>
              <a:ext uri="{FF2B5EF4-FFF2-40B4-BE49-F238E27FC236}">
                <a16:creationId xmlns:a16="http://schemas.microsoft.com/office/drawing/2014/main" id="{401A13CE-A614-7B5A-DE1B-552589A70485}"/>
              </a:ext>
            </a:extLst>
          </p:cNvPr>
          <p:cNvPicPr>
            <a:picLocks noChangeAspect="1"/>
          </p:cNvPicPr>
          <p:nvPr/>
        </p:nvPicPr>
        <p:blipFill>
          <a:blip r:embed="rId2"/>
          <a:srcRect l="17461" r="1" b="1"/>
          <a:stretch/>
        </p:blipFill>
        <p:spPr>
          <a:xfrm>
            <a:off x="2239108" y="1711569"/>
            <a:ext cx="8616462" cy="4536831"/>
          </a:xfrm>
          <a:prstGeom prst="rect">
            <a:avLst/>
          </a:prstGeom>
        </p:spPr>
      </p:pic>
      <p:sp>
        <p:nvSpPr>
          <p:cNvPr id="5" name="ZoneTexte 4">
            <a:extLst>
              <a:ext uri="{FF2B5EF4-FFF2-40B4-BE49-F238E27FC236}">
                <a16:creationId xmlns:a16="http://schemas.microsoft.com/office/drawing/2014/main" id="{DFFB6338-5F9B-AAC0-0B62-D8C908F0D2BE}"/>
              </a:ext>
            </a:extLst>
          </p:cNvPr>
          <p:cNvSpPr txBox="1"/>
          <p:nvPr/>
        </p:nvSpPr>
        <p:spPr>
          <a:xfrm rot="360000">
            <a:off x="1850450" y="531254"/>
            <a:ext cx="72084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solidFill>
                  <a:schemeClr val="bg1"/>
                </a:solidFill>
              </a:rPr>
              <a:t>La diffusion d'articles</a:t>
            </a:r>
          </a:p>
        </p:txBody>
      </p:sp>
    </p:spTree>
    <p:extLst>
      <p:ext uri="{BB962C8B-B14F-4D97-AF65-F5344CB8AC3E}">
        <p14:creationId xmlns:p14="http://schemas.microsoft.com/office/powerpoint/2010/main" val="104371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049C2-A689-BFFB-D32A-15CF3679568E}"/>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712BDD-9AB1-C586-0E76-ABD9E1549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E24B7B-F1EA-5D39-3B94-657E2FF6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2BAD622-E1DD-E7E9-6F3F-C94456A81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DA93EA-2771-AFE3-5FDF-526E6FB7B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capture d’écran, Page web, logiciel&#10;&#10;Le contenu généré par l’IA peut être incorrect.">
            <a:extLst>
              <a:ext uri="{FF2B5EF4-FFF2-40B4-BE49-F238E27FC236}">
                <a16:creationId xmlns:a16="http://schemas.microsoft.com/office/drawing/2014/main" id="{4E11956F-704B-47AF-FD6E-4DE5937F813B}"/>
              </a:ext>
            </a:extLst>
          </p:cNvPr>
          <p:cNvPicPr>
            <a:picLocks noChangeAspect="1"/>
          </p:cNvPicPr>
          <p:nvPr/>
        </p:nvPicPr>
        <p:blipFill>
          <a:blip r:embed="rId2"/>
          <a:stretch>
            <a:fillRect/>
          </a:stretch>
        </p:blipFill>
        <p:spPr>
          <a:xfrm>
            <a:off x="0" y="709803"/>
            <a:ext cx="10230971" cy="4564337"/>
          </a:xfrm>
          <a:prstGeom prst="rect">
            <a:avLst/>
          </a:prstGeom>
        </p:spPr>
      </p:pic>
      <p:sp>
        <p:nvSpPr>
          <p:cNvPr id="3" name="ZoneTexte 2">
            <a:extLst>
              <a:ext uri="{FF2B5EF4-FFF2-40B4-BE49-F238E27FC236}">
                <a16:creationId xmlns:a16="http://schemas.microsoft.com/office/drawing/2014/main" id="{60787EBF-4C50-7A66-DB2A-B5229E8D4BA5}"/>
              </a:ext>
            </a:extLst>
          </p:cNvPr>
          <p:cNvSpPr txBox="1"/>
          <p:nvPr/>
        </p:nvSpPr>
        <p:spPr>
          <a:xfrm rot="-300000">
            <a:off x="2528047" y="5520017"/>
            <a:ext cx="94443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dirty="0">
                <a:solidFill>
                  <a:schemeClr val="bg1"/>
                </a:solidFill>
              </a:rPr>
              <a:t>Fréquence de réception d'articles</a:t>
            </a:r>
            <a:endParaRPr lang="fr-FR" dirty="0">
              <a:solidFill>
                <a:schemeClr val="bg1"/>
              </a:solidFill>
            </a:endParaRPr>
          </a:p>
        </p:txBody>
      </p:sp>
    </p:spTree>
    <p:extLst>
      <p:ext uri="{BB962C8B-B14F-4D97-AF65-F5344CB8AC3E}">
        <p14:creationId xmlns:p14="http://schemas.microsoft.com/office/powerpoint/2010/main" val="28904260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Mise en place d'une veille avec</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139</cp:revision>
  <dcterms:created xsi:type="dcterms:W3CDTF">2025-03-18T08:58:36Z</dcterms:created>
  <dcterms:modified xsi:type="dcterms:W3CDTF">2025-03-18T09:31:41Z</dcterms:modified>
</cp:coreProperties>
</file>