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069EF-70D4-4E09-BF9E-974D84AF6928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073A3-961D-480F-806B-E146C1C79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30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073A3-961D-480F-806B-E146C1C79E9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1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CEEA-6915-4D5F-A47D-6A21E17A637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D37CB16-5940-4778-AFF1-D85720CB37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CEEA-6915-4D5F-A47D-6A21E17A637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CB16-5940-4778-AFF1-D85720CB37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CEEA-6915-4D5F-A47D-6A21E17A637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CB16-5940-4778-AFF1-D85720CB37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CEEA-6915-4D5F-A47D-6A21E17A637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CB16-5940-4778-AFF1-D85720CB37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CEEA-6915-4D5F-A47D-6A21E17A637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37CB16-5940-4778-AFF1-D85720CB37C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CEEA-6915-4D5F-A47D-6A21E17A637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CB16-5940-4778-AFF1-D85720CB37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CEEA-6915-4D5F-A47D-6A21E17A637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CB16-5940-4778-AFF1-D85720CB37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CEEA-6915-4D5F-A47D-6A21E17A637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CB16-5940-4778-AFF1-D85720CB37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CEEA-6915-4D5F-A47D-6A21E17A637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CB16-5940-4778-AFF1-D85720CB37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CEEA-6915-4D5F-A47D-6A21E17A637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7CB16-5940-4778-AFF1-D85720CB37C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4CEEA-6915-4D5F-A47D-6A21E17A637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D37CB16-5940-4778-AFF1-D85720CB37C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794CEEA-6915-4D5F-A47D-6A21E17A6370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D37CB16-5940-4778-AFF1-D85720CB37C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EDA CREDIT </a:t>
            </a:r>
            <a:r>
              <a:rPr lang="en-US" dirty="0"/>
              <a:t>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Anush</a:t>
            </a:r>
            <a:r>
              <a:rPr lang="en-US" dirty="0" smtClean="0"/>
              <a:t> </a:t>
            </a:r>
            <a:r>
              <a:rPr lang="en-US" dirty="0" err="1" smtClean="0"/>
              <a:t>goel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4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96758"/>
            <a:ext cx="5791200" cy="683994"/>
          </a:xfrm>
        </p:spPr>
        <p:txBody>
          <a:bodyPr>
            <a:normAutofit/>
          </a:bodyPr>
          <a:lstStyle/>
          <a:p>
            <a:r>
              <a:rPr lang="en-IN" b="1" dirty="0"/>
              <a:t>Bivariate </a:t>
            </a:r>
            <a:r>
              <a:rPr lang="en-IN" b="1" dirty="0" smtClean="0"/>
              <a:t>Analysis</a:t>
            </a:r>
            <a:endParaRPr lang="en-IN" dirty="0"/>
          </a:p>
        </p:txBody>
      </p:sp>
      <p:pic>
        <p:nvPicPr>
          <p:cNvPr id="7170" name="Picture 2" descr="C:\Users\hp\Pictures\Screenshots\Screenshot (156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0" t="21867" r="31925" b="6399"/>
          <a:stretch/>
        </p:blipFill>
        <p:spPr bwMode="auto">
          <a:xfrm>
            <a:off x="40024" y="737010"/>
            <a:ext cx="431595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hp\Pictures\Screenshots\Screenshot (157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0" t="25067" r="32075" b="4534"/>
          <a:stretch/>
        </p:blipFill>
        <p:spPr bwMode="auto">
          <a:xfrm>
            <a:off x="4355976" y="856144"/>
            <a:ext cx="4788024" cy="427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608" y="5354984"/>
            <a:ext cx="4355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1400" dirty="0" smtClean="0"/>
              <a:t>Customers with various types of education other than academic degrees possess a high percentage of outliers.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dirty="0" smtClean="0"/>
              <a:t>Apart from academic degree customers, all other education types are willing to take higher loans amount.</a:t>
            </a:r>
            <a:endParaRPr lang="en-IN" sz="1400" dirty="0"/>
          </a:p>
        </p:txBody>
      </p:sp>
      <p:sp>
        <p:nvSpPr>
          <p:cNvPr id="6" name="Rectangle 5"/>
          <p:cNvSpPr/>
          <p:nvPr/>
        </p:nvSpPr>
        <p:spPr>
          <a:xfrm>
            <a:off x="4463988" y="5360616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Family statuses of 'civil </a:t>
            </a:r>
            <a:r>
              <a:rPr lang="en-US" sz="1400" dirty="0" err="1" smtClean="0"/>
              <a:t>marriage,''marriage</a:t>
            </a:r>
            <a:r>
              <a:rPr lang="en-US" sz="1400" dirty="0" smtClean="0"/>
              <a:t>,' </a:t>
            </a:r>
            <a:r>
              <a:rPr lang="en-US" sz="1400" dirty="0" err="1" smtClean="0"/>
              <a:t>and'separated</a:t>
            </a:r>
            <a:r>
              <a:rPr lang="en-US" sz="1400" dirty="0" smtClean="0"/>
              <a:t>' of academic degree education have a larger number of credits than others.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greater education plus family status </a:t>
            </a:r>
            <a:r>
              <a:rPr lang="en-US" sz="1400" dirty="0" err="1" smtClean="0"/>
              <a:t>of'marriage,''single</a:t>
            </a:r>
            <a:r>
              <a:rPr lang="en-US" sz="1400" dirty="0" smtClean="0"/>
              <a:t>,' and 'civil marriage' constitute greater outliers.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908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2" y="332656"/>
            <a:ext cx="3538736" cy="1731640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Distribution of Loan Purpose with </a:t>
            </a:r>
            <a:r>
              <a:rPr lang="en-US" sz="2400" dirty="0" smtClean="0"/>
              <a:t>Target </a:t>
            </a:r>
            <a:br>
              <a:rPr lang="en-US" sz="2400" dirty="0" smtClean="0"/>
            </a:br>
            <a:r>
              <a:rPr lang="en-US" sz="2400" dirty="0" smtClean="0"/>
              <a:t>(merged data)</a:t>
            </a:r>
            <a:endParaRPr lang="en-IN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0"/>
          <a:stretch/>
        </p:blipFill>
        <p:spPr bwMode="auto">
          <a:xfrm>
            <a:off x="3563888" y="0"/>
            <a:ext cx="55801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000" y="2780928"/>
            <a:ext cx="3531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Repairs are having increasing difficulty being paid on schedule. 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Purchasing a garage, business development, purchasing property, purchasing a new vehicle, and education all have larger loan payments.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36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92" y="116632"/>
            <a:ext cx="3674712" cy="1348696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Distribution of </a:t>
            </a:r>
            <a:r>
              <a:rPr lang="en-US" sz="2000" dirty="0" smtClean="0"/>
              <a:t>Purpose </a:t>
            </a:r>
            <a:r>
              <a:rPr lang="en-US" sz="2000" dirty="0"/>
              <a:t>of Loan </a:t>
            </a:r>
            <a:r>
              <a:rPr lang="en-US" sz="2000" dirty="0" smtClean="0"/>
              <a:t>with CONTRACT </a:t>
            </a:r>
            <a:br>
              <a:rPr lang="en-US" sz="2000" dirty="0" smtClean="0"/>
            </a:br>
            <a:r>
              <a:rPr lang="en-US" sz="2000" dirty="0" smtClean="0"/>
              <a:t>(</a:t>
            </a:r>
            <a:r>
              <a:rPr lang="en-US" sz="2000" dirty="0"/>
              <a:t>merged data)</a:t>
            </a:r>
            <a:endParaRPr lang="en-IN" sz="2000" dirty="0"/>
          </a:p>
        </p:txBody>
      </p:sp>
      <p:pic>
        <p:nvPicPr>
          <p:cNvPr id="10242" name="Picture 2" descr="C:\Users\hp\Desktop\Upgrad IIIT\PROJECT EDA CREDIT\data6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3" b="3739"/>
          <a:stretch/>
        </p:blipFill>
        <p:spPr bwMode="auto">
          <a:xfrm>
            <a:off x="3563888" y="17224"/>
            <a:ext cx="5580112" cy="6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192" y="1735167"/>
            <a:ext cx="35306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majority of loan rejections were </a:t>
            </a:r>
            <a:r>
              <a:rPr lang="en-US" dirty="0" err="1" smtClean="0"/>
              <a:t>for'repairs</a:t>
            </a:r>
            <a:r>
              <a:rPr lang="en-US" dirty="0" smtClean="0"/>
              <a:t>'.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have an equivalent number of approvals and rejections for educational purposes.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Paying off existing debts and purchasing new cars are receiving far more rejections than approvals.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Apart from purchasing new electronic equipment, all other purposes have a higher rejection rate as compared to approval rates.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2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5400600" cy="903630"/>
          </a:xfrm>
        </p:spPr>
        <p:txBody>
          <a:bodyPr>
            <a:noAutofit/>
          </a:bodyPr>
          <a:lstStyle/>
          <a:p>
            <a:r>
              <a:rPr lang="en-US" sz="2400" dirty="0"/>
              <a:t>Previous Credit Loan </a:t>
            </a:r>
            <a:r>
              <a:rPr lang="en-US" sz="2400" dirty="0" err="1" smtClean="0"/>
              <a:t>vs</a:t>
            </a:r>
            <a:r>
              <a:rPr lang="en-US" sz="2400" dirty="0" smtClean="0"/>
              <a:t> </a:t>
            </a:r>
            <a:r>
              <a:rPr lang="en-US" sz="2400" dirty="0"/>
              <a:t>Housing </a:t>
            </a:r>
            <a:r>
              <a:rPr lang="en-US" sz="2400" dirty="0" smtClean="0"/>
              <a:t>type </a:t>
            </a:r>
            <a:br>
              <a:rPr lang="en-US" sz="2400" dirty="0" smtClean="0"/>
            </a:br>
            <a:r>
              <a:rPr lang="en-US" sz="2400" dirty="0" smtClean="0"/>
              <a:t>(Merged Data)</a:t>
            </a:r>
            <a:endParaRPr lang="en-IN" sz="2400" dirty="0"/>
          </a:p>
        </p:txBody>
      </p:sp>
      <p:pic>
        <p:nvPicPr>
          <p:cNvPr id="9218" name="Picture 2" descr="C:\Users\hp\Desktop\Upgrad IIIT\PROJECT EDA CREDIT\data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9"/>
          <a:stretch/>
        </p:blipFill>
        <p:spPr bwMode="auto">
          <a:xfrm>
            <a:off x="2987824" y="620688"/>
            <a:ext cx="6156176" cy="62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272820"/>
            <a:ext cx="29158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Co-op apartments have higher credit of defaulters than office apartments do have more non-defaulters.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Regarding effective settlements, the bank can concentrate primarily on focusing on type categories like "municipal apartment or "with parents".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0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6923112" cy="1371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SUGGESTION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700" dirty="0" smtClean="0"/>
              <a:t>(LESS CHANCE TO BE DEFAULTER)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7992888" cy="4373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>
                <a:solidFill>
                  <a:srgbClr val="252525"/>
                </a:solidFill>
              </a:rPr>
              <a:t>The bank's primary focus should be on businessmen, students, or pensioner types of clients, as they have a great payment rate.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>
                <a:solidFill>
                  <a:srgbClr val="252525"/>
                </a:solidFill>
              </a:rPr>
              <a:t>The bank can also focus on housing type (with parents) and target as many consumers who fall under this category, as they have the fewest failed payments.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>
                <a:solidFill>
                  <a:srgbClr val="252525"/>
                </a:solidFill>
              </a:rPr>
              <a:t>Any client whose previous loan was approved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>
                <a:solidFill>
                  <a:srgbClr val="252525"/>
                </a:solidFill>
              </a:rPr>
              <a:t>New clients who have never used loan facilities before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dirty="0">
                <a:solidFill>
                  <a:srgbClr val="252525"/>
                </a:solidFill>
              </a:rPr>
              <a:t>Clients with high income</a:t>
            </a:r>
            <a:endParaRPr lang="en-US" b="0" dirty="0">
              <a:solidFill>
                <a:srgbClr val="25252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62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57912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SUGGESTION </a:t>
            </a:r>
            <a:br>
              <a:rPr lang="en-US" dirty="0"/>
            </a:br>
            <a:r>
              <a:rPr lang="en-US" sz="2800" dirty="0" smtClean="0"/>
              <a:t>(RISKY GROUP)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7620000" cy="4373563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b="0" dirty="0">
                <a:solidFill>
                  <a:srgbClr val="252525"/>
                </a:solidFill>
              </a:rPr>
              <a:t>The "repair" and (working type) income types have a higher percentage of unsuccessful payments.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dirty="0">
                <a:solidFill>
                  <a:srgbClr val="252525"/>
                </a:solidFill>
              </a:rPr>
              <a:t>Previously Refused Loan Status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dirty="0">
                <a:solidFill>
                  <a:srgbClr val="252525"/>
                </a:solidFill>
              </a:rPr>
              <a:t>Lower secondary clients have previous loan status as cancelled or refused, so financial institutions can </a:t>
            </a:r>
            <a:r>
              <a:rPr lang="en-US" b="0" dirty="0" err="1">
                <a:solidFill>
                  <a:srgbClr val="252525"/>
                </a:solidFill>
              </a:rPr>
              <a:t>aviod</a:t>
            </a:r>
            <a:r>
              <a:rPr lang="en-US" b="0" dirty="0">
                <a:solidFill>
                  <a:srgbClr val="252525"/>
                </a:solidFill>
              </a:rPr>
              <a:t> them.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1479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Understanding the factors that contribute to loan default and determining which factors are strong predictors of future default</a:t>
            </a:r>
          </a:p>
          <a:p>
            <a:r>
              <a:rPr lang="en-US" dirty="0"/>
              <a:t>This is accomplished by employing EDA (exploratory data analysis) on bank data, in which we </a:t>
            </a:r>
            <a:r>
              <a:rPr lang="en-US" dirty="0" err="1"/>
              <a:t>analyse</a:t>
            </a:r>
            <a:r>
              <a:rPr lang="en-US" dirty="0"/>
              <a:t> data patterns and assist banks in mitigating two categories of risk connected with loan approvals: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If the person seeking financing is likely to repay the loan, the </a:t>
            </a:r>
            <a:r>
              <a:rPr lang="en-US" dirty="0" err="1"/>
              <a:t>organisation</a:t>
            </a:r>
            <a:r>
              <a:rPr lang="en-US" dirty="0"/>
              <a:t> loses revenue by not </a:t>
            </a:r>
            <a:r>
              <a:rPr lang="en-US" dirty="0" err="1"/>
              <a:t>authorising</a:t>
            </a:r>
            <a:r>
              <a:rPr lang="en-US" dirty="0"/>
              <a:t> the loan.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If the applicant is unlikely to repay the loan, i.e., is in probable default, accepting the loan may result in a financial loss for the company.</a:t>
            </a:r>
          </a:p>
        </p:txBody>
      </p:sp>
    </p:spTree>
    <p:extLst>
      <p:ext uri="{BB962C8B-B14F-4D97-AF65-F5344CB8AC3E}">
        <p14:creationId xmlns:p14="http://schemas.microsoft.com/office/powerpoint/2010/main" val="139498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17960"/>
            <a:ext cx="7620000" cy="4373563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Understanding Data and sourcing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Data Quality and Binning Checking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Data imbalance, Correlation, </a:t>
            </a:r>
            <a:r>
              <a:rPr lang="en-US" dirty="0" err="1"/>
              <a:t>urivariate</a:t>
            </a:r>
            <a:r>
              <a:rPr lang="en-US" dirty="0"/>
              <a:t>, Segmented </a:t>
            </a:r>
            <a:r>
              <a:rPr lang="en-US" dirty="0" err="1"/>
              <a:t>Univariate</a:t>
            </a:r>
            <a:r>
              <a:rPr lang="en-US" dirty="0"/>
              <a:t> </a:t>
            </a:r>
            <a:r>
              <a:rPr lang="en-US" dirty="0" smtClean="0"/>
              <a:t>Analysis and bivariate analysis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Merging </a:t>
            </a:r>
            <a:r>
              <a:rPr lang="en-US" dirty="0"/>
              <a:t>Datasets with Previous Application History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Data analysis by </a:t>
            </a:r>
            <a:r>
              <a:rPr lang="en-US" dirty="0" err="1"/>
              <a:t>urivariate</a:t>
            </a:r>
            <a:r>
              <a:rPr lang="en-US" dirty="0"/>
              <a:t> and bivariate analysis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/>
              <a:t>Recommendations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6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3394720" cy="137160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Urivariate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/>
              <a:t>analysis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1029" name="Picture 5" descr="C:\Users\hp\Pictures\Screenshots\Screenshot (152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0" t="32800" r="22100" b="4800"/>
          <a:stretch/>
        </p:blipFill>
        <p:spPr bwMode="auto">
          <a:xfrm>
            <a:off x="4355976" y="0"/>
            <a:ext cx="4644008" cy="36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0" t="36267" r="21645" b="4800"/>
          <a:stretch/>
        </p:blipFill>
        <p:spPr bwMode="auto">
          <a:xfrm>
            <a:off x="24032" y="3645024"/>
            <a:ext cx="5772104" cy="321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40152" y="4149080"/>
            <a:ext cx="29523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&gt;Those with target one have a far more scattered income than those with target zero. The plot clearly shows that the shape of income total, annuity, credit, and good price is the same for Targets 0 and 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9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854454"/>
            <a:ext cx="3384376" cy="663956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INCOME CATEGORY</a:t>
            </a:r>
            <a:endParaRPr lang="en-IN" sz="2400" dirty="0"/>
          </a:p>
        </p:txBody>
      </p:sp>
      <p:pic>
        <p:nvPicPr>
          <p:cNvPr id="2050" name="Picture 2" descr="C:\Users\hp\Pictures\Screenshots\Screenshot (153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5" t="26533" r="22025" b="14400"/>
          <a:stretch/>
        </p:blipFill>
        <p:spPr bwMode="auto">
          <a:xfrm>
            <a:off x="1047040" y="1572676"/>
            <a:ext cx="6270575" cy="389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75656" y="5445223"/>
            <a:ext cx="6270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Clients with medium salary range are having more number of credits and 93 percent are non Defaulter.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10 percent of total Clients in low salary range who had taken loan are Defaulter</a:t>
            </a:r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7544" y="44624"/>
            <a:ext cx="8136904" cy="8316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Segmented </a:t>
            </a:r>
            <a:r>
              <a:rPr lang="en-IN" b="1" dirty="0" err="1"/>
              <a:t>Univariate</a:t>
            </a:r>
            <a:r>
              <a:rPr lang="en-IN" b="1" dirty="0"/>
              <a:t> </a:t>
            </a:r>
            <a:r>
              <a:rPr lang="en-IN" b="1" dirty="0" smtClean="0"/>
              <a:t>Analysis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559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2764" y="260648"/>
            <a:ext cx="4282488" cy="79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CONTRACT TYPE</a:t>
            </a:r>
            <a:endParaRPr lang="en-IN" sz="3200" dirty="0"/>
          </a:p>
        </p:txBody>
      </p:sp>
      <p:pic>
        <p:nvPicPr>
          <p:cNvPr id="4" name="Picture 3" descr="C:\Users\hp\Pictures\Screenshots\Screenshot (154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5" t="29466" r="22250" b="11333"/>
          <a:stretch/>
        </p:blipFill>
        <p:spPr bwMode="auto">
          <a:xfrm>
            <a:off x="1547664" y="1415088"/>
            <a:ext cx="6192688" cy="417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55976" y="558923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/>
              <a:t>The majority of customers have requested cash loans, while relatively few have requested revolving loans to both defaulters and non-defaulters.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5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32656"/>
            <a:ext cx="5256584" cy="6119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Gender Category</a:t>
            </a:r>
            <a:endParaRPr lang="en-IN" dirty="0"/>
          </a:p>
        </p:txBody>
      </p:sp>
      <p:pic>
        <p:nvPicPr>
          <p:cNvPr id="4098" name="Picture 2" descr="C:\Users\hp\Pictures\Screenshots\Screenshot (155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0" t="33467" r="22325" b="8266"/>
          <a:stretch/>
        </p:blipFill>
        <p:spPr bwMode="auto">
          <a:xfrm>
            <a:off x="1259632" y="1196752"/>
            <a:ext cx="6281928" cy="399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53472" y="5373216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FEMALE HAD APPLIED MORE THAN MALE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Non-Defaulter ratio= 67 percent of Females and 33 Percent of males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Defaulter ratio= 58 percent of Females and 42 percent of males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4818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472" y="548680"/>
            <a:ext cx="3198912" cy="1080120"/>
          </a:xfrm>
        </p:spPr>
        <p:txBody>
          <a:bodyPr>
            <a:noAutofit/>
          </a:bodyPr>
          <a:lstStyle/>
          <a:p>
            <a:r>
              <a:rPr lang="en-US" sz="2400" dirty="0" smtClean="0"/>
              <a:t>Organization Type distribution</a:t>
            </a:r>
            <a:endParaRPr lang="en-IN" sz="2400" dirty="0"/>
          </a:p>
        </p:txBody>
      </p:sp>
      <p:pic>
        <p:nvPicPr>
          <p:cNvPr id="5124" name="Picture 4" descr="C:\Users\hp\Desktop\Upgrad IIIT\PROJECT EDA CREDIT\data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" t="11617" r="8959" b="10632"/>
          <a:stretch/>
        </p:blipFill>
        <p:spPr bwMode="auto">
          <a:xfrm>
            <a:off x="0" y="0"/>
            <a:ext cx="57241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24128" y="2636912"/>
            <a:ext cx="32038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Industry Type 8, Industry Type 5 are the least interested in taking credit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E</a:t>
            </a:r>
            <a:r>
              <a:rPr lang="en-US" sz="1600" dirty="0" smtClean="0"/>
              <a:t>mployed, Business entity Type 3 ,Pensioner are the type of </a:t>
            </a:r>
            <a:r>
              <a:rPr lang="en-US" sz="1600" dirty="0" err="1" smtClean="0"/>
              <a:t>organisation</a:t>
            </a:r>
            <a:r>
              <a:rPr lang="en-US" sz="1600" dirty="0" smtClean="0"/>
              <a:t> which had applied credit maximum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592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6923112" cy="576064"/>
          </a:xfrm>
        </p:spPr>
        <p:txBody>
          <a:bodyPr>
            <a:normAutofit fontScale="90000"/>
          </a:bodyPr>
          <a:lstStyle/>
          <a:p>
            <a:r>
              <a:rPr lang="en-IN" dirty="0"/>
              <a:t>Correlation </a:t>
            </a:r>
            <a:r>
              <a:rPr lang="en-IN" dirty="0" smtClean="0"/>
              <a:t>Heat map</a:t>
            </a:r>
            <a:endParaRPr lang="en-IN" dirty="0"/>
          </a:p>
        </p:txBody>
      </p:sp>
      <p:pic>
        <p:nvPicPr>
          <p:cNvPr id="6146" name="Picture 2" descr="C:\Users\hp\Desktop\Upgrad IIIT\PROJECT EDA CREDIT\data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6"/>
          <a:stretch/>
        </p:blipFill>
        <p:spPr bwMode="auto">
          <a:xfrm>
            <a:off x="0" y="980727"/>
            <a:ext cx="6084168" cy="587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84168" y="2564904"/>
            <a:ext cx="293407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AMT_INCOME_TOTAL AND AMT_CREDIT is higher in an area with a high population density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Parents had less children while living in a heavily populated location.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AMT_INCOME_TOTAL has an inverse relationship with CNT_CHILDREN, which suggests that customers had more income when they're parenting less.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299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160</TotalTime>
  <Words>717</Words>
  <Application>Microsoft Office PowerPoint</Application>
  <PresentationFormat>On-screen Show (4:3)</PresentationFormat>
  <Paragraphs>68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EDA CREDIT analysis</vt:lpstr>
      <vt:lpstr>Problem STATEMENT</vt:lpstr>
      <vt:lpstr>Steps</vt:lpstr>
      <vt:lpstr>Urivariate  analysis </vt:lpstr>
      <vt:lpstr>INCOME CATEGORY</vt:lpstr>
      <vt:lpstr>CONTRACT TYPE</vt:lpstr>
      <vt:lpstr>Gender Category</vt:lpstr>
      <vt:lpstr>Organization Type distribution</vt:lpstr>
      <vt:lpstr>Correlation Heat map</vt:lpstr>
      <vt:lpstr>Bivariate Analysis</vt:lpstr>
      <vt:lpstr>Distribution of Loan Purpose with Target  (merged data)</vt:lpstr>
      <vt:lpstr>Distribution of Purpose of Loan with CONTRACT  (merged data)</vt:lpstr>
      <vt:lpstr>Previous Credit Loan vs Housing type  (Merged Data)</vt:lpstr>
      <vt:lpstr>SUGGESTION  (LESS CHANCE TO BE DEFAULTER)</vt:lpstr>
      <vt:lpstr>SUGGESTION  (RISKY GROUP)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CREDIT</dc:title>
  <dc:creator>hp</dc:creator>
  <cp:lastModifiedBy>hp</cp:lastModifiedBy>
  <cp:revision>14</cp:revision>
  <dcterms:created xsi:type="dcterms:W3CDTF">2023-09-25T17:30:03Z</dcterms:created>
  <dcterms:modified xsi:type="dcterms:W3CDTF">2023-09-25T20:19:24Z</dcterms:modified>
</cp:coreProperties>
</file>