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Google Sans" panose="020B0604020202020204" charset="0"/>
      <p:regular r:id="rId6"/>
      <p:bold r:id="rId7"/>
      <p:italic r:id="rId8"/>
      <p:boldItalic r:id="rId9"/>
    </p:embeddedFon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0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6D5F84B9-9E15-C216-7EFB-0735CEF93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>
            <a:extLst>
              <a:ext uri="{FF2B5EF4-FFF2-40B4-BE49-F238E27FC236}">
                <a16:creationId xmlns:a16="http://schemas.microsoft.com/office/drawing/2014/main" id="{378587BB-357C-ACF6-F741-F111A860C7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>
            <a:extLst>
              <a:ext uri="{FF2B5EF4-FFF2-40B4-BE49-F238E27FC236}">
                <a16:creationId xmlns:a16="http://schemas.microsoft.com/office/drawing/2014/main" id="{C1DAC95A-87A9-9AA9-2B86-C6946D6834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075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419550"/>
            <a:ext cx="76848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9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been identified as malicious? Explain why or why not.</a:t>
            </a:r>
            <a:endParaRPr sz="179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179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179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5387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dirty="0">
                <a:solidFill>
                  <a:srgbClr val="434343"/>
                </a:solidFill>
              </a:rPr>
              <a:t>Yes, this file hash has been reported as malicious by multiple security vendors. According to </a:t>
            </a:r>
            <a:r>
              <a:rPr lang="en-US" dirty="0" err="1">
                <a:solidFill>
                  <a:srgbClr val="434343"/>
                </a:solidFill>
              </a:rPr>
              <a:t>VirusTotal</a:t>
            </a:r>
            <a:r>
              <a:rPr lang="en-US" dirty="0">
                <a:solidFill>
                  <a:srgbClr val="434343"/>
                </a:solidFill>
              </a:rPr>
              <a:t>, the hash matches a sample of the </a:t>
            </a:r>
            <a:r>
              <a:rPr lang="en-US" dirty="0" err="1">
                <a:solidFill>
                  <a:srgbClr val="434343"/>
                </a:solidFill>
              </a:rPr>
              <a:t>Flagpro</a:t>
            </a:r>
            <a:r>
              <a:rPr lang="en-US" dirty="0">
                <a:solidFill>
                  <a:srgbClr val="434343"/>
                </a:solidFill>
              </a:rPr>
              <a:t> malware, which </a:t>
            </a:r>
            <a:r>
              <a:rPr lang="en-US">
                <a:solidFill>
                  <a:srgbClr val="434343"/>
                </a:solidFill>
              </a:rPr>
              <a:t>is usually </a:t>
            </a:r>
            <a:r>
              <a:rPr lang="en-US" dirty="0">
                <a:solidFill>
                  <a:srgbClr val="434343"/>
                </a:solidFill>
              </a:rPr>
              <a:t>linked to the </a:t>
            </a:r>
            <a:r>
              <a:rPr lang="en-US" dirty="0" err="1">
                <a:solidFill>
                  <a:srgbClr val="434343"/>
                </a:solidFill>
              </a:rPr>
              <a:t>BlackTech</a:t>
            </a:r>
            <a:r>
              <a:rPr lang="en-US" dirty="0">
                <a:solidFill>
                  <a:srgbClr val="434343"/>
                </a:solidFill>
              </a:rPr>
              <a:t> threat group. The file acts like a downloader that connects to external domains and executes remote payloads after infection.</a:t>
            </a:r>
            <a:endParaRPr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Command and control</a:t>
            </a:r>
            <a:endParaRPr sz="1100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 capture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 request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org.misecure.com</a:t>
            </a: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/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207.148.109.242</a:t>
            </a: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287d612e29b71c90aa54947313810a25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AD070A26-A946-A4C5-6390-5048D8E28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D84A14-EBDC-DCC4-EDDF-8DA44C705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43582"/>
              </p:ext>
            </p:extLst>
          </p:nvPr>
        </p:nvGraphicFramePr>
        <p:xfrm>
          <a:off x="1394614" y="0"/>
          <a:ext cx="5793939" cy="50138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1205">
                  <a:extLst>
                    <a:ext uri="{9D8B030D-6E8A-4147-A177-3AD203B41FA5}">
                      <a16:colId xmlns:a16="http://schemas.microsoft.com/office/drawing/2014/main" val="827894790"/>
                    </a:ext>
                  </a:extLst>
                </a:gridCol>
                <a:gridCol w="4612734">
                  <a:extLst>
                    <a:ext uri="{9D8B030D-6E8A-4147-A177-3AD203B41FA5}">
                      <a16:colId xmlns:a16="http://schemas.microsoft.com/office/drawing/2014/main" val="3270272219"/>
                    </a:ext>
                  </a:extLst>
                </a:gridCol>
              </a:tblGrid>
              <a:tr h="100192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buNone/>
                      </a:pPr>
                      <a:r>
                        <a:rPr lang="en-US" sz="1000">
                          <a:effectLst/>
                        </a:rPr>
                        <a:t>Date: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buNone/>
                      </a:pPr>
                      <a:r>
                        <a:rPr lang="en-US" sz="1000">
                          <a:effectLst/>
                        </a:rPr>
                        <a:t>Record the date of the journal entry.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480" marR="57480" marT="57480" marB="57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buNone/>
                      </a:pPr>
                      <a:r>
                        <a:rPr lang="en-US" sz="1000" dirty="0">
                          <a:effectLst/>
                        </a:rPr>
                        <a:t>Entry: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buNone/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480" marR="57480" marT="57480" marB="57480"/>
                </a:tc>
                <a:extLst>
                  <a:ext uri="{0D108BD9-81ED-4DB2-BD59-A6C34878D82A}">
                    <a16:rowId xmlns:a16="http://schemas.microsoft.com/office/drawing/2014/main" val="1323645619"/>
                  </a:ext>
                </a:extLst>
              </a:tr>
              <a:tr h="31906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buNone/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480" marR="57480" marT="57480" marB="57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buNone/>
                      </a:pPr>
                      <a:r>
                        <a:rPr lang="en-US" sz="1000" dirty="0">
                          <a:effectLst/>
                        </a:rPr>
                        <a:t>A phishing email was sent to an employee containing a password-protected spreadsheet. The password was included in the message. After downloading and unlocking the file, the employee accidentally triggered a malicious payload that executed on their computer. The malware connected to an external IP address and started beaconing activity.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480" marR="57480" marT="57480" marB="57480"/>
                </a:tc>
                <a:extLst>
                  <a:ext uri="{0D108BD9-81ED-4DB2-BD59-A6C34878D82A}">
                    <a16:rowId xmlns:a16="http://schemas.microsoft.com/office/drawing/2014/main" val="408845900"/>
                  </a:ext>
                </a:extLst>
              </a:tr>
              <a:tr h="31906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buNone/>
                      </a:pPr>
                      <a:r>
                        <a:rPr lang="en-US" sz="1000">
                          <a:effectLst/>
                        </a:rPr>
                        <a:t>Tool(s) used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480" marR="57480" marT="57480" marB="57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buNone/>
                      </a:pPr>
                      <a:r>
                        <a:rPr lang="en-US" sz="1000" dirty="0" err="1"/>
                        <a:t>VirusTotal</a:t>
                      </a:r>
                      <a:r>
                        <a:rPr lang="en-US" sz="1000" dirty="0"/>
                        <a:t> 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480" marR="57480" marT="57480" marB="57480"/>
                </a:tc>
                <a:extLst>
                  <a:ext uri="{0D108BD9-81ED-4DB2-BD59-A6C34878D82A}">
                    <a16:rowId xmlns:a16="http://schemas.microsoft.com/office/drawing/2014/main" val="3677353514"/>
                  </a:ext>
                </a:extLst>
              </a:tr>
              <a:tr h="145716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buNone/>
                      </a:pPr>
                      <a:r>
                        <a:rPr lang="en-US" sz="1000">
                          <a:effectLst/>
                        </a:rPr>
                        <a:t>The 5 W's 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480" marR="57480" marT="57480" marB="57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buNone/>
                      </a:pPr>
                      <a:r>
                        <a:rPr lang="en-US" sz="1000" dirty="0">
                          <a:effectLst/>
                        </a:rPr>
                        <a:t>Capture the 5 W's of an incident.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en-US" sz="1000" u="none" strike="noStrike" dirty="0">
                          <a:effectLst/>
                        </a:rPr>
                        <a:t>Who caused the incident? The </a:t>
                      </a:r>
                      <a:r>
                        <a:rPr lang="en-US" sz="1000" u="none" strike="noStrike" dirty="0" err="1">
                          <a:effectLst/>
                        </a:rPr>
                        <a:t>BlackTech</a:t>
                      </a:r>
                      <a:r>
                        <a:rPr lang="en-US" sz="1000" u="none" strike="noStrike" dirty="0">
                          <a:effectLst/>
                        </a:rPr>
                        <a:t> threat group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en-US" sz="1000" u="none" strike="noStrike" dirty="0">
                          <a:effectLst/>
                        </a:rPr>
                        <a:t>What happened? A phishing email with a malicious spreadsheet attachment that executed a payload once opened.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en-US" sz="1000" u="none" strike="noStrike" dirty="0">
                          <a:effectLst/>
                        </a:rPr>
                        <a:t>When did the incident occur? Tuesday morning, around 10:15 a.m.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en-US" sz="1000" u="none" strike="noStrike" dirty="0">
                          <a:effectLst/>
                        </a:rPr>
                        <a:t>Where did the incident happen? An employee workstation inside the financial services company’s internal network.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●"/>
                      </a:pPr>
                      <a:r>
                        <a:rPr lang="en-US" sz="1000" u="none" strike="noStrike" dirty="0">
                          <a:effectLst/>
                        </a:rPr>
                        <a:t>Why did the incident happen? To gain access to the internal system, install malware, and potentially steal sensitive financial information.</a:t>
                      </a:r>
                      <a:endParaRPr lang="en-US" sz="1000" u="none" strike="noStrike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480" marR="57480" marT="57480" marB="57480"/>
                </a:tc>
                <a:extLst>
                  <a:ext uri="{0D108BD9-81ED-4DB2-BD59-A6C34878D82A}">
                    <a16:rowId xmlns:a16="http://schemas.microsoft.com/office/drawing/2014/main" val="3616324034"/>
                  </a:ext>
                </a:extLst>
              </a:tr>
              <a:tr h="31906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buNone/>
                      </a:pPr>
                      <a:r>
                        <a:rPr lang="en-US" sz="1000">
                          <a:effectLst/>
                        </a:rPr>
                        <a:t>Additional notes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480" marR="57480" marT="57480" marB="57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buNone/>
                      </a:pPr>
                      <a:r>
                        <a:rPr lang="en-US" sz="1000" dirty="0">
                          <a:effectLst/>
                        </a:rPr>
                        <a:t>What can we do to prevent further </a:t>
                      </a:r>
                      <a:r>
                        <a:rPr lang="en-US" sz="1000" dirty="0" err="1">
                          <a:effectLst/>
                        </a:rPr>
                        <a:t>phising</a:t>
                      </a:r>
                      <a:r>
                        <a:rPr lang="en-US" sz="1000" dirty="0">
                          <a:effectLst/>
                        </a:rPr>
                        <a:t> attacks from tricking the employees?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480" marR="57480" marT="57480" marB="57480"/>
                </a:tc>
                <a:extLst>
                  <a:ext uri="{0D108BD9-81ED-4DB2-BD59-A6C34878D82A}">
                    <a16:rowId xmlns:a16="http://schemas.microsoft.com/office/drawing/2014/main" val="2290235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8204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281</Words>
  <Application>Microsoft Office PowerPoint</Application>
  <PresentationFormat>On-screen Show (16:9)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Roboto</vt:lpstr>
      <vt:lpstr>Arial</vt:lpstr>
      <vt:lpstr>Google Sans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Paudel, Sangya</cp:lastModifiedBy>
  <cp:revision>2</cp:revision>
  <dcterms:modified xsi:type="dcterms:W3CDTF">2025-10-20T05:30:08Z</dcterms:modified>
</cp:coreProperties>
</file>