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8" r:id="rId3"/>
    <p:sldId id="274" r:id="rId4"/>
    <p:sldId id="259" r:id="rId5"/>
    <p:sldId id="260" r:id="rId6"/>
    <p:sldId id="261" r:id="rId7"/>
    <p:sldId id="275" r:id="rId8"/>
    <p:sldId id="262" r:id="rId9"/>
    <p:sldId id="289" r:id="rId10"/>
    <p:sldId id="279" r:id="rId11"/>
    <p:sldId id="280" r:id="rId12"/>
    <p:sldId id="281" r:id="rId13"/>
    <p:sldId id="282" r:id="rId14"/>
    <p:sldId id="263" r:id="rId15"/>
    <p:sldId id="286" r:id="rId16"/>
    <p:sldId id="264" r:id="rId17"/>
    <p:sldId id="277" r:id="rId18"/>
    <p:sldId id="265" r:id="rId19"/>
    <p:sldId id="284" r:id="rId20"/>
    <p:sldId id="285" r:id="rId21"/>
    <p:sldId id="266" r:id="rId22"/>
    <p:sldId id="287" r:id="rId23"/>
    <p:sldId id="267" r:id="rId24"/>
    <p:sldId id="268" r:id="rId25"/>
    <p:sldId id="288" r:id="rId26"/>
    <p:sldId id="270" r:id="rId27"/>
    <p:sldId id="283" r:id="rId28"/>
    <p:sldId id="271" r:id="rId29"/>
    <p:sldId id="272" r:id="rId30"/>
    <p:sldId id="273" r:id="rId31"/>
    <p:sldId id="276"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276" y="-84"/>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600192f5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600192f5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600192f5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600192f5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60018442c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60018442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600192f5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600192f5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9fd6a19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9fd6a19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9fd6a199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9fd6a199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600192f5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600192f5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600192f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600192f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600192f5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600192f5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tusbrew.com/insights/social-media-holiday-calendar/"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blogger.com/blog/posts/501855173382129976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youtu.be/TbWCbQWCvp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hyperlink" Target="https://youtu.be/OJlsOZWUbtQ"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tishealthcare.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narayanahealth.org/" TargetMode="External"/><Relationship Id="rId4" Type="http://schemas.openxmlformats.org/officeDocument/2006/relationships/hyperlink" Target="https://www.maxhealthcare.i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31375" y="1918025"/>
            <a:ext cx="7610100" cy="121107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Comprehensive Digital Marketing </a:t>
            </a:r>
            <a:endParaRPr sz="2900" b="1" dirty="0">
              <a:solidFill>
                <a:srgbClr val="434343"/>
              </a:solidFill>
            </a:endParaRPr>
          </a:p>
          <a:p>
            <a:pPr marL="0" lvl="0" indent="0" algn="ctr" rtl="0">
              <a:lnSpc>
                <a:spcPct val="115000"/>
              </a:lnSpc>
              <a:spcBef>
                <a:spcPts val="0"/>
              </a:spcBef>
              <a:spcAft>
                <a:spcPts val="0"/>
              </a:spcAft>
              <a:buNone/>
            </a:pPr>
            <a:r>
              <a:rPr lang="en-GB" sz="2900" b="1" dirty="0">
                <a:solidFill>
                  <a:srgbClr val="434343"/>
                </a:solidFill>
              </a:rPr>
              <a:t>Project </a:t>
            </a:r>
            <a:r>
              <a:rPr lang="en-GB" sz="2900" b="1" dirty="0" smtClean="0">
                <a:solidFill>
                  <a:srgbClr val="434343"/>
                </a:solidFill>
              </a:rPr>
              <a:t>Work-Apollo Hospitals</a:t>
            </a:r>
            <a:endParaRPr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b="1" dirty="0">
                <a:solidFill>
                  <a:srgbClr val="434343"/>
                </a:solidFill>
              </a:rPr>
              <a:t>Part 2: SEO &amp; </a:t>
            </a:r>
            <a:r>
              <a:rPr lang="en-US" sz="2700" b="1" dirty="0" smtClean="0">
                <a:solidFill>
                  <a:srgbClr val="434343"/>
                </a:solidFill>
              </a:rPr>
              <a:t>Keyword Research</a:t>
            </a:r>
            <a:r>
              <a:rPr lang="en-US" b="1" dirty="0" smtClean="0">
                <a:solidFill>
                  <a:srgbClr val="434343"/>
                </a:solidFill>
              </a:rPr>
              <a:t/>
            </a:r>
            <a:br>
              <a:rPr lang="en-US" b="1" dirty="0" smtClean="0">
                <a:solidFill>
                  <a:srgbClr val="434343"/>
                </a:solidFill>
              </a:rPr>
            </a:br>
            <a:r>
              <a:rPr lang="en-US" b="1" dirty="0" smtClean="0">
                <a:solidFill>
                  <a:srgbClr val="434343"/>
                </a:solidFill>
              </a:rPr>
              <a:t/>
            </a:r>
            <a:br>
              <a:rPr lang="en-US" b="1" dirty="0" smtClean="0">
                <a:solidFill>
                  <a:srgbClr val="434343"/>
                </a:solidFill>
              </a:rPr>
            </a:br>
            <a:r>
              <a:rPr lang="en-US" sz="1600" b="1" dirty="0"/>
              <a:t>Keyword Research:</a:t>
            </a:r>
            <a:r>
              <a:rPr lang="en-US" sz="1600" dirty="0"/>
              <a:t> Define Research Objectives, Brainstorm Seed Keywords, Utilize Keyword Research Tools (SEMrush or </a:t>
            </a:r>
            <a:r>
              <a:rPr lang="en-US" sz="1600" dirty="0" err="1"/>
              <a:t>Moz</a:t>
            </a:r>
            <a:r>
              <a:rPr lang="en-US" sz="1600" dirty="0"/>
              <a:t> Keyword Explorer),Analyze Competitor Keywords, Long-tail Keyword Exploration (specific, longer phrases) that align with the research objectives and have lower competition but higher conversion potential</a:t>
            </a:r>
            <a:r>
              <a:rPr lang="en-US" sz="1800" dirty="0" smtClean="0"/>
              <a:t>.</a:t>
            </a:r>
            <a:br>
              <a:rPr lang="en-US" sz="1800" dirty="0" smtClean="0"/>
            </a:br>
            <a:r>
              <a:rPr lang="en-US" sz="1800" dirty="0"/>
              <a:t/>
            </a:r>
            <a:br>
              <a:rPr lang="en-US" sz="1800" dirty="0"/>
            </a:br>
            <a:r>
              <a:rPr lang="en-US" sz="1600" dirty="0"/>
              <a:t>Keyword research is a crucial part of search engine optimization (SEO) to understand what terms and phrases potential visitors are using to search for information related to Apollo Hospitals. Below are some key keyword research ideas for Apollo Hospitals:</a:t>
            </a:r>
            <a:br>
              <a:rPr lang="en-US" sz="1600" dirty="0"/>
            </a:br>
            <a:r>
              <a:rPr lang="en-US" sz="1600" b="1" dirty="0"/>
              <a:t>"Apollo Hospitals":</a:t>
            </a:r>
            <a:r>
              <a:rPr lang="en-US" sz="1600" dirty="0"/>
              <a:t> The brand name itself is an essential keyword, as people often search for specific hospitals by their names.</a:t>
            </a:r>
            <a:br>
              <a:rPr lang="en-US" sz="1600" dirty="0"/>
            </a:br>
            <a:r>
              <a:rPr lang="en-US" sz="1600" b="1" dirty="0"/>
              <a:t>"Best Hospitals in [City/Region]":</a:t>
            </a:r>
            <a:r>
              <a:rPr lang="en-US" sz="1600" dirty="0"/>
              <a:t> Many people search for the best hospitals in their city or region, so targeting location-specific keywords can help attract local patients.</a:t>
            </a:r>
            <a:br>
              <a:rPr lang="en-US" sz="1600" dirty="0"/>
            </a:br>
            <a:r>
              <a:rPr lang="en-US" sz="1600" b="1" dirty="0"/>
              <a:t>"Medical Services at Apollo Hospitals":</a:t>
            </a:r>
            <a:r>
              <a:rPr lang="en-US" sz="1600" dirty="0"/>
              <a:t> Highlighting the various medical services and specialties offered by Apollo Hospitals can attract users looking for specific treatments.</a:t>
            </a:r>
            <a:br>
              <a:rPr lang="en-US" sz="1600" dirty="0"/>
            </a:br>
            <a:r>
              <a:rPr lang="en-US" sz="1600" b="1" dirty="0"/>
              <a:t>"Top Doctors at Apollo Hospitals":</a:t>
            </a:r>
            <a:r>
              <a:rPr lang="en-US" sz="1600" dirty="0"/>
              <a:t> People often search for renowned doctors at specific hospitals, so showcasing the expertise of Apollo Hospitals' doctors is valuable.</a:t>
            </a:r>
            <a:br>
              <a:rPr lang="en-US" sz="1600" dirty="0"/>
            </a:br>
            <a:r>
              <a:rPr lang="en-US" sz="1600" dirty="0"/>
              <a:t/>
            </a:r>
            <a:br>
              <a:rPr lang="en-US" sz="1600" dirty="0"/>
            </a:br>
            <a:r>
              <a:rPr lang="en-US" sz="1600" dirty="0"/>
              <a:t/>
            </a:r>
            <a:br>
              <a:rPr lang="en-US" sz="1600" dirty="0"/>
            </a:br>
            <a:endParaRPr lang="en-IN" sz="1600" dirty="0"/>
          </a:p>
        </p:txBody>
      </p:sp>
    </p:spTree>
    <p:extLst>
      <p:ext uri="{BB962C8B-B14F-4D97-AF65-F5344CB8AC3E}">
        <p14:creationId xmlns:p14="http://schemas.microsoft.com/office/powerpoint/2010/main" xmlns="" val="50878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1700" y="820880"/>
            <a:ext cx="8520600" cy="4145973"/>
          </a:xfrm>
          <a:prstGeom prst="rect">
            <a:avLst/>
          </a:prstGeom>
        </p:spPr>
      </p:pic>
      <p:sp>
        <p:nvSpPr>
          <p:cNvPr id="4" name="Rectangle 3"/>
          <p:cNvSpPr/>
          <p:nvPr/>
        </p:nvSpPr>
        <p:spPr>
          <a:xfrm>
            <a:off x="311700" y="220185"/>
            <a:ext cx="2029723" cy="338554"/>
          </a:xfrm>
          <a:prstGeom prst="rect">
            <a:avLst/>
          </a:prstGeom>
        </p:spPr>
        <p:txBody>
          <a:bodyPr wrap="none">
            <a:spAutoFit/>
          </a:bodyPr>
          <a:lstStyle/>
          <a:p>
            <a:r>
              <a:rPr lang="en-US" sz="1600" b="1" dirty="0"/>
              <a:t>Keyword Research</a:t>
            </a:r>
            <a:endParaRPr lang="en-IN" sz="1600" dirty="0"/>
          </a:p>
        </p:txBody>
      </p:sp>
    </p:spTree>
    <p:extLst>
      <p:ext uri="{BB962C8B-B14F-4D97-AF65-F5344CB8AC3E}">
        <p14:creationId xmlns:p14="http://schemas.microsoft.com/office/powerpoint/2010/main" xmlns="" val="47456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1700" y="309792"/>
            <a:ext cx="8250409" cy="4523916"/>
          </a:xfrm>
          <a:prstGeom prst="rect">
            <a:avLst/>
          </a:prstGeom>
        </p:spPr>
      </p:pic>
    </p:spTree>
    <p:extLst>
      <p:ext uri="{BB962C8B-B14F-4D97-AF65-F5344CB8AC3E}">
        <p14:creationId xmlns:p14="http://schemas.microsoft.com/office/powerpoint/2010/main" xmlns="" val="3582379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06581"/>
            <a:ext cx="8520600" cy="3803073"/>
          </a:xfrm>
        </p:spPr>
        <p:txBody>
          <a:bodyPr>
            <a:normAutofit fontScale="90000"/>
          </a:bodyPr>
          <a:lstStyle/>
          <a:p>
            <a:pPr algn="l"/>
            <a:r>
              <a:rPr lang="en-US" sz="1400" b="1" dirty="0" smtClean="0"/>
              <a:t/>
            </a:r>
            <a:br>
              <a:rPr lang="en-US" sz="1400" b="1" dirty="0" smtClean="0"/>
            </a:br>
            <a:r>
              <a:rPr lang="en-US" sz="1400" b="1" dirty="0"/>
              <a:t/>
            </a:r>
            <a:br>
              <a:rPr lang="en-US" sz="1400" b="1" dirty="0"/>
            </a:br>
            <a:r>
              <a:rPr lang="en-US" sz="1400" b="1" dirty="0" smtClean="0"/>
              <a:t/>
            </a:r>
            <a:br>
              <a:rPr lang="en-US" sz="1400" b="1" dirty="0" smtClean="0"/>
            </a:br>
            <a:r>
              <a:rPr lang="en-US" sz="1400" b="1" dirty="0"/>
              <a:t/>
            </a:r>
            <a:br>
              <a:rPr lang="en-US" sz="1400" b="1" dirty="0"/>
            </a:br>
            <a:r>
              <a:rPr lang="en-US" sz="1800" b="1" dirty="0" smtClean="0"/>
              <a:t>On </a:t>
            </a:r>
            <a:r>
              <a:rPr lang="en-US" sz="1800" b="1" dirty="0"/>
              <a:t>page Optimization: </a:t>
            </a:r>
            <a:r>
              <a:rPr lang="en-US" sz="1800" dirty="0"/>
              <a:t>Meta Tag optimization &amp; content optimization</a:t>
            </a:r>
            <a:br>
              <a:rPr lang="en-US" sz="1800" dirty="0"/>
            </a:br>
            <a:r>
              <a:rPr lang="en-US" sz="1800" dirty="0"/>
              <a:t/>
            </a:r>
            <a:br>
              <a:rPr lang="en-US" sz="1800" dirty="0"/>
            </a:br>
            <a:r>
              <a:rPr lang="en-US" sz="1800" dirty="0"/>
              <a:t>Reflect on the process of conducting keyword research and the SEO recommendations provided.</a:t>
            </a:r>
            <a:br>
              <a:rPr lang="en-US" sz="1800" dirty="0"/>
            </a:br>
            <a:r>
              <a:rPr lang="en-US" sz="1800" dirty="0"/>
              <a:t/>
            </a:r>
            <a:br>
              <a:rPr lang="en-US" sz="1800" dirty="0"/>
            </a:br>
            <a:r>
              <a:rPr lang="en-US" sz="1800" dirty="0"/>
              <a:t>Document the challenges faced during the research and analysis phase, as well as the key insights gained from the keyword research process</a:t>
            </a:r>
            <a:r>
              <a:rPr lang="en-US" sz="1800" dirty="0" smtClean="0"/>
              <a:t>.</a:t>
            </a:r>
            <a:br>
              <a:rPr lang="en-US" sz="1800" dirty="0" smtClean="0"/>
            </a:br>
            <a:r>
              <a:rPr lang="en-US" sz="1800" dirty="0"/>
              <a:t/>
            </a:r>
            <a:br>
              <a:rPr lang="en-US" sz="1800" dirty="0"/>
            </a:br>
            <a:r>
              <a:rPr lang="en-US" sz="1800" b="1" dirty="0"/>
              <a:t>Keyword Research and Implementation:</a:t>
            </a:r>
            <a:r>
              <a:rPr lang="en-US" sz="1800" dirty="0"/>
              <a:t> Conduct thorough keyword research to identify relevant and high-traffic keywords related to Apollo Hospitals' services and medical specialties. Incorporate these keywords naturally into page titles, headings, meta descriptions, and content throughout the website.</a:t>
            </a:r>
            <a:br>
              <a:rPr lang="en-US" sz="1800" dirty="0"/>
            </a:br>
            <a:r>
              <a:rPr lang="en-US" sz="1800" b="1" dirty="0"/>
              <a:t>Optimize Page Titles and Meta Descriptions:</a:t>
            </a:r>
            <a:r>
              <a:rPr lang="en-US" sz="1800" dirty="0"/>
              <a:t> Craft unique and descriptive page titles and meta descriptions for each page, including relevant keywords. These elements appear in search engine results and influence click-through rates</a:t>
            </a:r>
            <a:r>
              <a:rPr lang="en-US" sz="1800" dirty="0" smtClean="0"/>
              <a:t>.</a:t>
            </a:r>
            <a:br>
              <a:rPr lang="en-US" sz="1800" dirty="0" smtClean="0"/>
            </a:br>
            <a:r>
              <a:rPr lang="en-US" sz="1800" b="1" dirty="0" smtClean="0"/>
              <a:t>Security </a:t>
            </a:r>
            <a:r>
              <a:rPr lang="en-US" sz="1800" b="1" dirty="0"/>
              <a:t>and SSL:</a:t>
            </a:r>
            <a:r>
              <a:rPr lang="en-US" sz="1800" dirty="0"/>
              <a:t> Secure the website with an SSL certificate to protect user data and gain a slight SEO advantage</a:t>
            </a:r>
            <a:br>
              <a:rPr lang="en-US" sz="18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endParaRPr lang="en-IN" sz="1600" dirty="0"/>
          </a:p>
        </p:txBody>
      </p:sp>
    </p:spTree>
    <p:extLst>
      <p:ext uri="{BB962C8B-B14F-4D97-AF65-F5344CB8AC3E}">
        <p14:creationId xmlns:p14="http://schemas.microsoft.com/office/powerpoint/2010/main" xmlns="" val="39946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66950" y="975625"/>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a:solidFill>
                  <a:srgbClr val="434343"/>
                </a:solidFill>
              </a:rPr>
              <a:t>Part 3: Content Ideas and Marketing Strategies</a:t>
            </a:r>
            <a:endParaRPr sz="1700"/>
          </a:p>
        </p:txBody>
      </p:sp>
      <p:sp>
        <p:nvSpPr>
          <p:cNvPr id="98" name="Google Shape;98;p20"/>
          <p:cNvSpPr txBox="1"/>
          <p:nvPr/>
        </p:nvSpPr>
        <p:spPr>
          <a:xfrm>
            <a:off x="383400" y="1486175"/>
            <a:ext cx="83772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a:t>Content Idea Generation &amp; Strategy:</a:t>
            </a:r>
            <a:r>
              <a:rPr lang="en-GB"/>
              <a:t> Create a content calendar for the remaining month of July by brainstorming content themes, exploring various formats like blog posts, videos, infographics, podcasts, and interactive quizzes, and scheduling publication dates mainly on Facebook &amp; Instagram. </a:t>
            </a:r>
            <a:br>
              <a:rPr lang="en-GB"/>
            </a:br>
            <a:r>
              <a:rPr lang="en-GB"/>
              <a:t/>
            </a:r>
            <a:br>
              <a:rPr lang="en-GB"/>
            </a:br>
            <a:r>
              <a:rPr lang="en-GB"/>
              <a:t>And include the strategy, aim and the idea behind these posts and story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	</a:t>
            </a:r>
            <a:r>
              <a:rPr lang="en-GB" u="sng">
                <a:solidFill>
                  <a:schemeClr val="hlink"/>
                </a:solidFill>
                <a:hlinkClick r:id="rId3"/>
              </a:rPr>
              <a:t>Content Calendar Example</a:t>
            </a:r>
            <a:r>
              <a:rPr lang="en-GB"/>
              <a:t> (Try creating a table for the month of July)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8209" y="405244"/>
            <a:ext cx="8769927" cy="4738255"/>
          </a:xfrm>
          <a:prstGeom prst="rect">
            <a:avLst/>
          </a:prstGeom>
        </p:spPr>
      </p:pic>
    </p:spTree>
    <p:extLst>
      <p:ext uri="{BB962C8B-B14F-4D97-AF65-F5344CB8AC3E}">
        <p14:creationId xmlns:p14="http://schemas.microsoft.com/office/powerpoint/2010/main" xmlns="" val="319006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p:nvPr/>
        </p:nvSpPr>
        <p:spPr>
          <a:xfrm>
            <a:off x="237014" y="539207"/>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104" name="Google Shape;104;p21"/>
          <p:cNvSpPr txBox="1"/>
          <p:nvPr/>
        </p:nvSpPr>
        <p:spPr>
          <a:xfrm>
            <a:off x="425495" y="985607"/>
            <a:ext cx="8396918" cy="32624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dirty="0"/>
              <a:t>Reflect on the content ideas and marketing strategies process, discussing the </a:t>
            </a:r>
            <a:r>
              <a:rPr lang="en-GB" dirty="0" smtClean="0"/>
              <a:t>challenges encountered and lessons learned.</a:t>
            </a:r>
          </a:p>
          <a:p>
            <a:pPr marL="457200" lvl="0" indent="-317500" algn="l" rtl="0">
              <a:spcBef>
                <a:spcPts val="0"/>
              </a:spcBef>
              <a:spcAft>
                <a:spcPts val="0"/>
              </a:spcAft>
              <a:buSzPts val="1400"/>
              <a:buChar char="●"/>
            </a:pPr>
            <a:endParaRPr lang="en-GB" sz="1600" dirty="0"/>
          </a:p>
          <a:p>
            <a:r>
              <a:rPr lang="en-US" sz="1600" b="1" dirty="0"/>
              <a:t>Challenges Encountered</a:t>
            </a:r>
            <a:r>
              <a:rPr lang="en-US" sz="1600" b="1" dirty="0" smtClean="0"/>
              <a:t>:</a:t>
            </a:r>
          </a:p>
          <a:p>
            <a:endParaRPr lang="en-US" dirty="0"/>
          </a:p>
          <a:p>
            <a:r>
              <a:rPr lang="en-US" b="1" dirty="0"/>
              <a:t>Regulatory Restrictions:</a:t>
            </a:r>
            <a:r>
              <a:rPr lang="en-US" dirty="0"/>
              <a:t> The healthcare industry is subject to stringent regulations, which can limit certain marketing strategies and content promotion.</a:t>
            </a:r>
          </a:p>
          <a:p>
            <a:r>
              <a:rPr lang="en-US" b="1" dirty="0"/>
              <a:t>Sensitive Content:</a:t>
            </a:r>
            <a:r>
              <a:rPr lang="en-US" dirty="0"/>
              <a:t> Creating content on healthcare topics requires careful handling of sensitive information and maintaining patient privacy.</a:t>
            </a:r>
          </a:p>
          <a:p>
            <a:r>
              <a:rPr lang="en-US" b="1" dirty="0"/>
              <a:t>Balancing Promotional Content:</a:t>
            </a:r>
            <a:r>
              <a:rPr lang="en-US" dirty="0"/>
              <a:t> Finding the right balance between promotional content and informative content to avoid appearing too sales-oriented.</a:t>
            </a:r>
          </a:p>
          <a:p>
            <a:r>
              <a:rPr lang="en-US" b="1" dirty="0"/>
              <a:t>Measuring ROI:</a:t>
            </a:r>
            <a:r>
              <a:rPr lang="en-US" dirty="0"/>
              <a:t> Measuring the effectiveness and ROI of marketing efforts in the healthcare sector can be challenging due to longer patient decision-making processes</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l"/>
            <a:r>
              <a:rPr lang="en-US" sz="1800" b="1" dirty="0"/>
              <a:t>Lessons Learned</a:t>
            </a:r>
            <a:r>
              <a:rPr lang="en-US" sz="1800" b="1" dirty="0" smtClean="0"/>
              <a:t>:</a:t>
            </a:r>
            <a:r>
              <a:rPr lang="en-US" sz="1600" b="1" dirty="0" smtClean="0"/>
              <a:t/>
            </a:r>
            <a:br>
              <a:rPr lang="en-US" sz="1600" b="1" dirty="0" smtClean="0"/>
            </a:br>
            <a:r>
              <a:rPr lang="en-US" sz="1600" dirty="0"/>
              <a:t/>
            </a:r>
            <a:br>
              <a:rPr lang="en-US" sz="1600" dirty="0"/>
            </a:br>
            <a:r>
              <a:rPr lang="en-US" sz="1400" b="1" dirty="0"/>
              <a:t>Patient-Centric Approach:</a:t>
            </a:r>
            <a:r>
              <a:rPr lang="en-US" sz="1400" dirty="0"/>
              <a:t> Putting the needs and concerns of patients first in content creation and marketing strategies leads to better engagement and trust.</a:t>
            </a:r>
            <a:br>
              <a:rPr lang="en-US" sz="1400" dirty="0"/>
            </a:br>
            <a:r>
              <a:rPr lang="en-US" sz="1400" b="1" dirty="0"/>
              <a:t>Compliance and Ethical Considerations:</a:t>
            </a:r>
            <a:r>
              <a:rPr lang="en-US" sz="1400" dirty="0"/>
              <a:t> Adhering to healthcare regulations and ethical considerations in all content and marketing activities is essential for maintaining the hospital's reputation.</a:t>
            </a:r>
            <a:br>
              <a:rPr lang="en-US" sz="1400" dirty="0"/>
            </a:br>
            <a:r>
              <a:rPr lang="en-US" sz="1400" b="1" dirty="0"/>
              <a:t>Data-Driven Insights:</a:t>
            </a:r>
            <a:r>
              <a:rPr lang="en-US" sz="1400" dirty="0"/>
              <a:t> Using data analytics to understand audience behavior and preferences helps in tailoring content and marketing efforts for maximum impact.</a:t>
            </a:r>
            <a:br>
              <a:rPr lang="en-US" sz="1400" dirty="0"/>
            </a:br>
            <a:r>
              <a:rPr lang="en-US" sz="1400" b="1" dirty="0"/>
              <a:t>Transparency and Authenticity:</a:t>
            </a:r>
            <a:r>
              <a:rPr lang="en-US" sz="1400" dirty="0"/>
              <a:t> Being transparent and authentic in communications fosters a stronger connection with the audience and builds trust.</a:t>
            </a:r>
            <a:br>
              <a:rPr lang="en-US" sz="1400" dirty="0"/>
            </a:br>
            <a:r>
              <a:rPr lang="en-US" sz="1400" b="1" dirty="0"/>
              <a:t>Adaptability to Trends:</a:t>
            </a:r>
            <a:r>
              <a:rPr lang="en-US" sz="1400" dirty="0"/>
              <a:t> Being agile and adapting marketing strategies to current trends and events helps in staying relevant and resonating with the audience</a:t>
            </a:r>
            <a:r>
              <a:rPr lang="en-US" sz="1400" dirty="0" smtClean="0"/>
              <a:t>.</a:t>
            </a:r>
            <a:br>
              <a:rPr lang="en-US" sz="1400" dirty="0" smtClean="0"/>
            </a:br>
            <a:r>
              <a:rPr lang="en-US" sz="1400" b="1" dirty="0"/>
              <a:t>Engagement and Interaction:</a:t>
            </a:r>
            <a:r>
              <a:rPr lang="en-US" sz="1400" dirty="0"/>
              <a:t> Encouraging audience engagement and interaction through comments, feedback, and inquiries strengthens the hospital's relationship with its community.</a:t>
            </a:r>
            <a:br>
              <a:rPr lang="en-US" sz="1400" dirty="0"/>
            </a:br>
            <a:endParaRPr lang="en-IN" sz="1400" dirty="0"/>
          </a:p>
        </p:txBody>
      </p:sp>
    </p:spTree>
    <p:extLst>
      <p:ext uri="{BB962C8B-B14F-4D97-AF65-F5344CB8AC3E}">
        <p14:creationId xmlns:p14="http://schemas.microsoft.com/office/powerpoint/2010/main" xmlns="" val="2795014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181350" y="354873"/>
            <a:ext cx="8781300" cy="75094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600" b="1" dirty="0">
                <a:solidFill>
                  <a:srgbClr val="434343"/>
                </a:solidFill>
              </a:rPr>
              <a:t>Part 4: Content Creation and Curation (Post creations, Designs/Video Editing, Ad Campaigns over Social Media and Email Ideation and Creation) </a:t>
            </a:r>
            <a:endParaRPr sz="1600" dirty="0"/>
          </a:p>
        </p:txBody>
      </p:sp>
      <p:sp>
        <p:nvSpPr>
          <p:cNvPr id="110" name="Google Shape;110;p22"/>
          <p:cNvSpPr txBox="1"/>
          <p:nvPr/>
        </p:nvSpPr>
        <p:spPr>
          <a:xfrm>
            <a:off x="478200" y="1308922"/>
            <a:ext cx="8187600" cy="31700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t>Post Creation: </a:t>
            </a:r>
            <a:endParaRPr sz="1600" b="1" dirty="0"/>
          </a:p>
          <a:p>
            <a:pPr marL="139700" lvl="0" algn="l" rtl="0">
              <a:spcBef>
                <a:spcPts val="0"/>
              </a:spcBef>
              <a:spcAft>
                <a:spcPts val="0"/>
              </a:spcAft>
              <a:buSzPts val="1400"/>
            </a:pPr>
            <a:r>
              <a:rPr lang="en-GB" dirty="0" smtClean="0"/>
              <a:t> </a:t>
            </a:r>
            <a:endParaRPr dirty="0"/>
          </a:p>
          <a:p>
            <a:pPr marL="0" lvl="0" indent="0" algn="l" rtl="0">
              <a:spcBef>
                <a:spcPts val="0"/>
              </a:spcBef>
              <a:spcAft>
                <a:spcPts val="0"/>
              </a:spcAft>
              <a:buNone/>
            </a:pPr>
            <a:endParaRPr dirty="0"/>
          </a:p>
          <a:p>
            <a:pPr lvl="0"/>
            <a:r>
              <a:rPr lang="en-GB" sz="1600" b="1" dirty="0"/>
              <a:t>Format </a:t>
            </a:r>
            <a:r>
              <a:rPr lang="en-GB" sz="1600" b="1" dirty="0" smtClean="0"/>
              <a:t>1:</a:t>
            </a:r>
            <a:r>
              <a:rPr lang="en-GB" sz="1600" dirty="0" smtClean="0"/>
              <a:t>Blog </a:t>
            </a:r>
            <a:r>
              <a:rPr lang="en-GB" sz="1600" dirty="0"/>
              <a:t>Article </a:t>
            </a:r>
          </a:p>
          <a:p>
            <a:pPr lvl="0"/>
            <a:r>
              <a:rPr lang="en-GB" sz="1600" dirty="0"/>
              <a:t>Aim : Boost SEO &amp; Provide information </a:t>
            </a:r>
            <a:r>
              <a:rPr lang="en-GB" sz="1600" dirty="0" smtClean="0"/>
              <a:t>about Apollo hospitals..</a:t>
            </a:r>
            <a:endParaRPr lang="en-GB" sz="1600" dirty="0"/>
          </a:p>
          <a:p>
            <a:pPr lvl="0"/>
            <a:r>
              <a:rPr lang="en-GB" sz="1600" dirty="0"/>
              <a:t>Date : 24</a:t>
            </a:r>
            <a:r>
              <a:rPr lang="en-GB" sz="1600" baseline="30000" dirty="0"/>
              <a:t>th</a:t>
            </a:r>
            <a:r>
              <a:rPr lang="en-GB" sz="1600" dirty="0"/>
              <a:t> July 2023</a:t>
            </a:r>
          </a:p>
          <a:p>
            <a:r>
              <a:rPr lang="en-GB" sz="1600" dirty="0">
                <a:solidFill>
                  <a:schemeClr val="tx1"/>
                </a:solidFill>
              </a:rPr>
              <a:t>Topic</a:t>
            </a:r>
            <a:r>
              <a:rPr lang="en-GB" sz="1600" dirty="0" smtClean="0">
                <a:solidFill>
                  <a:schemeClr val="tx1"/>
                </a:solidFill>
              </a:rPr>
              <a:t>: we created a article on Apollo hospitals</a:t>
            </a:r>
          </a:p>
          <a:p>
            <a:endParaRPr lang="en-GB" dirty="0">
              <a:solidFill>
                <a:schemeClr val="tx1"/>
              </a:solidFill>
            </a:endParaRPr>
          </a:p>
          <a:p>
            <a:endParaRPr dirty="0">
              <a:solidFill>
                <a:schemeClr val="tx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IN" sz="1600" dirty="0" smtClean="0">
                <a:hlinkClick r:id="rId3"/>
              </a:rPr>
              <a:t>https://www.blogger.com/blog/posts/5018551733821299762</a:t>
            </a:r>
            <a:endParaRPr sz="1600" dirty="0"/>
          </a:p>
          <a:p>
            <a:pPr marL="0" lvl="0" indent="0" algn="l" rtl="0">
              <a:spcBef>
                <a:spcPts val="0"/>
              </a:spcBef>
              <a:spcAft>
                <a:spcPts val="0"/>
              </a:spcAft>
              <a:buNone/>
            </a:pPr>
            <a:endParaRPr dirty="0"/>
          </a:p>
          <a:p>
            <a:pPr marL="457200" lvl="0" indent="0" algn="l"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436" y="1381991"/>
            <a:ext cx="8520600" cy="956032"/>
          </a:xfrm>
        </p:spPr>
        <p:txBody>
          <a:bodyPr>
            <a:noAutofit/>
          </a:bodyPr>
          <a:lstStyle/>
          <a:p>
            <a:pPr lvl="0" algn="l"/>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Part </a:t>
            </a:r>
            <a:r>
              <a:rPr lang="en-US" sz="2000" b="1" dirty="0">
                <a:solidFill>
                  <a:schemeClr val="tx1"/>
                </a:solidFill>
              </a:rPr>
              <a:t>4: Content Creation and Curation (Post creations, Designs/Video Editing, Ad Campaigns over Social Media and Email Ideation and Creation</a:t>
            </a:r>
            <a:r>
              <a:rPr lang="en-US" sz="2000" b="1" dirty="0" smtClean="0">
                <a:solidFill>
                  <a:schemeClr val="tx1"/>
                </a:solidFill>
              </a:rPr>
              <a:t>)</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IN" sz="2000" b="1" dirty="0" smtClean="0">
                <a:solidFill>
                  <a:schemeClr val="tx1"/>
                </a:solidFill>
              </a:rPr>
              <a:t>Format </a:t>
            </a:r>
            <a:r>
              <a:rPr lang="en-IN" sz="2000" b="1" dirty="0">
                <a:solidFill>
                  <a:schemeClr val="tx1"/>
                </a:solidFill>
              </a:rPr>
              <a:t>2</a:t>
            </a:r>
            <a:r>
              <a:rPr lang="en-IN" sz="2000" dirty="0">
                <a:solidFill>
                  <a:schemeClr val="tx1"/>
                </a:solidFill>
              </a:rPr>
              <a:t>: </a:t>
            </a:r>
            <a:r>
              <a:rPr lang="en-IN" sz="2000" dirty="0" smtClean="0">
                <a:solidFill>
                  <a:schemeClr val="tx1"/>
                </a:solidFill>
              </a:rPr>
              <a:t>Video</a:t>
            </a:r>
            <a:r>
              <a:rPr lang="en-IN" sz="2000" dirty="0">
                <a:solidFill>
                  <a:schemeClr val="tx1"/>
                </a:solidFill>
              </a:rPr>
              <a:t/>
            </a:r>
            <a:br>
              <a:rPr lang="en-IN" sz="2000" dirty="0">
                <a:solidFill>
                  <a:schemeClr val="tx1"/>
                </a:solidFill>
              </a:rPr>
            </a:br>
            <a:r>
              <a:rPr lang="en-IN" sz="2000" dirty="0">
                <a:solidFill>
                  <a:schemeClr val="tx1"/>
                </a:solidFill>
              </a:rPr>
              <a:t>Date : 20</a:t>
            </a:r>
            <a:r>
              <a:rPr lang="en-IN" sz="2000" baseline="30000" dirty="0">
                <a:solidFill>
                  <a:schemeClr val="tx1"/>
                </a:solidFill>
              </a:rPr>
              <a:t>th</a:t>
            </a:r>
            <a:r>
              <a:rPr lang="en-IN" sz="2000" dirty="0">
                <a:solidFill>
                  <a:schemeClr val="tx1"/>
                </a:solidFill>
              </a:rPr>
              <a:t> July 2023</a:t>
            </a:r>
            <a:br>
              <a:rPr lang="en-IN" sz="2000" dirty="0">
                <a:solidFill>
                  <a:schemeClr val="tx1"/>
                </a:solidFill>
              </a:rPr>
            </a:br>
            <a:r>
              <a:rPr lang="en-IN" sz="2000" dirty="0">
                <a:solidFill>
                  <a:schemeClr val="tx1"/>
                </a:solidFill>
              </a:rPr>
              <a:t>Topic:  Brand advertisement </a:t>
            </a:r>
            <a:br>
              <a:rPr lang="en-IN" sz="2000" dirty="0">
                <a:solidFill>
                  <a:schemeClr val="tx1"/>
                </a:solidFill>
              </a:rPr>
            </a:br>
            <a:r>
              <a:rPr lang="en-IN" sz="2000" dirty="0">
                <a:solidFill>
                  <a:schemeClr val="tx1"/>
                </a:solidFill>
              </a:rPr>
              <a:t>Drive Link</a:t>
            </a:r>
            <a:r>
              <a:rPr lang="en-IN" sz="2000" dirty="0" smtClean="0">
                <a:solidFill>
                  <a:schemeClr val="tx1"/>
                </a:solidFill>
              </a:rPr>
              <a:t>: </a:t>
            </a:r>
            <a:br>
              <a:rPr lang="en-IN" sz="2000" dirty="0" smtClean="0">
                <a:solidFill>
                  <a:schemeClr val="tx1"/>
                </a:solidFill>
              </a:rPr>
            </a:br>
            <a:r>
              <a:rPr lang="en-IN" sz="2000" dirty="0">
                <a:solidFill>
                  <a:schemeClr val="tx1"/>
                </a:solidFill>
              </a:rPr>
              <a:t/>
            </a:r>
            <a:br>
              <a:rPr lang="en-IN" sz="2000" dirty="0">
                <a:solidFill>
                  <a:schemeClr val="tx1"/>
                </a:solidFill>
              </a:rPr>
            </a:br>
            <a:r>
              <a:rPr lang="en-IN" sz="2000" dirty="0" smtClean="0">
                <a:solidFill>
                  <a:schemeClr val="tx1"/>
                </a:solidFill>
                <a:hlinkClick r:id="rId2"/>
              </a:rPr>
              <a:t>https://youtu.be/TbWCbQWCvpI</a:t>
            </a:r>
            <a:r>
              <a:rPr lang="en-IN" sz="2000" dirty="0">
                <a:solidFill>
                  <a:schemeClr val="tx1"/>
                </a:solidFill>
              </a:rPr>
              <a:t/>
            </a:r>
            <a:br>
              <a:rPr lang="en-IN" sz="2000" dirty="0">
                <a:solidFill>
                  <a:schemeClr val="tx1"/>
                </a:solidFill>
              </a:rPr>
            </a:br>
            <a:endParaRPr lang="en-IN" sz="2000" dirty="0"/>
          </a:p>
        </p:txBody>
      </p:sp>
    </p:spTree>
    <p:extLst>
      <p:ext uri="{BB962C8B-B14F-4D97-AF65-F5344CB8AC3E}">
        <p14:creationId xmlns:p14="http://schemas.microsoft.com/office/powerpoint/2010/main" xmlns="" val="185601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766950" y="926838"/>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68" name="Google Shape;68;p15"/>
          <p:cNvSpPr txBox="1"/>
          <p:nvPr/>
        </p:nvSpPr>
        <p:spPr>
          <a:xfrm>
            <a:off x="766950" y="1740438"/>
            <a:ext cx="7380000" cy="400106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smtClean="0"/>
              <a:t>Research Brand Identity: </a:t>
            </a:r>
            <a:r>
              <a:rPr lang="en-GB" dirty="0" smtClean="0"/>
              <a:t>Study the brand's mission, values, vision, and unique selling propositions (USPs).</a:t>
            </a:r>
            <a:endParaRPr dirty="0" smtClean="0"/>
          </a:p>
          <a:p>
            <a:pPr marL="0" lvl="0" indent="0" algn="l" rtl="0">
              <a:spcBef>
                <a:spcPts val="0"/>
              </a:spcBef>
              <a:spcAft>
                <a:spcPts val="0"/>
              </a:spcAft>
              <a:buNone/>
            </a:pPr>
            <a:r>
              <a:rPr lang="en-US" dirty="0" smtClean="0"/>
              <a:t>          </a:t>
            </a:r>
          </a:p>
          <a:p>
            <a:pPr marL="0" lvl="0" indent="0" algn="l" rtl="0">
              <a:spcBef>
                <a:spcPts val="0"/>
              </a:spcBef>
              <a:spcAft>
                <a:spcPts val="0"/>
              </a:spcAft>
              <a:buNone/>
            </a:pPr>
            <a:r>
              <a:rPr lang="en-US" b="1" dirty="0" smtClean="0"/>
              <a:t>Brand </a:t>
            </a:r>
            <a:r>
              <a:rPr lang="en-US" b="1" dirty="0" err="1" smtClean="0"/>
              <a:t>colour</a:t>
            </a:r>
            <a:r>
              <a:rPr lang="en-US" b="1" dirty="0" smtClean="0"/>
              <a:t> : </a:t>
            </a:r>
            <a:r>
              <a:rPr lang="en-US" dirty="0" smtClean="0"/>
              <a:t>Blue and White</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b="1" dirty="0" smtClean="0"/>
              <a:t>  Logo: </a:t>
            </a:r>
          </a:p>
          <a:p>
            <a:pPr marL="0" lvl="0" indent="0" algn="l" rtl="0">
              <a:spcBef>
                <a:spcPts val="0"/>
              </a:spcBef>
              <a:spcAft>
                <a:spcPts val="0"/>
              </a:spcAft>
              <a:buNone/>
            </a:pPr>
            <a:endParaRPr lang="en-US" b="1" dirty="0" smtClean="0"/>
          </a:p>
          <a:p>
            <a:pPr marL="0" lvl="0" indent="0" algn="l" rtl="0">
              <a:spcBef>
                <a:spcPts val="0"/>
              </a:spcBef>
              <a:spcAft>
                <a:spcPts val="0"/>
              </a:spcAft>
              <a:buNone/>
            </a:pPr>
            <a:endParaRPr lang="en-US" b="1" dirty="0"/>
          </a:p>
          <a:p>
            <a:pPr marL="0" lvl="0" indent="0" algn="l" rtl="0">
              <a:spcBef>
                <a:spcPts val="0"/>
              </a:spcBef>
              <a:spcAft>
                <a:spcPts val="0"/>
              </a:spcAft>
              <a:buNone/>
            </a:pPr>
            <a:endParaRPr b="1" dirty="0" smtClean="0"/>
          </a:p>
          <a:p>
            <a:pPr lvl="0"/>
            <a:r>
              <a:rPr lang="en-GB" sz="1800" b="1" dirty="0" smtClean="0"/>
              <a:t>Mission : </a:t>
            </a:r>
            <a:r>
              <a:rPr lang="en-US" sz="1600" dirty="0"/>
              <a:t>Apollo Hospitals is one of the leading hospital chains in India with a focus on providing high-quality medical services to patients</a:t>
            </a:r>
            <a:r>
              <a:rPr lang="en-US" sz="1600" dirty="0" smtClean="0"/>
              <a:t>.</a:t>
            </a:r>
          </a:p>
          <a:p>
            <a:pPr lvl="0"/>
            <a:r>
              <a:rPr lang="en-US" sz="1600" dirty="0"/>
              <a:t>Apollo Hospitals' primary mission is to deliver excellent patient care, making use of advanced medical technologies and highly qualified healthcare professionals.</a:t>
            </a:r>
            <a:endParaRPr sz="1600" b="1" dirty="0" smtClean="0"/>
          </a:p>
          <a:p>
            <a:pPr marL="0" lvl="0" indent="0" algn="l" rtl="0">
              <a:spcBef>
                <a:spcPts val="0"/>
              </a:spcBef>
              <a:spcAft>
                <a:spcPts val="0"/>
              </a:spcAft>
              <a:buNone/>
            </a:pPr>
            <a:endParaRPr sz="1600" dirty="0" smtClean="0"/>
          </a:p>
          <a:p>
            <a:pPr marL="0" lvl="0" indent="0" algn="l" rtl="0">
              <a:spcBef>
                <a:spcPts val="0"/>
              </a:spcBef>
              <a:spcAft>
                <a:spcPts val="0"/>
              </a:spcAft>
              <a:buNone/>
            </a:pPr>
            <a:endParaRPr b="1" dirty="0" smtClean="0"/>
          </a:p>
          <a:p>
            <a:pPr marL="0" lvl="0" indent="0" algn="l" rtl="0">
              <a:spcBef>
                <a:spcPts val="0"/>
              </a:spcBef>
              <a:spcAft>
                <a:spcPts val="0"/>
              </a:spcAft>
              <a:buNone/>
            </a:pPr>
            <a:endParaRPr dirty="0" smtClean="0"/>
          </a:p>
          <a:p>
            <a:pPr marL="0" lvl="0" indent="0" algn="l" rtl="0">
              <a:spcBef>
                <a:spcPts val="0"/>
              </a:spcBef>
              <a:spcAft>
                <a:spcPts val="0"/>
              </a:spcAft>
              <a:buNone/>
            </a:pPr>
            <a:endParaRPr dirty="0"/>
          </a:p>
        </p:txBody>
      </p:sp>
      <p:sp>
        <p:nvSpPr>
          <p:cNvPr id="3" name="AutoShape 2" descr="Apollo Hospitals Logo PNG Vector (EPS) Free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92969" y="2793029"/>
            <a:ext cx="2016586" cy="8035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9" y="1423487"/>
            <a:ext cx="8520600" cy="841800"/>
          </a:xfrm>
        </p:spPr>
        <p:txBody>
          <a:bodyPr>
            <a:noAutofit/>
          </a:bodyPr>
          <a:lstStyle/>
          <a:p>
            <a:pPr lvl="0" algn="l"/>
            <a:r>
              <a:rPr lang="en-US" sz="1800" b="1" dirty="0">
                <a:solidFill>
                  <a:schemeClr val="tx1"/>
                </a:solidFill>
              </a:rPr>
              <a:t>Part 4: Content Creation and Curation (Post creations, Designs/Video Editing, Ad Campaigns over Social Media and Email Ideation and Creation</a:t>
            </a:r>
            <a:r>
              <a:rPr lang="en-US" sz="1800" b="1" dirty="0" smtClean="0">
                <a:solidFill>
                  <a:schemeClr val="tx1"/>
                </a:solidFill>
              </a:rPr>
              <a:t>)</a:t>
            </a:r>
            <a:br>
              <a:rPr lang="en-US" sz="1800" b="1" dirty="0" smtClean="0">
                <a:solidFill>
                  <a:schemeClr val="tx1"/>
                </a:solidFill>
              </a:rPr>
            </a:br>
            <a:r>
              <a:rPr lang="en-US" sz="1800" b="1" dirty="0" smtClean="0">
                <a:solidFill>
                  <a:srgbClr val="434343"/>
                </a:solidFill>
              </a:rPr>
              <a:t> </a:t>
            </a:r>
            <a:r>
              <a:rPr lang="en-US" sz="1800" dirty="0"/>
              <a:t/>
            </a:r>
            <a:br>
              <a:rPr lang="en-US" sz="1800" dirty="0"/>
            </a:br>
            <a:r>
              <a:rPr lang="en-IN" sz="1800" b="1" dirty="0" smtClean="0">
                <a:solidFill>
                  <a:schemeClr val="tx1"/>
                </a:solidFill>
              </a:rPr>
              <a:t>Format </a:t>
            </a:r>
            <a:r>
              <a:rPr lang="en-IN" sz="1800" b="1" dirty="0">
                <a:solidFill>
                  <a:schemeClr val="tx1"/>
                </a:solidFill>
              </a:rPr>
              <a:t>3: </a:t>
            </a:r>
            <a:r>
              <a:rPr lang="en-IN" sz="1800" dirty="0">
                <a:solidFill>
                  <a:schemeClr val="tx1"/>
                </a:solidFill>
              </a:rPr>
              <a:t>Creative Meme</a:t>
            </a:r>
            <a:br>
              <a:rPr lang="en-IN" sz="1800" dirty="0">
                <a:solidFill>
                  <a:schemeClr val="tx1"/>
                </a:solidFill>
              </a:rPr>
            </a:br>
            <a:r>
              <a:rPr lang="en-IN" sz="1800" dirty="0">
                <a:solidFill>
                  <a:schemeClr val="tx1"/>
                </a:solidFill>
              </a:rPr>
              <a:t>Date:20</a:t>
            </a:r>
            <a:r>
              <a:rPr lang="en-IN" sz="1800" baseline="30000" dirty="0">
                <a:solidFill>
                  <a:schemeClr val="tx1"/>
                </a:solidFill>
              </a:rPr>
              <a:t>th</a:t>
            </a:r>
            <a:r>
              <a:rPr lang="en-IN" sz="1800" dirty="0">
                <a:solidFill>
                  <a:schemeClr val="tx1"/>
                </a:solidFill>
              </a:rPr>
              <a:t> July 2023</a:t>
            </a:r>
            <a:br>
              <a:rPr lang="en-IN" sz="1800" dirty="0">
                <a:solidFill>
                  <a:schemeClr val="tx1"/>
                </a:solidFill>
              </a:rPr>
            </a:br>
            <a:r>
              <a:rPr lang="en-IN" sz="1800" dirty="0">
                <a:solidFill>
                  <a:schemeClr val="tx1"/>
                </a:solidFill>
              </a:rPr>
              <a:t>Topic</a:t>
            </a:r>
            <a:r>
              <a:rPr lang="en-IN" sz="1800" dirty="0" smtClean="0">
                <a:solidFill>
                  <a:schemeClr val="tx1"/>
                </a:solidFill>
              </a:rPr>
              <a:t>: Apollo hospitals </a:t>
            </a:r>
            <a:r>
              <a:rPr lang="en-IN" sz="1800" dirty="0">
                <a:solidFill>
                  <a:schemeClr val="tx1"/>
                </a:solidFill>
              </a:rPr>
              <a:t/>
            </a:r>
            <a:br>
              <a:rPr lang="en-IN" sz="1800" dirty="0">
                <a:solidFill>
                  <a:schemeClr val="tx1"/>
                </a:solidFill>
              </a:rPr>
            </a:br>
            <a:r>
              <a:rPr lang="en-IN" sz="1800" dirty="0">
                <a:solidFill>
                  <a:schemeClr val="tx1"/>
                </a:solidFill>
              </a:rPr>
              <a:t>Meme: To create a meme on </a:t>
            </a:r>
            <a:r>
              <a:rPr lang="en-IN" sz="1800" dirty="0" smtClean="0">
                <a:solidFill>
                  <a:schemeClr val="tx1"/>
                </a:solidFill>
              </a:rPr>
              <a:t>Apollo hospitals.</a:t>
            </a:r>
            <a:r>
              <a:rPr lang="en-IN" sz="1800" dirty="0">
                <a:solidFill>
                  <a:schemeClr val="tx1"/>
                </a:solidFill>
              </a:rPr>
              <a:t/>
            </a:r>
            <a:br>
              <a:rPr lang="en-IN" sz="1800" dirty="0">
                <a:solidFill>
                  <a:schemeClr val="tx1"/>
                </a:solidFill>
              </a:rPr>
            </a:br>
            <a:endParaRPr lang="en-IN" sz="1800"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14600" y="2774373"/>
            <a:ext cx="5195455" cy="2109354"/>
          </a:xfrm>
          <a:prstGeom prst="rect">
            <a:avLst/>
          </a:prstGeom>
        </p:spPr>
      </p:pic>
    </p:spTree>
    <p:extLst>
      <p:ext uri="{BB962C8B-B14F-4D97-AF65-F5344CB8AC3E}">
        <p14:creationId xmlns:p14="http://schemas.microsoft.com/office/powerpoint/2010/main" xmlns="" val="1378631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p:nvPr/>
        </p:nvSpPr>
        <p:spPr>
          <a:xfrm>
            <a:off x="112825" y="1891050"/>
            <a:ext cx="8948700" cy="222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rgbClr val="0E101A"/>
              </a:solidFill>
            </a:endParaRPr>
          </a:p>
          <a:p>
            <a:pPr marL="457200" lvl="0" indent="0" algn="l" rtl="0">
              <a:lnSpc>
                <a:spcPct val="115000"/>
              </a:lnSpc>
              <a:spcBef>
                <a:spcPts val="0"/>
              </a:spcBef>
              <a:spcAft>
                <a:spcPts val="0"/>
              </a:spcAft>
              <a:buNone/>
            </a:pPr>
            <a:r>
              <a:rPr lang="en-GB" sz="1300">
                <a:solidFill>
                  <a:srgbClr val="0E101A"/>
                </a:solidFill>
              </a:rPr>
              <a:t>Utilize the Stories feature on Instagram for three consecutive days. Share behind-the-scenes glimpses, polls, quizzes, or sneak peeks etc to encourage audience participation. Once uploaded use the story highlight feature on Instagram and save the 3 story with an appropriate name for each.</a:t>
            </a:r>
            <a:br>
              <a:rPr lang="en-GB" sz="1300">
                <a:solidFill>
                  <a:srgbClr val="0E101A"/>
                </a:solidFill>
              </a:rPr>
            </a:br>
            <a:r>
              <a:rPr lang="en-GB" sz="1300">
                <a:solidFill>
                  <a:srgbClr val="0E101A"/>
                </a:solidFill>
              </a:rPr>
              <a:t/>
            </a:r>
            <a:br>
              <a:rPr lang="en-GB" sz="1300">
                <a:solidFill>
                  <a:srgbClr val="0E101A"/>
                </a:solidFill>
              </a:rPr>
            </a:br>
            <a:r>
              <a:rPr lang="en-GB" sz="1300" b="1">
                <a:solidFill>
                  <a:srgbClr val="0E101A"/>
                </a:solidFill>
              </a:rPr>
              <a:t>Note:</a:t>
            </a:r>
            <a:r>
              <a:rPr lang="en-GB" sz="1300">
                <a:solidFill>
                  <a:srgbClr val="0E101A"/>
                </a:solidFill>
              </a:rPr>
              <a:t/>
            </a:r>
            <a:br>
              <a:rPr lang="en-GB" sz="1300">
                <a:solidFill>
                  <a:srgbClr val="0E101A"/>
                </a:solidFill>
              </a:rPr>
            </a:br>
            <a:r>
              <a:rPr lang="en-GB" sz="1300">
                <a:solidFill>
                  <a:srgbClr val="0E101A"/>
                </a:solidFill>
              </a:rPr>
              <a:t>Once done monitor the performance of the posts and Stories using the insight tool and analyze the engagement metrics (likes, comments, shares, impressions, etc.). Based on the analysis, mention the strategies and areas for improvement. </a:t>
            </a:r>
            <a:endParaRPr sz="1300">
              <a:solidFill>
                <a:srgbClr val="0E101A"/>
              </a:solidFill>
            </a:endParaRPr>
          </a:p>
        </p:txBody>
      </p:sp>
      <p:sp>
        <p:nvSpPr>
          <p:cNvPr id="116" name="Google Shape;116;p23"/>
          <p:cNvSpPr txBox="1"/>
          <p:nvPr/>
        </p:nvSpPr>
        <p:spPr>
          <a:xfrm>
            <a:off x="496786" y="1073631"/>
            <a:ext cx="7610100" cy="11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Instagram Story</a:t>
            </a:r>
            <a:endParaRPr sz="2900" b="1" dirty="0">
              <a:solidFill>
                <a:srgbClr val="434343"/>
              </a:solidFill>
            </a:endParaRPr>
          </a:p>
          <a:p>
            <a:pPr marL="0" lvl="0" indent="0" algn="l" rtl="0">
              <a:spcBef>
                <a:spcPts val="0"/>
              </a:spcBef>
              <a:spcAft>
                <a:spcPts val="0"/>
              </a:spcAft>
              <a:buNone/>
            </a:pPr>
            <a:endParaRPr sz="2700" dirty="0"/>
          </a:p>
        </p:txBody>
      </p:sp>
      <p:sp>
        <p:nvSpPr>
          <p:cNvPr id="117" name="Google Shape;117;p23"/>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27" y="353222"/>
            <a:ext cx="8520600" cy="841800"/>
          </a:xfrm>
        </p:spPr>
        <p:txBody>
          <a:bodyPr>
            <a:normAutofit fontScale="90000"/>
          </a:bodyPr>
          <a:lstStyle/>
          <a:p>
            <a:pPr lvl="0"/>
            <a:r>
              <a:rPr lang="en-GB" b="1" dirty="0">
                <a:solidFill>
                  <a:srgbClr val="434343"/>
                </a:solidFill>
              </a:rPr>
              <a:t>Instagram Story</a:t>
            </a:r>
            <a:br>
              <a:rPr lang="en-GB" b="1" dirty="0">
                <a:solidFill>
                  <a:srgbClr val="434343"/>
                </a:solidFill>
              </a:rPr>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2024" y="1205378"/>
            <a:ext cx="2373923" cy="357454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31448" y="1205378"/>
            <a:ext cx="2373923" cy="359525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481736" y="1184665"/>
            <a:ext cx="2373923" cy="3595256"/>
          </a:xfrm>
          <a:prstGeom prst="rect">
            <a:avLst/>
          </a:prstGeom>
        </p:spPr>
      </p:pic>
    </p:spTree>
    <p:extLst>
      <p:ext uri="{BB962C8B-B14F-4D97-AF65-F5344CB8AC3E}">
        <p14:creationId xmlns:p14="http://schemas.microsoft.com/office/powerpoint/2010/main" xmlns="" val="4070633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243695" y="403964"/>
            <a:ext cx="8781300" cy="75094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600" b="1" dirty="0">
                <a:solidFill>
                  <a:srgbClr val="434343"/>
                </a:solidFill>
              </a:rPr>
              <a:t>Part 4: Content Creation and Curation (Post creations, Designs/Video Editing, Ad Campaigns over Social Media and Email Ideation and Creation) </a:t>
            </a:r>
            <a:endParaRPr sz="1600" dirty="0"/>
          </a:p>
        </p:txBody>
      </p:sp>
      <p:sp>
        <p:nvSpPr>
          <p:cNvPr id="123" name="Google Shape;123;p24"/>
          <p:cNvSpPr txBox="1"/>
          <p:nvPr/>
        </p:nvSpPr>
        <p:spPr>
          <a:xfrm>
            <a:off x="623672" y="2056459"/>
            <a:ext cx="8187600" cy="20620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dirty="0"/>
          </a:p>
          <a:p>
            <a:pPr marL="457200" lvl="0" indent="-317500" algn="l" rtl="0">
              <a:spcBef>
                <a:spcPts val="0"/>
              </a:spcBef>
              <a:spcAft>
                <a:spcPts val="0"/>
              </a:spcAft>
              <a:buSzPts val="1400"/>
              <a:buChar char="●"/>
            </a:pPr>
            <a:r>
              <a:rPr lang="en-GB" dirty="0"/>
              <a:t>Design Tools Familiarization (use </a:t>
            </a:r>
            <a:r>
              <a:rPr lang="en-GB" dirty="0" err="1"/>
              <a:t>Canva</a:t>
            </a:r>
            <a:r>
              <a:rPr lang="en-GB" dirty="0"/>
              <a:t> for creating visually appealing graphics)</a:t>
            </a:r>
            <a:endParaRPr dirty="0"/>
          </a:p>
          <a:p>
            <a:pPr marL="457200" lvl="0" indent="-317500" algn="l" rtl="0">
              <a:spcBef>
                <a:spcPts val="0"/>
              </a:spcBef>
              <a:spcAft>
                <a:spcPts val="0"/>
              </a:spcAft>
              <a:buSzPts val="1400"/>
              <a:buChar char="●"/>
            </a:pPr>
            <a:r>
              <a:rPr lang="en-GB" b="1" dirty="0"/>
              <a:t>Video Creation:</a:t>
            </a:r>
            <a:r>
              <a:rPr lang="en-GB" dirty="0"/>
              <a:t> Utilize VN or any video editor of your choice to create videos related to the chosen topic</a:t>
            </a:r>
            <a:r>
              <a:rPr lang="en-GB" dirty="0" smtClean="0"/>
              <a:t>.</a:t>
            </a:r>
          </a:p>
          <a:p>
            <a:pPr marL="457200" lvl="0" indent="-317500" algn="l" rtl="0">
              <a:spcBef>
                <a:spcPts val="0"/>
              </a:spcBef>
              <a:spcAft>
                <a:spcPts val="0"/>
              </a:spcAft>
              <a:buSzPts val="1400"/>
              <a:buChar char="●"/>
            </a:pPr>
            <a:endParaRPr lang="en-GB" dirty="0"/>
          </a:p>
          <a:p>
            <a:pPr marL="457200" lvl="0" indent="-317500">
              <a:buSzPts val="1400"/>
              <a:buChar char="●"/>
            </a:pPr>
            <a:r>
              <a:rPr lang="en-GB" sz="1600" b="1" dirty="0"/>
              <a:t>Video Creation: Advertisement video on </a:t>
            </a:r>
            <a:r>
              <a:rPr lang="en-GB" sz="1600" b="1" dirty="0" smtClean="0"/>
              <a:t>Apollo hospitals</a:t>
            </a:r>
            <a:endParaRPr lang="en-GB" sz="1600" dirty="0" smtClean="0"/>
          </a:p>
          <a:p>
            <a:pPr marL="457200" lvl="0" indent="-317500" algn="l" rtl="0">
              <a:spcBef>
                <a:spcPts val="0"/>
              </a:spcBef>
              <a:spcAft>
                <a:spcPts val="0"/>
              </a:spcAft>
              <a:buSzPts val="1400"/>
              <a:buChar char="●"/>
            </a:pPr>
            <a:endParaRPr lang="en-GB" dirty="0"/>
          </a:p>
          <a:p>
            <a:pPr marL="457200" lvl="0" indent="-317500" algn="l" rtl="0">
              <a:spcBef>
                <a:spcPts val="0"/>
              </a:spcBef>
              <a:spcAft>
                <a:spcPts val="0"/>
              </a:spcAft>
              <a:buSzPts val="1400"/>
              <a:buChar char="●"/>
            </a:pPr>
            <a:r>
              <a:rPr lang="en-IN" sz="2000" dirty="0" smtClean="0">
                <a:hlinkClick r:id="rId3"/>
              </a:rPr>
              <a:t>https://youtu.be/OJlsOZWUbtQ</a:t>
            </a:r>
            <a:endParaRPr sz="2000" dirty="0"/>
          </a:p>
        </p:txBody>
      </p:sp>
      <p:sp>
        <p:nvSpPr>
          <p:cNvPr id="124" name="Google Shape;124;p24"/>
          <p:cNvSpPr txBox="1"/>
          <p:nvPr/>
        </p:nvSpPr>
        <p:spPr>
          <a:xfrm>
            <a:off x="766950" y="1499659"/>
            <a:ext cx="7610100" cy="11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Designs/Video Editing</a:t>
            </a:r>
            <a:endParaRPr sz="2900" b="1" dirty="0">
              <a:solidFill>
                <a:srgbClr val="434343"/>
              </a:solidFill>
            </a:endParaRPr>
          </a:p>
          <a:p>
            <a:pPr marL="0" lvl="0" indent="0" algn="l" rtl="0">
              <a:spcBef>
                <a:spcPts val="0"/>
              </a:spcBef>
              <a:spcAft>
                <a:spcPts val="0"/>
              </a:spcAft>
              <a:buNone/>
            </a:pPr>
            <a:endParaRPr sz="27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
        <p:nvSpPr>
          <p:cNvPr id="130" name="Google Shape;130;p25"/>
          <p:cNvSpPr txBox="1"/>
          <p:nvPr/>
        </p:nvSpPr>
        <p:spPr>
          <a:xfrm>
            <a:off x="478200" y="2022525"/>
            <a:ext cx="8187600" cy="2554515"/>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b="1" dirty="0"/>
              <a:t>Ad Campaigns over Social Media:</a:t>
            </a:r>
            <a:endParaRPr b="1" dirty="0"/>
          </a:p>
          <a:p>
            <a:pPr marL="457200" lvl="0" indent="0" algn="l" rtl="0">
              <a:spcBef>
                <a:spcPts val="0"/>
              </a:spcBef>
              <a:spcAft>
                <a:spcPts val="0"/>
              </a:spcAft>
              <a:buNone/>
            </a:pPr>
            <a:endParaRPr b="1" dirty="0"/>
          </a:p>
          <a:p>
            <a:pPr marL="457200" lvl="0" indent="0" algn="l" rtl="0">
              <a:spcBef>
                <a:spcPts val="0"/>
              </a:spcBef>
              <a:spcAft>
                <a:spcPts val="0"/>
              </a:spcAft>
              <a:buNone/>
            </a:pPr>
            <a:r>
              <a:rPr lang="en-GB" dirty="0"/>
              <a:t>Come up with 3 ad campaigns each covering one of the mentioned goals: </a:t>
            </a:r>
            <a:r>
              <a:rPr lang="en-GB" dirty="0">
                <a:solidFill>
                  <a:schemeClr val="dk1"/>
                </a:solidFill>
              </a:rPr>
              <a:t>brand awareness, driving website traffic, or generating leads </a:t>
            </a:r>
            <a:endParaRPr lang="en-GB" dirty="0" smtClean="0">
              <a:solidFill>
                <a:schemeClr val="dk1"/>
              </a:solidFill>
            </a:endParaRPr>
          </a:p>
          <a:p>
            <a:pPr marL="457200" lvl="0" indent="0" algn="l" rtl="0">
              <a:spcBef>
                <a:spcPts val="0"/>
              </a:spcBef>
              <a:spcAft>
                <a:spcPts val="0"/>
              </a:spcAft>
              <a:buNone/>
            </a:pPr>
            <a:endParaRPr lang="en-GB" dirty="0">
              <a:solidFill>
                <a:schemeClr val="dk1"/>
              </a:solidFill>
            </a:endParaRPr>
          </a:p>
          <a:p>
            <a:pPr marL="457200" lvl="0"/>
            <a:r>
              <a:rPr lang="en-US" dirty="0"/>
              <a:t>Clearly outline the goals of the ad campaign. These could be increasing brand awareness, promoting specific services, driving website traffic, or increasing appointment bookings</a:t>
            </a:r>
            <a:r>
              <a:rPr lang="en-US" dirty="0" smtClean="0"/>
              <a:t>.</a:t>
            </a:r>
          </a:p>
          <a:p>
            <a:pPr marL="457200" lvl="0"/>
            <a:r>
              <a:rPr lang="en-US" dirty="0"/>
              <a:t>Identify your target audience. Apollo Hospitals likely caters to people of different age groups and medical needs. Understand their preferences, pain points, and what appeals to them.</a:t>
            </a:r>
            <a:endParaRPr dirty="0"/>
          </a:p>
          <a:p>
            <a:pPr marL="0" lvl="0" indent="0" algn="l" rtl="0">
              <a:spcBef>
                <a:spcPts val="0"/>
              </a:spcBef>
              <a:spcAft>
                <a:spcPts val="0"/>
              </a:spcAft>
              <a:buNone/>
            </a:pPr>
            <a:endParaRPr dirty="0"/>
          </a:p>
          <a:p>
            <a:pPr marL="457200" lvl="0" indent="0" algn="l" rtl="0">
              <a:spcBef>
                <a:spcPts val="0"/>
              </a:spcBef>
              <a:spcAft>
                <a:spcPts val="0"/>
              </a:spcAft>
              <a:buNone/>
            </a:pPr>
            <a:endParaRPr dirty="0"/>
          </a:p>
        </p:txBody>
      </p:sp>
      <p:sp>
        <p:nvSpPr>
          <p:cNvPr id="131" name="Google Shape;131;p25"/>
          <p:cNvSpPr txBox="1"/>
          <p:nvPr/>
        </p:nvSpPr>
        <p:spPr>
          <a:xfrm>
            <a:off x="839686" y="1173525"/>
            <a:ext cx="7610100" cy="84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Social Media Ad Campaigns</a:t>
            </a:r>
            <a:endParaRPr sz="2100" b="1" dirty="0">
              <a:solidFill>
                <a:srgbClr val="434343"/>
              </a:solidFill>
            </a:endParaRPr>
          </a:p>
          <a:p>
            <a:pPr marL="0" lvl="0" indent="0" algn="l" rtl="0">
              <a:spcBef>
                <a:spcPts val="0"/>
              </a:spcBef>
              <a:spcAft>
                <a:spcPts val="0"/>
              </a:spcAft>
              <a:buNone/>
            </a:pPr>
            <a:endParaRPr sz="1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b="1" dirty="0" smtClean="0">
                <a:solidFill>
                  <a:srgbClr val="434343"/>
                </a:solidFill>
              </a:rPr>
              <a:t>                 Social </a:t>
            </a:r>
            <a:r>
              <a:rPr lang="en-GB" b="1" dirty="0">
                <a:solidFill>
                  <a:srgbClr val="434343"/>
                </a:solidFill>
              </a:rPr>
              <a:t>Media Ad Campaigns</a:t>
            </a:r>
            <a:br>
              <a:rPr lang="en-GB" b="1" dirty="0">
                <a:solidFill>
                  <a:srgbClr val="434343"/>
                </a:solidFill>
              </a:rPr>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4434" y="1101436"/>
            <a:ext cx="2119157" cy="3532909"/>
          </a:xfrm>
          <a:prstGeom prst="rect">
            <a:avLst/>
          </a:prstGeom>
        </p:spPr>
      </p:pic>
      <p:pic>
        <p:nvPicPr>
          <p:cNvPr id="4" name="Picture 3" descr="702b8d77-df57-4d76-9c78-6039157c8976.jpg"/>
          <p:cNvPicPr>
            <a:picLocks noChangeAspect="1"/>
          </p:cNvPicPr>
          <p:nvPr/>
        </p:nvPicPr>
        <p:blipFill>
          <a:blip r:embed="rId3"/>
          <a:stretch>
            <a:fillRect/>
          </a:stretch>
        </p:blipFill>
        <p:spPr>
          <a:xfrm>
            <a:off x="3033347" y="1134208"/>
            <a:ext cx="2066192" cy="3446584"/>
          </a:xfrm>
          <a:prstGeom prst="rect">
            <a:avLst/>
          </a:prstGeom>
        </p:spPr>
      </p:pic>
      <p:pic>
        <p:nvPicPr>
          <p:cNvPr id="5" name="Picture 4" descr="ba8565fa-11b2-4d73-b003-2c0831df01d1.jpg"/>
          <p:cNvPicPr>
            <a:picLocks noChangeAspect="1"/>
          </p:cNvPicPr>
          <p:nvPr/>
        </p:nvPicPr>
        <p:blipFill>
          <a:blip r:embed="rId4"/>
          <a:stretch>
            <a:fillRect/>
          </a:stretch>
        </p:blipFill>
        <p:spPr>
          <a:xfrm>
            <a:off x="5539155" y="1169377"/>
            <a:ext cx="2074984" cy="3358661"/>
          </a:xfrm>
          <a:prstGeom prst="rect">
            <a:avLst/>
          </a:prstGeom>
        </p:spPr>
      </p:pic>
    </p:spTree>
    <p:extLst>
      <p:ext uri="{BB962C8B-B14F-4D97-AF65-F5344CB8AC3E}">
        <p14:creationId xmlns:p14="http://schemas.microsoft.com/office/powerpoint/2010/main" xmlns="" val="3066568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
        <p:nvSpPr>
          <p:cNvPr id="143" name="Google Shape;143;p27"/>
          <p:cNvSpPr txBox="1"/>
          <p:nvPr/>
        </p:nvSpPr>
        <p:spPr>
          <a:xfrm>
            <a:off x="189450" y="1409461"/>
            <a:ext cx="8187600" cy="3631733"/>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b="1" dirty="0"/>
              <a:t>Ad Campaigns for email marketing:</a:t>
            </a:r>
            <a:endParaRPr b="1" dirty="0"/>
          </a:p>
          <a:p>
            <a:pPr marL="457200" lvl="0" indent="0" algn="l" rtl="0">
              <a:spcBef>
                <a:spcPts val="0"/>
              </a:spcBef>
              <a:spcAft>
                <a:spcPts val="0"/>
              </a:spcAft>
              <a:buNone/>
            </a:pPr>
            <a:endParaRPr b="1" dirty="0"/>
          </a:p>
          <a:p>
            <a:pPr marL="457200" lvl="0" indent="0" algn="l" rtl="0">
              <a:spcBef>
                <a:spcPts val="0"/>
              </a:spcBef>
              <a:spcAft>
                <a:spcPts val="0"/>
              </a:spcAft>
              <a:buNone/>
            </a:pPr>
            <a:r>
              <a:rPr lang="en-GB" dirty="0"/>
              <a:t>Come up with 2 email ad campaigns with the mentioned goals: </a:t>
            </a:r>
            <a:r>
              <a:rPr lang="en-GB" dirty="0">
                <a:solidFill>
                  <a:schemeClr val="dk1"/>
                </a:solidFill>
              </a:rPr>
              <a:t>brand awareness &amp; generating leads </a:t>
            </a:r>
            <a:endParaRPr lang="en-GB" dirty="0" smtClean="0">
              <a:solidFill>
                <a:schemeClr val="dk1"/>
              </a:solidFill>
            </a:endParaRPr>
          </a:p>
          <a:p>
            <a:pPr marL="457200" lvl="0" indent="0" algn="l" rtl="0">
              <a:spcBef>
                <a:spcPts val="0"/>
              </a:spcBef>
              <a:spcAft>
                <a:spcPts val="0"/>
              </a:spcAft>
              <a:buNone/>
            </a:pPr>
            <a:endParaRPr lang="en-GB" dirty="0" smtClean="0">
              <a:solidFill>
                <a:schemeClr val="dk1"/>
              </a:solidFill>
            </a:endParaRPr>
          </a:p>
          <a:p>
            <a:pPr marL="457200" lvl="0" indent="0" algn="l" rtl="0">
              <a:spcBef>
                <a:spcPts val="0"/>
              </a:spcBef>
              <a:spcAft>
                <a:spcPts val="0"/>
              </a:spcAft>
              <a:buNone/>
            </a:pPr>
            <a:r>
              <a:rPr lang="en-GB" b="1" dirty="0" smtClean="0">
                <a:solidFill>
                  <a:schemeClr val="dk1"/>
                </a:solidFill>
              </a:rPr>
              <a:t>Brand </a:t>
            </a:r>
            <a:r>
              <a:rPr lang="en-GB" b="1" dirty="0" err="1" smtClean="0">
                <a:solidFill>
                  <a:schemeClr val="dk1"/>
                </a:solidFill>
              </a:rPr>
              <a:t>Awerness</a:t>
            </a:r>
            <a:r>
              <a:rPr lang="en-GB" b="1" dirty="0" smtClean="0">
                <a:solidFill>
                  <a:schemeClr val="dk1"/>
                </a:solidFill>
              </a:rPr>
              <a:t> :</a:t>
            </a:r>
            <a:endParaRPr lang="en-GB" b="1" dirty="0">
              <a:solidFill>
                <a:schemeClr val="dk1"/>
              </a:solidFill>
            </a:endParaRPr>
          </a:p>
          <a:p>
            <a:pPr marL="457200" lvl="0"/>
            <a:r>
              <a:rPr lang="en-US" dirty="0"/>
              <a:t>Brand awareness is crucial for any organization, including Apollo Hospitals, to maintain a strong presence in the market and to attract new </a:t>
            </a:r>
            <a:r>
              <a:rPr lang="en-US" dirty="0" smtClean="0"/>
              <a:t>customers</a:t>
            </a:r>
          </a:p>
          <a:p>
            <a:pPr marL="457200" lvl="0"/>
            <a:r>
              <a:rPr lang="en-US" dirty="0"/>
              <a:t>Invest in a comprehensive digital marketing strategy that includes search engine optimization (SEO), social media marketing, pay-per-click (PPC) advertising, and content marketing. Ensure that the hospital's website is user-friendly, informative, and mobile-responsive</a:t>
            </a:r>
            <a:r>
              <a:rPr lang="en-US" dirty="0" smtClean="0"/>
              <a:t>.</a:t>
            </a:r>
          </a:p>
          <a:p>
            <a:pPr marL="457200" lvl="0"/>
            <a:r>
              <a:rPr lang="en-US" dirty="0"/>
              <a:t>Leverage the power of social media platforms to connect with the target audience. Share valuable healthcare content, patient testimonials, success stories, and engage with followers regularly.</a:t>
            </a:r>
            <a:endParaRPr dirty="0"/>
          </a:p>
          <a:p>
            <a:pPr marL="0" lvl="0" indent="0" algn="l" rtl="0">
              <a:spcBef>
                <a:spcPts val="0"/>
              </a:spcBef>
              <a:spcAft>
                <a:spcPts val="0"/>
              </a:spcAft>
              <a:buNone/>
            </a:pPr>
            <a:endParaRPr dirty="0"/>
          </a:p>
          <a:p>
            <a:pPr marL="457200" lvl="0" indent="0" algn="l" rtl="0">
              <a:spcBef>
                <a:spcPts val="0"/>
              </a:spcBef>
              <a:spcAft>
                <a:spcPts val="0"/>
              </a:spcAft>
              <a:buNone/>
            </a:pPr>
            <a:endParaRPr dirty="0"/>
          </a:p>
        </p:txBody>
      </p:sp>
      <p:sp>
        <p:nvSpPr>
          <p:cNvPr id="144" name="Google Shape;144;p27"/>
          <p:cNvSpPr txBox="1"/>
          <p:nvPr/>
        </p:nvSpPr>
        <p:spPr>
          <a:xfrm>
            <a:off x="766950" y="886596"/>
            <a:ext cx="7610100" cy="84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Email Ad Campaigns</a:t>
            </a:r>
            <a:endParaRPr sz="2100" b="1" dirty="0">
              <a:solidFill>
                <a:srgbClr val="434343"/>
              </a:solidFill>
            </a:endParaRPr>
          </a:p>
          <a:p>
            <a:pPr marL="0" lvl="0" indent="0" algn="l" rtl="0">
              <a:spcBef>
                <a:spcPts val="0"/>
              </a:spcBef>
              <a:spcAft>
                <a:spcPts val="0"/>
              </a:spcAft>
              <a:buNone/>
            </a:pPr>
            <a:endParaRPr sz="1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982"/>
            <a:ext cx="8375099" cy="4249882"/>
          </a:xfrm>
        </p:spPr>
        <p:txBody>
          <a:bodyPr>
            <a:normAutofit fontScale="90000"/>
          </a:bodyPr>
          <a:lstStyle/>
          <a:p>
            <a:pPr algn="l"/>
            <a:r>
              <a:rPr lang="en-GB" sz="2400" dirty="0" smtClean="0"/>
              <a:t>Generating leads:</a:t>
            </a:r>
            <a:br>
              <a:rPr lang="en-GB" sz="2400" dirty="0" smtClean="0"/>
            </a:br>
            <a:r>
              <a:rPr lang="en-GB" dirty="0" smtClean="0"/>
              <a:t/>
            </a:r>
            <a:br>
              <a:rPr lang="en-GB" dirty="0" smtClean="0"/>
            </a:br>
            <a:r>
              <a:rPr lang="en-US" sz="1600" dirty="0"/>
              <a:t>Online Appointment Booking: Ensure that Apollo Hospitals' website has a user-friendly and secure online appointment booking system. Make it easy for potential patients to schedule appointments with doctors or healthcare specialists.</a:t>
            </a:r>
            <a:br>
              <a:rPr lang="en-US" sz="1600" dirty="0"/>
            </a:br>
            <a:r>
              <a:rPr lang="en-US" sz="1600" dirty="0"/>
              <a:t>Content Marketing: Create informative and engaging content related to healthcare, medical treatments, wellness, and healthy living. Utilize blogs, videos, infographics, and </a:t>
            </a:r>
            <a:r>
              <a:rPr lang="en-US" sz="1600" dirty="0" err="1"/>
              <a:t>ebooks</a:t>
            </a:r>
            <a:r>
              <a:rPr lang="en-US" sz="1600" dirty="0"/>
              <a:t> to establish Apollo Hospitals as a trusted source of information.</a:t>
            </a:r>
            <a:br>
              <a:rPr lang="en-US" sz="1600" dirty="0"/>
            </a:br>
            <a:r>
              <a:rPr lang="en-US" sz="1600" dirty="0"/>
              <a:t>Search Engine Optimization (SEO): Optimize the hospital's website for relevant keywords and phrases related to their medical specialties and services. This will help improve the website's ranking in search engine results and attract organic traffic</a:t>
            </a:r>
            <a:r>
              <a:rPr lang="en-US" sz="1600" dirty="0" smtClean="0"/>
              <a:t>.</a:t>
            </a:r>
            <a:br>
              <a:rPr lang="en-US" sz="1600" dirty="0" smtClean="0"/>
            </a:br>
            <a:r>
              <a:rPr lang="en-US" sz="1600" dirty="0" smtClean="0"/>
              <a:t/>
            </a:r>
            <a:br>
              <a:rPr lang="en-US" sz="1600" dirty="0" smtClean="0"/>
            </a:br>
            <a:r>
              <a:rPr lang="en-US" sz="1600" dirty="0"/>
              <a:t>Testimonials and Reviews: Showcase positive patient testimonials and reviews on the </a:t>
            </a:r>
            <a:r>
              <a:rPr lang="en-US" sz="1600" dirty="0" smtClean="0"/>
              <a:t>website and social </a:t>
            </a:r>
            <a:r>
              <a:rPr lang="en-US" sz="1600" dirty="0"/>
              <a:t>media platforms to build trust and credibility</a:t>
            </a:r>
            <a:r>
              <a:rPr lang="en-US" dirty="0"/>
              <a:t>.</a:t>
            </a:r>
            <a:r>
              <a:rPr lang="en-US" sz="1600" dirty="0"/>
              <a:t/>
            </a:r>
            <a:br>
              <a:rPr lang="en-US" sz="1600" dirty="0"/>
            </a:br>
            <a:r>
              <a:rPr lang="en-GB" sz="1600" dirty="0"/>
              <a:t/>
            </a:r>
            <a:br>
              <a:rPr lang="en-GB" sz="1600" dirty="0"/>
            </a:br>
            <a:endParaRPr lang="en-IN" sz="1600" dirty="0"/>
          </a:p>
        </p:txBody>
      </p:sp>
    </p:spTree>
    <p:extLst>
      <p:ext uri="{BB962C8B-B14F-4D97-AF65-F5344CB8AC3E}">
        <p14:creationId xmlns:p14="http://schemas.microsoft.com/office/powerpoint/2010/main" xmlns="" val="3944515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486396" y="595650"/>
            <a:ext cx="7610100" cy="84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Email Ad Campaign 1 - Brand Awareness</a:t>
            </a:r>
            <a:endParaRPr sz="2100" b="1" dirty="0">
              <a:solidFill>
                <a:srgbClr val="434343"/>
              </a:solidFill>
            </a:endParaRPr>
          </a:p>
          <a:p>
            <a:pPr marL="0" lvl="0" indent="0" algn="l" rtl="0">
              <a:spcBef>
                <a:spcPts val="0"/>
              </a:spcBef>
              <a:spcAft>
                <a:spcPts val="0"/>
              </a:spcAft>
              <a:buNone/>
            </a:pPr>
            <a:r>
              <a:rPr lang="en-GB" sz="1900" dirty="0"/>
              <a:t>(insert emailer image)</a:t>
            </a:r>
            <a:endParaRPr sz="1900" dirty="0"/>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847807" y="0"/>
            <a:ext cx="2911729" cy="502919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766950" y="1281450"/>
            <a:ext cx="7610100" cy="114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a:solidFill>
                  <a:srgbClr val="434343"/>
                </a:solidFill>
              </a:rPr>
              <a:t>Email Ad Campaign 2 - Lead Generation</a:t>
            </a:r>
            <a:endParaRPr sz="2100" b="1">
              <a:solidFill>
                <a:srgbClr val="434343"/>
              </a:solidFill>
            </a:endParaRPr>
          </a:p>
          <a:p>
            <a:pPr marL="0" lvl="0" indent="0" algn="l" rtl="0">
              <a:spcBef>
                <a:spcPts val="0"/>
              </a:spcBef>
              <a:spcAft>
                <a:spcPts val="0"/>
              </a:spcAft>
              <a:buClr>
                <a:schemeClr val="dk1"/>
              </a:buClr>
              <a:buSzPts val="1100"/>
              <a:buFont typeface="Arial"/>
              <a:buNone/>
            </a:pPr>
            <a:r>
              <a:rPr lang="en-GB" sz="1900">
                <a:solidFill>
                  <a:schemeClr val="dk1"/>
                </a:solidFill>
              </a:rPr>
              <a:t>(insert emailer image)</a:t>
            </a:r>
            <a:endParaRPr sz="1900">
              <a:solidFill>
                <a:schemeClr val="dk1"/>
              </a:solidFill>
            </a:endParaRPr>
          </a:p>
          <a:p>
            <a:pPr marL="0" lvl="0" indent="0" algn="l" rtl="0">
              <a:spcBef>
                <a:spcPts val="0"/>
              </a:spcBef>
              <a:spcAft>
                <a:spcPts val="0"/>
              </a:spcAft>
              <a:buNone/>
            </a:pPr>
            <a:endParaRPr sz="1900"/>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14063" y="0"/>
            <a:ext cx="304681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000" b="1" dirty="0">
                <a:solidFill>
                  <a:schemeClr val="tx1"/>
                </a:solidFill>
              </a:rPr>
              <a:t>Part 1: Brand study, Competitor Analysis &amp; Buyer’s/Audience’s </a:t>
            </a:r>
            <a:r>
              <a:rPr lang="en-US" sz="2000" b="1" dirty="0" smtClean="0">
                <a:solidFill>
                  <a:schemeClr val="tx1"/>
                </a:solidFill>
              </a:rPr>
              <a:t>Persona</a:t>
            </a:r>
            <a:br>
              <a:rPr lang="en-US" sz="2000" b="1" dirty="0" smtClean="0">
                <a:solidFill>
                  <a:schemeClr val="tx1"/>
                </a:solidFill>
              </a:rPr>
            </a:b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                                         </a:t>
            </a:r>
            <a:br>
              <a:rPr lang="en-US" sz="1800" b="1" dirty="0" smtClean="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                               Company/topic for project : LAKME</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475509"/>
            <a:ext cx="8520600" cy="3335482"/>
          </a:xfrm>
        </p:spPr>
        <p:txBody>
          <a:bodyPr>
            <a:normAutofit fontScale="85000" lnSpcReduction="20000"/>
          </a:bodyPr>
          <a:lstStyle/>
          <a:p>
            <a:endParaRPr lang="en-US" sz="1400" b="1" dirty="0" smtClean="0"/>
          </a:p>
          <a:p>
            <a:pPr marL="114300" indent="0">
              <a:buNone/>
            </a:pPr>
            <a:r>
              <a:rPr lang="en-US" sz="1400" b="1" dirty="0" smtClean="0"/>
              <a:t> </a:t>
            </a:r>
            <a:r>
              <a:rPr lang="en-US" sz="1600" b="1" dirty="0" smtClean="0">
                <a:solidFill>
                  <a:schemeClr val="tx1"/>
                </a:solidFill>
              </a:rPr>
              <a:t>Values: </a:t>
            </a:r>
            <a:r>
              <a:rPr lang="en-US" dirty="0">
                <a:solidFill>
                  <a:schemeClr val="tx1"/>
                </a:solidFill>
              </a:rPr>
              <a:t>Apollo Hospitals, one of the largest healthcare providers in India, is guided by several core values that shape their culture, operations, and interactions with patients and stakeholders</a:t>
            </a:r>
            <a:r>
              <a:rPr lang="en-US" dirty="0" smtClean="0">
                <a:solidFill>
                  <a:schemeClr val="tx1"/>
                </a:solidFill>
              </a:rPr>
              <a:t>.</a:t>
            </a:r>
            <a:r>
              <a:rPr lang="en-US" sz="1400" dirty="0" smtClean="0">
                <a:solidFill>
                  <a:schemeClr val="tx1"/>
                </a:solidFill>
                <a:latin typeface="Times New Roman" panose="02020603050405020304" pitchFamily="18" charset="0"/>
                <a:cs typeface="Times New Roman" panose="02020603050405020304" pitchFamily="18" charset="0"/>
              </a:rPr>
              <a:t>.</a:t>
            </a:r>
          </a:p>
          <a:p>
            <a:pPr marL="114300" indent="0">
              <a:buNone/>
            </a:pPr>
            <a:r>
              <a:rPr lang="en-US" dirty="0">
                <a:solidFill>
                  <a:schemeClr val="tx1"/>
                </a:solidFill>
              </a:rPr>
              <a:t>Putting patients at the center of everything they do, focusing on their well-being, safety, and providing compassionate care.</a:t>
            </a:r>
            <a:endParaRPr lang="en-US" sz="1400" dirty="0" smtClean="0">
              <a:solidFill>
                <a:schemeClr val="tx1"/>
              </a:solidFill>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b="1" dirty="0" smtClean="0">
                <a:solidFill>
                  <a:schemeClr val="tx1"/>
                </a:solidFill>
                <a:latin typeface="Times New Roman" panose="02020603050405020304" pitchFamily="18" charset="0"/>
                <a:cs typeface="Times New Roman" panose="02020603050405020304" pitchFamily="18" charset="0"/>
              </a:rPr>
              <a:t> USP</a:t>
            </a:r>
            <a:r>
              <a:rPr lang="en-US" b="1" dirty="0" smtClean="0">
                <a:solidFill>
                  <a:schemeClr val="tx1"/>
                </a:solidFill>
              </a:rPr>
              <a:t>: </a:t>
            </a:r>
            <a:r>
              <a:rPr lang="en-US" dirty="0">
                <a:solidFill>
                  <a:schemeClr val="tx1"/>
                </a:solidFill>
              </a:rPr>
              <a:t>Apollo Hospitals has several unique selling propositions (USPs) that differentiate it from other healthcare providers in </a:t>
            </a:r>
            <a:r>
              <a:rPr lang="en-US" dirty="0" smtClean="0">
                <a:solidFill>
                  <a:schemeClr val="tx1"/>
                </a:solidFill>
              </a:rPr>
              <a:t>India.</a:t>
            </a:r>
          </a:p>
          <a:p>
            <a:pPr marL="114300" indent="0">
              <a:buNone/>
            </a:pPr>
            <a:r>
              <a:rPr lang="en-US" dirty="0">
                <a:solidFill>
                  <a:schemeClr val="tx1"/>
                </a:solidFill>
              </a:rPr>
              <a:t>Apollo Hospitals has been at the forefront of healthcare innovation in India, introducing advanced medical technologies, procedures, and treatments. They have a track record of being the first to introduce many medical advancements to the country</a:t>
            </a:r>
            <a:r>
              <a:rPr lang="en-US" dirty="0" smtClean="0">
                <a:solidFill>
                  <a:schemeClr val="tx1"/>
                </a:solidFill>
              </a:rPr>
              <a:t>.</a:t>
            </a:r>
          </a:p>
          <a:p>
            <a:pPr marL="114300" indent="0">
              <a:buNone/>
            </a:pPr>
            <a:r>
              <a:rPr lang="en-US" dirty="0">
                <a:solidFill>
                  <a:schemeClr val="tx1"/>
                </a:solidFill>
              </a:rPr>
              <a:t>Apollo Hospitals has been at the forefront of healthcare innovation in India, introducing advanced medical technologies, procedures, and treatments. They have a track record of being the first to introduce many medical advancements to the country.</a:t>
            </a:r>
            <a:endParaRPr lang="en-US" dirty="0" smtClean="0">
              <a:solidFill>
                <a:schemeClr val="tx1"/>
              </a:solidFill>
            </a:endParaRPr>
          </a:p>
        </p:txBody>
      </p:sp>
    </p:spTree>
    <p:extLst>
      <p:ext uri="{BB962C8B-B14F-4D97-AF65-F5344CB8AC3E}">
        <p14:creationId xmlns:p14="http://schemas.microsoft.com/office/powerpoint/2010/main" xmlns="" val="940344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a:t>
            </a:r>
            <a:endParaRPr b="1">
              <a:solidFill>
                <a:srgbClr val="434343"/>
              </a:solidFill>
            </a:endParaRPr>
          </a:p>
          <a:p>
            <a:pPr marL="0" lvl="0" indent="0" algn="ctr" rtl="0">
              <a:lnSpc>
                <a:spcPct val="115000"/>
              </a:lnSpc>
              <a:spcBef>
                <a:spcPts val="0"/>
              </a:spcBef>
              <a:spcAft>
                <a:spcPts val="0"/>
              </a:spcAft>
              <a:buNone/>
            </a:pPr>
            <a:r>
              <a:rPr lang="en-GB" b="1">
                <a:solidFill>
                  <a:srgbClr val="434343"/>
                </a:solidFill>
              </a:rPr>
              <a:t>Editing, Ad Campaigns over Social Media and Email Ideation and Creation) </a:t>
            </a:r>
            <a:endParaRPr/>
          </a:p>
        </p:txBody>
      </p:sp>
      <p:sp>
        <p:nvSpPr>
          <p:cNvPr id="160" name="Google Shape;160;p30"/>
          <p:cNvSpPr txBox="1"/>
          <p:nvPr/>
        </p:nvSpPr>
        <p:spPr>
          <a:xfrm>
            <a:off x="478200" y="1201643"/>
            <a:ext cx="8187600" cy="38471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dirty="0"/>
              <a:t>Reflect on the content creation and curation process, discussing the challenges faced and lessons learned</a:t>
            </a:r>
            <a:r>
              <a:rPr lang="en-GB" dirty="0" smtClean="0"/>
              <a:t>.</a:t>
            </a:r>
          </a:p>
          <a:p>
            <a:pPr marL="457200" lvl="0" indent="-317500" algn="l" rtl="0">
              <a:spcBef>
                <a:spcPts val="0"/>
              </a:spcBef>
              <a:spcAft>
                <a:spcPts val="0"/>
              </a:spcAft>
              <a:buSzPts val="1400"/>
              <a:buChar char="●"/>
            </a:pPr>
            <a:endParaRPr dirty="0"/>
          </a:p>
          <a:p>
            <a:r>
              <a:rPr lang="en-IN" b="1" dirty="0"/>
              <a:t>Challenges </a:t>
            </a:r>
            <a:r>
              <a:rPr lang="en-IN" b="1" dirty="0" smtClean="0"/>
              <a:t>Faced:</a:t>
            </a:r>
          </a:p>
          <a:p>
            <a:endParaRPr lang="en-IN" b="1" dirty="0" smtClean="0"/>
          </a:p>
          <a:p>
            <a:r>
              <a:rPr lang="en-US" b="1" dirty="0" smtClean="0"/>
              <a:t>Handling </a:t>
            </a:r>
            <a:r>
              <a:rPr lang="en-US" b="1" dirty="0"/>
              <a:t>Complex Cases:</a:t>
            </a:r>
            <a:r>
              <a:rPr lang="en-US" dirty="0"/>
              <a:t> Apollo Hospitals deals with a broad range of complex medical cases, </a:t>
            </a:r>
            <a:r>
              <a:rPr lang="en-US" dirty="0" smtClean="0"/>
              <a:t>which </a:t>
            </a:r>
            <a:r>
              <a:rPr lang="en-US" dirty="0"/>
              <a:t>can be challenging to diagnose and treat. They face the pressure of delivering successful outcomes in critical situations.</a:t>
            </a:r>
          </a:p>
          <a:p>
            <a:r>
              <a:rPr lang="en-US" b="1" dirty="0"/>
              <a:t>Healthcare Infrastructure:</a:t>
            </a:r>
            <a:r>
              <a:rPr lang="en-US" dirty="0"/>
              <a:t> Providing advanced medical care requires state-of-the-art infrastructure and equipment. Keeping up with technological advancements and maintaining infrastructure can be a continuous challenge.</a:t>
            </a:r>
          </a:p>
          <a:p>
            <a:r>
              <a:rPr lang="en-US" b="1" dirty="0"/>
              <a:t>Managing Patient Inflow:</a:t>
            </a:r>
            <a:r>
              <a:rPr lang="en-US" dirty="0"/>
              <a:t> Apollo Hospitals caters to a vast number of patients, which can strain resources and lead to longer waiting times for appointments and treatments.</a:t>
            </a:r>
          </a:p>
          <a:p>
            <a:r>
              <a:rPr lang="en-US" b="1" dirty="0"/>
              <a:t>Healthcare Costs:</a:t>
            </a:r>
            <a:r>
              <a:rPr lang="en-US" dirty="0"/>
              <a:t> Balancing the delivery of high-quality healthcare while keeping it affordable for patients is an ongoing challenge, especially with the increasing costs of medical technology and services.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2" y="2452187"/>
            <a:ext cx="8520600" cy="841800"/>
          </a:xfrm>
        </p:spPr>
        <p:txBody>
          <a:bodyPr>
            <a:normAutofit fontScale="90000"/>
          </a:bodyPr>
          <a:lstStyle/>
          <a:p>
            <a:pPr algn="l"/>
            <a:r>
              <a:rPr lang="en-IN" sz="1600" b="1" dirty="0"/>
              <a:t>Lessons Learned</a:t>
            </a:r>
            <a:r>
              <a:rPr lang="en-IN" sz="1600" b="1" dirty="0" smtClean="0"/>
              <a:t>:</a:t>
            </a:r>
            <a:br>
              <a:rPr lang="en-IN" sz="1600" b="1" dirty="0" smtClean="0"/>
            </a:br>
            <a:r>
              <a:rPr lang="en-IN" sz="1600" b="1" dirty="0"/>
              <a:t/>
            </a:r>
            <a:br>
              <a:rPr lang="en-IN" sz="1600" b="1" dirty="0"/>
            </a:br>
            <a:r>
              <a:rPr lang="en-US" sz="1600" b="1" dirty="0"/>
              <a:t>Focus on Patient-Centric Care:</a:t>
            </a:r>
            <a:r>
              <a:rPr lang="en-US" sz="1600" dirty="0"/>
              <a:t> One of the critical lessons Apollo Hospitals has learned is the importance of a patient-centric approach. Prioritizing patient needs and preferences leads to better overall outcomes and patient satisfaction.</a:t>
            </a:r>
            <a:br>
              <a:rPr lang="en-US" sz="1600" dirty="0"/>
            </a:br>
            <a:r>
              <a:rPr lang="en-US" sz="1600" b="1" dirty="0"/>
              <a:t>Continuous Learning and Training:</a:t>
            </a:r>
            <a:r>
              <a:rPr lang="en-US" sz="1600" dirty="0"/>
              <a:t> To stay at the forefront of medical advancements, Apollo Hospitals emphasizes continuous learning and training for its medical staff. Regular skill enhancement is crucial for delivering top-notch medical care.</a:t>
            </a:r>
            <a:br>
              <a:rPr lang="en-US" sz="1600" dirty="0"/>
            </a:br>
            <a:r>
              <a:rPr lang="en-US" sz="1600" b="1" dirty="0"/>
              <a:t>Investment in Technology:</a:t>
            </a:r>
            <a:r>
              <a:rPr lang="en-US" sz="1600" dirty="0"/>
              <a:t> Apollo Hospitals recognizes the significance of investing in advanced medical technology. Keeping up with technological innovations enhances diagnostic accuracy and treatment outcomes.</a:t>
            </a:r>
            <a:br>
              <a:rPr lang="en-US" sz="1600" dirty="0"/>
            </a:br>
            <a:r>
              <a:rPr lang="en-US" sz="1600" b="1" dirty="0"/>
              <a:t>Collaboration and Networking:</a:t>
            </a:r>
            <a:r>
              <a:rPr lang="en-US" sz="1600" dirty="0"/>
              <a:t> The hospital has learned the value of collaboration with other healthcare institutions, medical researchers, </a:t>
            </a:r>
            <a:r>
              <a:rPr lang="en-US" sz="1600" dirty="0" smtClean="0"/>
              <a:t>is </a:t>
            </a:r>
            <a:r>
              <a:rPr lang="en-US" sz="1600" dirty="0"/>
              <a:t>crucial for delivering top-notch </a:t>
            </a:r>
            <a:r>
              <a:rPr lang="en-US" sz="1600" dirty="0" err="1" smtClean="0"/>
              <a:t>and</a:t>
            </a:r>
            <a:r>
              <a:rPr lang="en-US" sz="1600" dirty="0" err="1"/>
              <a:t>organizations</a:t>
            </a:r>
            <a:r>
              <a:rPr lang="en-US" sz="1600" dirty="0"/>
              <a:t>. Networking allows for knowledge-sharing and access to specialized resources.</a:t>
            </a:r>
            <a:br>
              <a:rPr lang="en-US" sz="1600" dirty="0"/>
            </a:br>
            <a:r>
              <a:rPr lang="en-US" sz="1600" b="1" dirty="0"/>
              <a:t>Community Engagement:</a:t>
            </a:r>
            <a:r>
              <a:rPr lang="en-US" sz="1600" dirty="0"/>
              <a:t> Apollo Hospitals has learned the importance of community engagement and conducting health awareness campaigns. Educating the public about preventive healthcare can lead to early detection and better disease management</a:t>
            </a:r>
            <a:r>
              <a:rPr lang="en-US" dirty="0"/>
              <a:t>.</a:t>
            </a:r>
            <a:br>
              <a:rPr lang="en-US" dirty="0"/>
            </a:br>
            <a:r>
              <a:rPr lang="en-US" sz="1600" dirty="0"/>
              <a:t/>
            </a:r>
            <a:br>
              <a:rPr lang="en-US" sz="1600" dirty="0"/>
            </a:br>
            <a:r>
              <a:rPr lang="en-US" sz="1600" dirty="0"/>
              <a:t/>
            </a:r>
            <a:br>
              <a:rPr lang="en-US" sz="1600" dirty="0"/>
            </a:br>
            <a:endParaRPr lang="en-IN" sz="1600" dirty="0"/>
          </a:p>
        </p:txBody>
      </p:sp>
    </p:spTree>
    <p:extLst>
      <p:ext uri="{BB962C8B-B14F-4D97-AF65-F5344CB8AC3E}">
        <p14:creationId xmlns:p14="http://schemas.microsoft.com/office/powerpoint/2010/main" xmlns="" val="209721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247405" y="353917"/>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74" name="Google Shape;74;p16"/>
          <p:cNvSpPr txBox="1"/>
          <p:nvPr/>
        </p:nvSpPr>
        <p:spPr>
          <a:xfrm>
            <a:off x="247404" y="1080880"/>
            <a:ext cx="8283531" cy="47705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sz="1600" b="1" dirty="0" err="1"/>
              <a:t>Analyze</a:t>
            </a:r>
            <a:r>
              <a:rPr lang="en-GB" sz="1600" b="1" dirty="0"/>
              <a:t> Brand Messaging</a:t>
            </a:r>
            <a:r>
              <a:rPr lang="en-GB" sz="1600" b="1" dirty="0" smtClean="0"/>
              <a:t>:</a:t>
            </a:r>
          </a:p>
          <a:p>
            <a:pPr marL="139700" lvl="0" algn="l" rtl="0">
              <a:spcBef>
                <a:spcPts val="0"/>
              </a:spcBef>
              <a:spcAft>
                <a:spcPts val="0"/>
              </a:spcAft>
              <a:buSzPts val="1400"/>
            </a:pPr>
            <a:r>
              <a:rPr lang="en-GB" dirty="0" smtClean="0"/>
              <a:t> </a:t>
            </a:r>
          </a:p>
          <a:p>
            <a:r>
              <a:rPr lang="en-US" b="1" dirty="0"/>
              <a:t>Quality and Excellence:</a:t>
            </a:r>
            <a:r>
              <a:rPr lang="en-US" dirty="0"/>
              <a:t> Apollo Hospitals consistently emphasizes its commitment to providing high-quality healthcare services. The brand messaging highlights the organization's focus on medical excellence, advanced technology, and well-trained healthcare professionals to deliver the best possible outcomes for patients.</a:t>
            </a:r>
          </a:p>
          <a:p>
            <a:r>
              <a:rPr lang="en-US" b="1" dirty="0"/>
              <a:t>Patient-Centric Approach:</a:t>
            </a:r>
            <a:r>
              <a:rPr lang="en-US" dirty="0"/>
              <a:t> The brand messaging portrays Apollo Hospitals as patient-centric, placing the well-being and comfort of patients at the core of its operations. It strives to provide compassionate care and ensure that patients feel supported and cared for throughout their healthcare journey.</a:t>
            </a:r>
          </a:p>
          <a:p>
            <a:pPr marL="0" lvl="0" indent="0" algn="l" rtl="0">
              <a:spcBef>
                <a:spcPts val="0"/>
              </a:spcBef>
              <a:spcAft>
                <a:spcPts val="0"/>
              </a:spcAft>
              <a:buNone/>
            </a:pPr>
            <a:endParaRPr dirty="0"/>
          </a:p>
          <a:p>
            <a:pPr marL="457200" lvl="0" indent="-317500">
              <a:buSzPts val="1400"/>
              <a:buChar char="●"/>
            </a:pPr>
            <a:r>
              <a:rPr lang="en-GB" sz="1600" b="1" dirty="0"/>
              <a:t>Examine the brand's tagline</a:t>
            </a:r>
            <a:r>
              <a:rPr lang="en-GB" sz="1600" b="1" dirty="0" smtClean="0"/>
              <a:t>: </a:t>
            </a:r>
            <a:r>
              <a:rPr lang="en-IN" b="1" dirty="0"/>
              <a:t>"Touching </a:t>
            </a:r>
            <a:r>
              <a:rPr lang="en-IN" b="1" dirty="0" smtClean="0"/>
              <a:t>Lives“</a:t>
            </a:r>
          </a:p>
          <a:p>
            <a:pPr marL="457200" lvl="0" indent="-317500">
              <a:buSzPts val="1400"/>
              <a:buChar char="●"/>
            </a:pPr>
            <a:endParaRPr lang="en-IN" b="1" dirty="0" smtClean="0"/>
          </a:p>
          <a:p>
            <a:pPr marL="139700" lvl="0">
              <a:buSzPts val="1400"/>
            </a:pPr>
            <a:r>
              <a:rPr lang="en-US" dirty="0"/>
              <a:t>The tagline "Touching Lives" reflects Apollo Hospitals' strong focus on patient care and the impact their services have on people's lives. It conveys the organization's commitment to making a positive difference in the lives of patients and their families.</a:t>
            </a:r>
            <a:endParaRPr sz="1600"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766950" y="35356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80" name="Google Shape;80;p17"/>
          <p:cNvSpPr txBox="1"/>
          <p:nvPr/>
        </p:nvSpPr>
        <p:spPr>
          <a:xfrm>
            <a:off x="592281" y="1060458"/>
            <a:ext cx="7969827"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b="1" dirty="0"/>
              <a:t>Competitor Analysis:</a:t>
            </a:r>
            <a:r>
              <a:rPr lang="en-GB" dirty="0"/>
              <a:t> Select three competitors operating in the same industry or niche as the chosen brand, examine their USPs and online communication.</a:t>
            </a:r>
            <a:endParaRPr dirty="0"/>
          </a:p>
          <a:p>
            <a:pPr marL="0" lvl="0" indent="0" algn="l" rtl="0">
              <a:spcBef>
                <a:spcPts val="0"/>
              </a:spcBef>
              <a:spcAft>
                <a:spcPts val="0"/>
              </a:spcAft>
              <a:buNone/>
            </a:pPr>
            <a:endParaRPr b="1" dirty="0"/>
          </a:p>
          <a:p>
            <a:pPr lvl="0"/>
            <a:r>
              <a:rPr lang="en-GB" b="1" dirty="0"/>
              <a:t>Competitor 1: </a:t>
            </a:r>
            <a:r>
              <a:rPr lang="en-GB" b="1" dirty="0" smtClean="0">
                <a:hlinkClick r:id="rId3"/>
              </a:rPr>
              <a:t>https://www.fortishealthcare.com/</a:t>
            </a:r>
            <a:endParaRPr lang="en-GB" b="1" dirty="0" smtClean="0"/>
          </a:p>
          <a:p>
            <a:pPr lvl="0"/>
            <a:r>
              <a:rPr lang="en-IN" b="1" dirty="0" smtClean="0"/>
              <a:t>Fortis Healthcare:</a:t>
            </a:r>
            <a:r>
              <a:rPr lang="en-US" dirty="0" smtClean="0"/>
              <a:t>Fortis </a:t>
            </a:r>
            <a:r>
              <a:rPr lang="en-US" dirty="0"/>
              <a:t>Healthcare has a significant presence not only in India but also in several other countries, making it a prominent player in the international healthcare market.</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GB" b="1" dirty="0"/>
              <a:t>Competitor 2</a:t>
            </a:r>
            <a:r>
              <a:rPr lang="en-GB" b="1" dirty="0" smtClean="0"/>
              <a:t>: </a:t>
            </a:r>
            <a:r>
              <a:rPr lang="en-GB" b="1" dirty="0" smtClean="0">
                <a:hlinkClick r:id="rId4"/>
              </a:rPr>
              <a:t>https://www.maxhealthcare.in/</a:t>
            </a:r>
            <a:endParaRPr lang="en-GB" b="1" dirty="0" smtClean="0"/>
          </a:p>
          <a:p>
            <a:pPr lvl="0"/>
            <a:r>
              <a:rPr lang="en-IN" b="1" dirty="0"/>
              <a:t>Max </a:t>
            </a:r>
            <a:r>
              <a:rPr lang="en-IN" b="1" dirty="0" smtClean="0"/>
              <a:t>Healthcare :</a:t>
            </a:r>
            <a:r>
              <a:rPr lang="en-US" dirty="0"/>
              <a:t>Max Healthcare offers a comprehensive range of integrated healthcare services, including primary care, diagnostics, and advanced medical treatments, providing patients with continuity of care</a:t>
            </a:r>
            <a:r>
              <a:rPr lang="en-US" dirty="0" smtClean="0"/>
              <a:t>.</a:t>
            </a:r>
            <a:endParaRPr lang="en-US" b="1" dirty="0"/>
          </a:p>
          <a:p>
            <a:pPr lvl="0"/>
            <a:endParaRPr b="1" dirty="0"/>
          </a:p>
          <a:p>
            <a:pPr marL="0" lvl="0" indent="0" algn="l" rtl="0">
              <a:spcBef>
                <a:spcPts val="0"/>
              </a:spcBef>
              <a:spcAft>
                <a:spcPts val="0"/>
              </a:spcAft>
              <a:buNone/>
            </a:pPr>
            <a:r>
              <a:rPr lang="en-GB" b="1" dirty="0"/>
              <a:t>Competitor 3</a:t>
            </a:r>
            <a:r>
              <a:rPr lang="en-GB" b="1" dirty="0" smtClean="0"/>
              <a:t>: </a:t>
            </a:r>
            <a:r>
              <a:rPr lang="en-GB" b="1" dirty="0" smtClean="0">
                <a:hlinkClick r:id="rId5"/>
              </a:rPr>
              <a:t>https://www.narayanahealth.org/</a:t>
            </a:r>
            <a:endParaRPr lang="en-GB" b="1" dirty="0" smtClean="0"/>
          </a:p>
          <a:p>
            <a:pPr lvl="0"/>
            <a:r>
              <a:rPr lang="en-IN" b="1" dirty="0"/>
              <a:t>Narayana </a:t>
            </a:r>
            <a:r>
              <a:rPr lang="en-IN" b="1" dirty="0" smtClean="0"/>
              <a:t>Health : </a:t>
            </a:r>
            <a:r>
              <a:rPr lang="en-US" dirty="0"/>
              <a:t>Narayana Health is known for its focus on providing affordable and accessible healthcare services, particularly in complex medical procedures.</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600696" y="405872"/>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86" name="Google Shape;86;p18"/>
          <p:cNvSpPr txBox="1"/>
          <p:nvPr/>
        </p:nvSpPr>
        <p:spPr>
          <a:xfrm>
            <a:off x="405245" y="1219472"/>
            <a:ext cx="8427027" cy="470895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b="1" dirty="0"/>
              <a:t>Buyer's/Audience's Persona:</a:t>
            </a:r>
            <a:r>
              <a:rPr lang="en-GB" dirty="0"/>
              <a:t> Clearly define the target audience for the chosen brand. Consider demographics, psychographics, </a:t>
            </a:r>
            <a:r>
              <a:rPr lang="en-GB" dirty="0" err="1"/>
              <a:t>behaviors</a:t>
            </a:r>
            <a:r>
              <a:rPr lang="en-GB" dirty="0"/>
              <a:t>, and interests</a:t>
            </a:r>
            <a:r>
              <a:rPr lang="en-GB" dirty="0" smtClean="0"/>
              <a:t>.</a:t>
            </a:r>
          </a:p>
          <a:p>
            <a:pPr marL="457200" lvl="0" indent="-317500">
              <a:buSzPts val="1400"/>
              <a:buChar char="●"/>
            </a:pPr>
            <a:r>
              <a:rPr lang="en-IN" b="1" dirty="0"/>
              <a:t>Demographics</a:t>
            </a:r>
            <a:r>
              <a:rPr lang="en-IN" b="1" dirty="0" smtClean="0"/>
              <a:t>:</a:t>
            </a:r>
          </a:p>
          <a:p>
            <a:r>
              <a:rPr lang="en-US" dirty="0"/>
              <a:t>Age: The audience of Apollo Hospitals is diverse in terms of age, as healthcare services cater to people of all age groups, from infants to seniors.</a:t>
            </a:r>
          </a:p>
          <a:p>
            <a:r>
              <a:rPr lang="en-US" dirty="0"/>
              <a:t>Gender: Both men and women seek healthcare services from Apollo Hospitals, making it a gender-inclusive audience.</a:t>
            </a:r>
          </a:p>
          <a:p>
            <a:r>
              <a:rPr lang="en-US" dirty="0"/>
              <a:t>Location: Apollo Hospitals caters to patients from urban as well as rural areas across India and also attracts a significant number of medical tourists from abroad.</a:t>
            </a:r>
          </a:p>
          <a:p>
            <a:pPr marL="457200" lvl="0" indent="-317500">
              <a:buSzPts val="1400"/>
              <a:buChar char="●"/>
            </a:pPr>
            <a:endParaRPr lang="en-US" dirty="0" smtClean="0"/>
          </a:p>
          <a:p>
            <a:pPr marL="457200" lvl="0" indent="-317500">
              <a:buSzPts val="1400"/>
              <a:buChar char="●"/>
            </a:pPr>
            <a:r>
              <a:rPr lang="en-IN" b="1" dirty="0"/>
              <a:t>Psychographics</a:t>
            </a:r>
            <a:r>
              <a:rPr lang="en-IN" b="1" dirty="0" smtClean="0"/>
              <a:t>:</a:t>
            </a:r>
          </a:p>
          <a:p>
            <a:r>
              <a:rPr lang="en-US" dirty="0"/>
              <a:t>Health Consciousness: The audience of Apollo Hospitals is health-conscious and proactive about seeking medical advice and treatments to maintain their well-being.</a:t>
            </a:r>
          </a:p>
          <a:p>
            <a:r>
              <a:rPr lang="en-US" dirty="0"/>
              <a:t>Concern for Quality Healthcare: Patients who choose Apollo Hospitals are often discerning and prioritize high-quality medical care and treatment.</a:t>
            </a:r>
          </a:p>
          <a:p>
            <a:endParaRPr lang="en-US" dirty="0"/>
          </a:p>
          <a:p>
            <a:pPr marL="457200" lvl="0" indent="-317500">
              <a:buSzPts val="1400"/>
              <a:buChar char="●"/>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2" y="685799"/>
            <a:ext cx="8530964" cy="5018809"/>
          </a:xfrm>
        </p:spPr>
        <p:txBody>
          <a:bodyPr>
            <a:noAutofit/>
          </a:bodyPr>
          <a:lstStyle/>
          <a:p>
            <a:pPr algn="l"/>
            <a:r>
              <a:rPr lang="en-US" sz="2400" b="1" dirty="0" smtClean="0">
                <a:solidFill>
                  <a:srgbClr val="434343"/>
                </a:solidFill>
              </a:rPr>
              <a:t>        Part </a:t>
            </a:r>
            <a:r>
              <a:rPr lang="en-US" sz="2400" b="1" dirty="0">
                <a:solidFill>
                  <a:srgbClr val="434343"/>
                </a:solidFill>
              </a:rPr>
              <a:t>1: Brand study, Competitor Analysis &amp; </a:t>
            </a:r>
            <a:r>
              <a:rPr lang="en-US" sz="2400" b="1" dirty="0" smtClean="0">
                <a:solidFill>
                  <a:srgbClr val="434343"/>
                </a:solidFill>
              </a:rPr>
              <a:t>                                                                                       Buyer’s/Audience’s Persona</a:t>
            </a:r>
            <a:br>
              <a:rPr lang="en-US" sz="2400" b="1" dirty="0" smtClean="0">
                <a:solidFill>
                  <a:srgbClr val="434343"/>
                </a:solidFill>
              </a:rPr>
            </a:br>
            <a:r>
              <a:rPr lang="en-US" sz="2400" b="1" dirty="0" smtClean="0">
                <a:solidFill>
                  <a:srgbClr val="434343"/>
                </a:solidFill>
              </a:rPr>
              <a:t/>
            </a:r>
            <a:br>
              <a:rPr lang="en-US" sz="2400" b="1" dirty="0" smtClean="0">
                <a:solidFill>
                  <a:srgbClr val="434343"/>
                </a:solidFill>
              </a:rPr>
            </a:br>
            <a:r>
              <a:rPr lang="en-IN" sz="1600" b="1" dirty="0" err="1" smtClean="0"/>
              <a:t>Behaviors</a:t>
            </a:r>
            <a:r>
              <a:rPr lang="en-IN" sz="1600" b="1" dirty="0"/>
              <a:t>:</a:t>
            </a:r>
            <a:r>
              <a:rPr lang="en-US" sz="2400" b="1" dirty="0">
                <a:solidFill>
                  <a:srgbClr val="434343"/>
                </a:solidFill>
              </a:rPr>
              <a:t/>
            </a:r>
            <a:br>
              <a:rPr lang="en-US" sz="2400" b="1" dirty="0">
                <a:solidFill>
                  <a:srgbClr val="434343"/>
                </a:solidFill>
              </a:rPr>
            </a:br>
            <a:r>
              <a:rPr lang="en-US" sz="2400" b="1" dirty="0" smtClean="0">
                <a:solidFill>
                  <a:srgbClr val="434343"/>
                </a:solidFill>
              </a:rPr>
              <a:t/>
            </a:r>
            <a:br>
              <a:rPr lang="en-US" sz="2400" b="1" dirty="0" smtClean="0">
                <a:solidFill>
                  <a:srgbClr val="434343"/>
                </a:solidFill>
              </a:rPr>
            </a:br>
            <a:r>
              <a:rPr lang="en-US" sz="1400" dirty="0"/>
              <a:t>Seeking Medical Treatment: The primary behavior of the audience is seeking medical treatment for various health concerns, ranging from routine check-ups to complex medical procedures.</a:t>
            </a:r>
            <a:br>
              <a:rPr lang="en-US" sz="1400" dirty="0"/>
            </a:br>
            <a:r>
              <a:rPr lang="en-US" sz="1400" dirty="0"/>
              <a:t>Medical Tourism: Apollo Hospitals attracts international patients who travel to India specifically to seek advanced medical treatments at more affordable costs.</a:t>
            </a:r>
            <a:br>
              <a:rPr lang="en-US" sz="1400" dirty="0"/>
            </a:br>
            <a:r>
              <a:rPr lang="en-US" sz="1400" dirty="0"/>
              <a:t>Referrals and Word-of-Mouth: Positive experiences with Apollo Hospitals lead to word-of-mouth referrals, where satisfied patients recommend the hospital to their friends and family</a:t>
            </a:r>
            <a:r>
              <a:rPr lang="en-US" dirty="0" smtClean="0"/>
              <a:t>.</a:t>
            </a:r>
            <a:br>
              <a:rPr lang="en-US" dirty="0" smtClean="0"/>
            </a:br>
            <a:r>
              <a:rPr lang="en-IN" sz="1600" b="1" dirty="0"/>
              <a:t>Interests</a:t>
            </a:r>
            <a:r>
              <a:rPr lang="en-IN" sz="1600" b="1" dirty="0" smtClean="0"/>
              <a:t>:</a:t>
            </a:r>
            <a:br>
              <a:rPr lang="en-IN" sz="1600" b="1" dirty="0" smtClean="0"/>
            </a:br>
            <a:r>
              <a:rPr lang="en-IN" sz="1600" b="1" dirty="0" smtClean="0"/>
              <a:t/>
            </a:r>
            <a:br>
              <a:rPr lang="en-IN" sz="1600" b="1" dirty="0" smtClean="0"/>
            </a:br>
            <a:r>
              <a:rPr lang="en-US" sz="1400" dirty="0"/>
              <a:t>Wellness and Preventive Care: The audience has an interest in wellness and preventive healthcare to maintain a healthy lifestyle and prevent illnesses.</a:t>
            </a:r>
            <a:br>
              <a:rPr lang="en-US" sz="1400" dirty="0"/>
            </a:br>
            <a:r>
              <a:rPr lang="en-US" sz="1400" dirty="0"/>
              <a:t>Medical Advancements: Patients seeking treatment at Apollo Hospitals may show interest in the latest medical advancements and technologies used in treatments.</a:t>
            </a:r>
            <a:r>
              <a:rPr lang="en-US" dirty="0"/>
              <a:t/>
            </a:r>
            <a:br>
              <a:rPr lang="en-US" dirty="0"/>
            </a:br>
            <a:r>
              <a:rPr lang="en-US" sz="2400" b="1" dirty="0">
                <a:solidFill>
                  <a:srgbClr val="434343"/>
                </a:solidFill>
              </a:rPr>
              <a:t/>
            </a:r>
            <a:br>
              <a:rPr lang="en-US" sz="2400" b="1" dirty="0">
                <a:solidFill>
                  <a:srgbClr val="434343"/>
                </a:solidFill>
              </a:rPr>
            </a:br>
            <a:r>
              <a:rPr lang="en-US" sz="2400" b="1" dirty="0" smtClean="0">
                <a:solidFill>
                  <a:srgbClr val="434343"/>
                </a:solidFill>
              </a:rPr>
              <a:t/>
            </a:r>
            <a:br>
              <a:rPr lang="en-US" sz="2400" b="1" dirty="0" smtClean="0">
                <a:solidFill>
                  <a:srgbClr val="434343"/>
                </a:solidFill>
              </a:rPr>
            </a:br>
            <a:r>
              <a:rPr lang="en-US" sz="2400" b="1" dirty="0">
                <a:solidFill>
                  <a:srgbClr val="434343"/>
                </a:solidFill>
              </a:rPr>
              <a:t/>
            </a:r>
            <a:br>
              <a:rPr lang="en-US" sz="2400" b="1" dirty="0">
                <a:solidFill>
                  <a:srgbClr val="434343"/>
                </a:solidFill>
              </a:rPr>
            </a:br>
            <a:r>
              <a:rPr lang="en-US" sz="2400" dirty="0"/>
              <a:t/>
            </a:r>
            <a:br>
              <a:rPr lang="en-US" sz="2400" dirty="0"/>
            </a:br>
            <a:endParaRPr lang="en-IN" sz="2400" dirty="0"/>
          </a:p>
        </p:txBody>
      </p:sp>
    </p:spTree>
    <p:extLst>
      <p:ext uri="{BB962C8B-B14F-4D97-AF65-F5344CB8AC3E}">
        <p14:creationId xmlns:p14="http://schemas.microsoft.com/office/powerpoint/2010/main" xmlns="" val="223222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618750" y="391627"/>
            <a:ext cx="7610100" cy="47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2: SEO &amp; Keyword Research</a:t>
            </a:r>
            <a:endParaRPr sz="1900" dirty="0"/>
          </a:p>
        </p:txBody>
      </p:sp>
      <p:sp>
        <p:nvSpPr>
          <p:cNvPr id="92" name="Google Shape;92;p19"/>
          <p:cNvSpPr txBox="1"/>
          <p:nvPr/>
        </p:nvSpPr>
        <p:spPr>
          <a:xfrm>
            <a:off x="618750" y="970105"/>
            <a:ext cx="8140786" cy="4339619"/>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600" b="1" dirty="0"/>
              <a:t>SEO Audit:</a:t>
            </a:r>
            <a:r>
              <a:rPr lang="en-GB" sz="1600" dirty="0"/>
              <a:t> Do an SEO audit of the brands </a:t>
            </a:r>
            <a:r>
              <a:rPr lang="en-GB" sz="1600" dirty="0" smtClean="0"/>
              <a:t>website</a:t>
            </a:r>
          </a:p>
          <a:p>
            <a:pPr marL="457200" lvl="0" indent="-317500" algn="l" rtl="0">
              <a:spcBef>
                <a:spcPts val="0"/>
              </a:spcBef>
              <a:spcAft>
                <a:spcPts val="0"/>
              </a:spcAft>
              <a:buSzPts val="1400"/>
              <a:buChar char="●"/>
            </a:pPr>
            <a:endParaRPr lang="en-GB" sz="1600" dirty="0"/>
          </a:p>
          <a:p>
            <a:r>
              <a:rPr lang="en-US" b="1" dirty="0"/>
              <a:t>Keyword Analysis:</a:t>
            </a:r>
          </a:p>
          <a:p>
            <a:pPr lvl="1"/>
            <a:r>
              <a:rPr lang="en-US" dirty="0"/>
              <a:t>Identify the target keywords related to Apollo Hospitals' services, such as "best hospitals in [location]," "specialty treatments," and "top doctors in [specialty]."</a:t>
            </a:r>
          </a:p>
          <a:p>
            <a:pPr lvl="1"/>
            <a:r>
              <a:rPr lang="en-US" dirty="0"/>
              <a:t>Check keyword rankings to see how well the website is performing for its target keywords.</a:t>
            </a:r>
          </a:p>
          <a:p>
            <a:pPr lvl="1"/>
            <a:r>
              <a:rPr lang="en-US" dirty="0"/>
              <a:t>Explore potential new keywords based on search volume and relevance.</a:t>
            </a:r>
          </a:p>
          <a:p>
            <a:r>
              <a:rPr lang="en-US" b="1" dirty="0"/>
              <a:t>On-Page Optimization:</a:t>
            </a:r>
          </a:p>
          <a:p>
            <a:pPr lvl="1"/>
            <a:r>
              <a:rPr lang="en-US" dirty="0"/>
              <a:t>Review title tags, meta descriptions, and header tags to ensure they are relevant, unique, and contain target keywords.</a:t>
            </a:r>
          </a:p>
          <a:p>
            <a:pPr lvl="1"/>
            <a:r>
              <a:rPr lang="en-US" dirty="0"/>
              <a:t>Check for keyword usage in the website's content, ensuring it is natural and not overused (avoid keyword stuffing</a:t>
            </a:r>
            <a:r>
              <a:rPr lang="en-US" dirty="0" smtClean="0"/>
              <a:t>).</a:t>
            </a:r>
          </a:p>
          <a:p>
            <a:r>
              <a:rPr lang="en-US" b="1" dirty="0"/>
              <a:t>Content Quality:</a:t>
            </a:r>
          </a:p>
          <a:p>
            <a:r>
              <a:rPr lang="en-US" dirty="0"/>
              <a:t>Assess the quality and relevance of the website's content. Content should be informative, accurate, and engaging for users.</a:t>
            </a:r>
          </a:p>
          <a:p>
            <a:r>
              <a:rPr lang="en-US" dirty="0"/>
              <a:t>Look for opportunities to create new content that addresses patients' frequently asked questions or provides valuable healthcare information.</a:t>
            </a:r>
          </a:p>
          <a:p>
            <a:pPr lvl="1"/>
            <a:endParaRPr lang="en-US" dirty="0"/>
          </a:p>
          <a:p>
            <a:pPr marL="457200" lvl="0" indent="-317500" algn="l" rtl="0">
              <a:spcBef>
                <a:spcPts val="0"/>
              </a:spcBef>
              <a:spcAft>
                <a:spcPts val="0"/>
              </a:spcAft>
              <a:buSzPts val="14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74572" y="-54800"/>
            <a:ext cx="4603199" cy="50220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6227" y="103910"/>
            <a:ext cx="4208345" cy="4759035"/>
          </a:xfrm>
          <a:prstGeom prst="rect">
            <a:avLst/>
          </a:prstGeom>
        </p:spPr>
      </p:pic>
    </p:spTree>
    <p:extLst>
      <p:ext uri="{BB962C8B-B14F-4D97-AF65-F5344CB8AC3E}">
        <p14:creationId xmlns:p14="http://schemas.microsoft.com/office/powerpoint/2010/main" xmlns="" val="13734430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1805</Words>
  <Application>Microsoft Office PowerPoint</Application>
  <PresentationFormat>On-screen Show (16:9)</PresentationFormat>
  <Paragraphs>159</Paragraphs>
  <Slides>31</Slides>
  <Notes>16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Simple Light</vt:lpstr>
      <vt:lpstr>Slide 1</vt:lpstr>
      <vt:lpstr>Slide 2</vt:lpstr>
      <vt:lpstr>Part 1: Brand study, Competitor Analysis &amp; Buyer’s/Audience’s Persona                                                                            Company/topic for project : LAKME</vt:lpstr>
      <vt:lpstr>Slide 4</vt:lpstr>
      <vt:lpstr>Slide 5</vt:lpstr>
      <vt:lpstr>Slide 6</vt:lpstr>
      <vt:lpstr>        Part 1: Brand study, Competitor Analysis &amp;                                                                                        Buyer’s/Audience’s Persona  Behaviors:  Seeking Medical Treatment: The primary behavior of the audience is seeking medical treatment for various health concerns, ranging from routine check-ups to complex medical procedures. Medical Tourism: Apollo Hospitals attracts international patients who travel to India specifically to seek advanced medical treatments at more affordable costs. Referrals and Word-of-Mouth: Positive experiences with Apollo Hospitals lead to word-of-mouth referrals, where satisfied patients recommend the hospital to their friends and family. Interests:  Wellness and Preventive Care: The audience has an interest in wellness and preventive healthcare to maintain a healthy lifestyle and prevent illnesses. Medical Advancements: Patients seeking treatment at Apollo Hospitals may show interest in the latest medical advancements and technologies used in treatments.     </vt:lpstr>
      <vt:lpstr>Slide 8</vt:lpstr>
      <vt:lpstr>Slide 9</vt:lpstr>
      <vt:lpstr>Part 2: SEO &amp; Keyword Research  Keyword Research: Define Research Objectives, Brainstorm Seed Keywords, Utilize Keyword Research Tools (SEMrush or Moz Keyword Explorer),Analyze Competitor Keywords, Long-tail Keyword Exploration (specific, longer phrases) that align with the research objectives and have lower competition but higher conversion potential.  Keyword research is a crucial part of search engine optimization (SEO) to understand what terms and phrases potential visitors are using to search for information related to Apollo Hospitals. Below are some key keyword research ideas for Apollo Hospitals: "Apollo Hospitals": The brand name itself is an essential keyword, as people often search for specific hospitals by their names. "Best Hospitals in [City/Region]": Many people search for the best hospitals in their city or region, so targeting location-specific keywords can help attract local patients. "Medical Services at Apollo Hospitals": Highlighting the various medical services and specialties offered by Apollo Hospitals can attract users looking for specific treatments. "Top Doctors at Apollo Hospitals": People often search for renowned doctors at specific hospitals, so showcasing the expertise of Apollo Hospitals' doctors is valuable.   </vt:lpstr>
      <vt:lpstr>Slide 11</vt:lpstr>
      <vt:lpstr>Slide 12</vt:lpstr>
      <vt:lpstr>    On page Optimization: Meta Tag optimization &amp; content optimization  Reflect on the process of conducting keyword research and the SEO recommendations provided.  Document the challenges faced during the research and analysis phase, as well as the key insights gained from the keyword research process.  Keyword Research and Implementation: Conduct thorough keyword research to identify relevant and high-traffic keywords related to Apollo Hospitals' services and medical specialties. Incorporate these keywords naturally into page titles, headings, meta descriptions, and content throughout the website. Optimize Page Titles and Meta Descriptions: Craft unique and descriptive page titles and meta descriptions for each page, including relevant keywords. These elements appear in search engine results and influence click-through rates. Security and SSL: Secure the website with an SSL certificate to protect user data and gain a slight SEO advantage     </vt:lpstr>
      <vt:lpstr>Slide 14</vt:lpstr>
      <vt:lpstr>Slide 15</vt:lpstr>
      <vt:lpstr>Slide 16</vt:lpstr>
      <vt:lpstr>Lessons Learned:  Patient-Centric Approach: Putting the needs and concerns of patients first in content creation and marketing strategies leads to better engagement and trust. Compliance and Ethical Considerations: Adhering to healthcare regulations and ethical considerations in all content and marketing activities is essential for maintaining the hospital's reputation. Data-Driven Insights: Using data analytics to understand audience behavior and preferences helps in tailoring content and marketing efforts for maximum impact. Transparency and Authenticity: Being transparent and authentic in communications fosters a stronger connection with the audience and builds trust. Adaptability to Trends: Being agile and adapting marketing strategies to current trends and events helps in staying relevant and resonating with the audience. Engagement and Interaction: Encouraging audience engagement and interaction through comments, feedback, and inquiries strengthens the hospital's relationship with its community. </vt:lpstr>
      <vt:lpstr>Slide 18</vt:lpstr>
      <vt:lpstr>    Part 4: Content Creation and Curation (Post creations, Designs/Video Editing, Ad Campaigns over Social Media and Email Ideation and Creation)  Format 2: Video Date : 20th July 2023 Topic:  Brand advertisement  Drive Link:   https://youtu.be/TbWCbQWCvpI </vt:lpstr>
      <vt:lpstr>Part 4: Content Creation and Curation (Post creations, Designs/Video Editing, Ad Campaigns over Social Media and Email Ideation and Creation)   Format 3: Creative Meme Date:20th July 2023 Topic: Apollo hospitals  Meme: To create a meme on Apollo hospitals. </vt:lpstr>
      <vt:lpstr>Slide 21</vt:lpstr>
      <vt:lpstr>Instagram Story </vt:lpstr>
      <vt:lpstr>Slide 23</vt:lpstr>
      <vt:lpstr>Slide 24</vt:lpstr>
      <vt:lpstr>                 Social Media Ad Campaigns </vt:lpstr>
      <vt:lpstr>Slide 26</vt:lpstr>
      <vt:lpstr>Generating leads:  Online Appointment Booking: Ensure that Apollo Hospitals' website has a user-friendly and secure online appointment booking system. Make it easy for potential patients to schedule appointments with doctors or healthcare specialists. Content Marketing: Create informative and engaging content related to healthcare, medical treatments, wellness, and healthy living. Utilize blogs, videos, infographics, and ebooks to establish Apollo Hospitals as a trusted source of information. Search Engine Optimization (SEO): Optimize the hospital's website for relevant keywords and phrases related to their medical specialties and services. This will help improve the website's ranking in search engine results and attract organic traffic.  Testimonials and Reviews: Showcase positive patient testimonials and reviews on the website and social media platforms to build trust and credibility.  </vt:lpstr>
      <vt:lpstr>Slide 28</vt:lpstr>
      <vt:lpstr>Slide 29</vt:lpstr>
      <vt:lpstr>Slide 30</vt:lpstr>
      <vt:lpstr>Lessons Learned:  Focus on Patient-Centric Care: One of the critical lessons Apollo Hospitals has learned is the importance of a patient-centric approach. Prioritizing patient needs and preferences leads to better overall outcomes and patient satisfaction. Continuous Learning and Training: To stay at the forefront of medical advancements, Apollo Hospitals emphasizes continuous learning and training for its medical staff. Regular skill enhancement is crucial for delivering top-notch medical care. Investment in Technology: Apollo Hospitals recognizes the significance of investing in advanced medical technology. Keeping up with technological innovations enhances diagnostic accuracy and treatment outcomes. Collaboration and Networking: The hospital has learned the value of collaboration with other healthcare institutions, medical researchers, is crucial for delivering top-notch andorganizations. Networking allows for knowledge-sharing and access to specialized resources. Community Engagement: Apollo Hospitals has learned the importance of community engagement and conducting health awareness campaigns. Educating the public about preventive healthcare can lead to early detection and better disease management.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CHANTI</cp:lastModifiedBy>
  <cp:revision>34</cp:revision>
  <dcterms:modified xsi:type="dcterms:W3CDTF">2023-07-31T09:17:39Z</dcterms:modified>
</cp:coreProperties>
</file>