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560" cy="440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>
            <a:off x="27360" y="-720"/>
            <a:ext cx="493560" cy="440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6"/>
          <p:cNvSpPr/>
          <p:nvPr/>
        </p:nvSpPr>
        <p:spPr>
          <a:xfrm flipV="1">
            <a:off x="-4320" y="71352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"/>
          <p:cNvSpPr/>
          <p:nvPr/>
        </p:nvSpPr>
        <p:spPr>
          <a:xfrm>
            <a:off x="27360" y="-720"/>
            <a:ext cx="493560" cy="440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" name="CustomShape 26"/>
          <p:cNvSpPr/>
          <p:nvPr/>
        </p:nvSpPr>
        <p:spPr>
          <a:xfrm flipV="1">
            <a:off x="-4320" y="71352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298880" y="1273320"/>
            <a:ext cx="10204920" cy="35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1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ARM P</a:t>
            </a:r>
            <a:r>
              <a:rPr b="1" lang="en-US" sz="5400" spc="-1" strike="noStrike" cap="small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rocessor</a:t>
            </a:r>
            <a:r>
              <a:rPr b="1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F</a:t>
            </a:r>
            <a:r>
              <a:rPr b="1" lang="en-US" sz="5400" spc="-1" strike="noStrike" cap="small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undament</a:t>
            </a:r>
            <a:r>
              <a:rPr b="1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3" descr=""/>
          <p:cNvPicPr/>
          <p:nvPr/>
        </p:nvPicPr>
        <p:blipFill>
          <a:blip r:embed="rId1"/>
          <a:stretch/>
        </p:blipFill>
        <p:spPr>
          <a:xfrm>
            <a:off x="1538280" y="1892520"/>
            <a:ext cx="10266120" cy="37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83200" y="756720"/>
            <a:ext cx="10920600" cy="589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2" marL="12002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Reset vector </a:t>
            </a:r>
            <a:r>
              <a:rPr b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the location of the ﬁrst instruction executed by the processor when power is applied. This instruction branches to the initialization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Undeﬁned instruction vector </a:t>
            </a:r>
            <a:r>
              <a:rPr b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used when the processor cannot decode an instruction.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Software interrupt vector </a:t>
            </a:r>
            <a:r>
              <a:rPr b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called when you execute a SWI instruction. The SWI instruction is frequently used as the mechanism to invoke an operating system routine.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Prefetch abort vector </a:t>
            </a:r>
            <a:r>
              <a:rPr b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occurs when the processor attempts to fetch an instruction from an address without the correct access permissions. The actual abort occurs in the decode stage.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abort vector </a:t>
            </a:r>
            <a:r>
              <a:rPr b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similar to a prefetch abort but is raised when an instruction attempts to access data memory without the correct access permissions.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Interrupt request vector </a:t>
            </a:r>
            <a:r>
              <a:rPr b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used by external hardware to interrupt the normal execution ﬂow of the processor. It can only be raised if IRQs are not masked in the </a:t>
            </a:r>
            <a:r>
              <a:rPr b="1" i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cpsr</a:t>
            </a:r>
            <a:r>
              <a:rPr b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Fast interrupt request vector </a:t>
            </a:r>
            <a:r>
              <a:rPr b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similar to the interrupt request but is reserved for hardware requiring faster response times. It can only be raised if FIQs are not masked in the </a:t>
            </a:r>
            <a:r>
              <a:rPr b="1" i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cpsr</a:t>
            </a:r>
            <a:r>
              <a:rPr b="1" lang="en-US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153880" y="457200"/>
            <a:ext cx="9785520" cy="6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Interrupt /Exception Execution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785960" y="1572480"/>
            <a:ext cx="10153080" cy="34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interrupt or exception occurs,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Processor switch to privileged mode.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Current value pc+4 saved in the link register.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Current cpsr copied into spsr( Saved Program Status Register) of the privileged mode.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 counter loaded with exception vector address from interrupt vector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Each vector table entry contains a form of branch instruction pointing to the start of a specific routine.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Execution of exception / interrupt start.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 cap="small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Core Extensions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standard components placed next to the ARM core.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They improve performance, manage resources, and provide extra functionality and are designed to provide ﬂexibility in handling particular applications.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Each ARM family has different extensions available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There are three hardware extensions ARM wraps around the core: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cache and tightly coupled memory.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memory management.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coprocessor interface.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770480" y="1050480"/>
            <a:ext cx="10420920" cy="31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cache is a block of fast memory placed between main memory and the core.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With a cache the processor core can run for the majority of the time without having to wait for data from slow external memory.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ARM has two forms of cache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ﬁrst is found attached to the Von Neumann–style cores. It combines both data and instruction into a single uniﬁed cache.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second form, attached to the Harvard-style cores, has separate caches for data and instruction.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2741760" y="152280"/>
            <a:ext cx="76377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 cap="small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Cache and Tightly Coupled</a:t>
            </a: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1" lang="en-US" sz="2400" spc="-1" strike="noStrike" cap="small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401200" y="624240"/>
            <a:ext cx="910260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 cap="small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Memory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2170440" y="1367280"/>
            <a:ext cx="89146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method to help organize these devices and protect the system from applications trying to make inappropriate accesses to hardware.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ARM cores have three different types of memory management 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no extensions providing no protection.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i="1" lang="en-US" sz="14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Times New Roman"/>
              </a:rPr>
              <a:t>Non protected memory </a:t>
            </a:r>
            <a:r>
              <a:rPr b="0" lang="en-US" sz="14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Times New Roman"/>
              </a:rPr>
              <a:t>is ﬁxed and provides very little ﬂexibility. It is normally used for small, simple embedded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memory protection unit (MPU) providing limited protection.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i="1" lang="en-US" sz="14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Times New Roman"/>
              </a:rPr>
              <a:t>MPU</a:t>
            </a:r>
            <a:r>
              <a:rPr b="0" lang="en-US" sz="14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Times New Roman"/>
              </a:rPr>
              <a:t>s employ a simple system that uses a limited number of memory regions. These regions are controlled with a set of special coprocessor registers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memory management unit (MMU) providing full protection.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i="1" lang="en-US" sz="14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Times New Roman"/>
              </a:rPr>
              <a:t>MMU</a:t>
            </a:r>
            <a:r>
              <a:rPr b="0" lang="en-US" sz="14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Times New Roman"/>
              </a:rPr>
              <a:t>s are the most comprehensive memory management hardware available on the ARM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593080" y="1107720"/>
            <a:ext cx="891108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 cap="small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Coprocessors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Coprocessors can be attached to the ARM processor.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coprocessor extends the processing features of a core by extending the instruction set or by providing conﬁguration registers.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More than one coprocessor can be added to the ARM core via the coprocessor interface.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coprocessor can be accessed through a group of dedicated ARM instructions   that provide a load-store type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000" spc="-1" strike="noStrike" cap="small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Nomenclature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845720" y="1347480"/>
            <a:ext cx="9658080" cy="543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nomenclature identiﬁes individual processors and provides basic information about the feature set.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letters and numbers after the word “ARM” indicate the features a processor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ARM{x}{y}{z}{T}{D}{M}{I}{E}{J}{F}{-S}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x—family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y—memory management/protection unit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z—cache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T—Thumb 16-bit decoder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D—JTAG debug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M—fast multiplier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I—EmbeddedICE macrocell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E—enhanced instructions (assumes TDMI)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J—Jazelle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F—vector ﬂoating-point unit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S—synthesizible version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974240" y="1606680"/>
            <a:ext cx="9529920" cy="39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the future the number and letter combinations may change as more features are added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All ARM cores after the ARM7TDMI include the </a:t>
            </a:r>
            <a:r>
              <a:rPr b="0" i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TDMI 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features even though they may not include those letters after the “ARM” label.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processor </a:t>
            </a:r>
            <a:r>
              <a:rPr b="0" i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family 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a group of processor implementations that share the same hardware characteristics. For example, the ARM7TDMI, ARM740T, and ARM720T all share the same family characteristics and belong to the ARM7 family.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JTAG 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 is a serial protocol used by ARM to send and receive debug information between the processor core and test equipment.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EmbeddedICE macrocell 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the debug hardware built into the processor that allows breakpoints and watchpoints to be set.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ARM P</a:t>
            </a:r>
            <a:r>
              <a:rPr b="1" lang="en-US" sz="2000" spc="-1" strike="noStrike" cap="small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rocessor</a:t>
            </a:r>
            <a:r>
              <a:rPr b="1" lang="en-US" sz="2000" spc="-1" strike="noStrike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F</a:t>
            </a:r>
            <a:r>
              <a:rPr b="1" lang="en-US" sz="2000" spc="-1" strike="noStrike" cap="small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amilies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ARM has designed a number of processors that are grouped into different families according to the core they use.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families are based on the ARM7, ARM9, ARM10, and ARM11 cores.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postﬁx numbers 7, 9, 10, and 11 indicate different core designs.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ascending number equates to an increase in performance.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593080" y="624240"/>
            <a:ext cx="891108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 cap="small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Registers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842480" y="1214640"/>
            <a:ext cx="9661320" cy="56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General-purpose registers hold either data or an address.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They are identiﬁed with the letter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preﬁxed to the register number.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 example, register 4 is given the label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r4.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 the registers shown are 32 bits in size.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There are up to 18 active registers: 16 data registers and 2 processor status registers. The data registers are visible to the programmer as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r0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r15.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 special function: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r13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r14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and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r15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Register </a:t>
            </a:r>
            <a:r>
              <a:rPr b="0" i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r13 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is traditionally used as the stack pointer (</a:t>
            </a:r>
            <a:r>
              <a:rPr b="0" i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 and stores the head of the stack in the current processor mode.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Register </a:t>
            </a:r>
            <a:r>
              <a:rPr b="0" i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r14 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is called the link register (</a:t>
            </a:r>
            <a:r>
              <a:rPr b="0" i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lr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 and is where the core puts the return address whenever it calls a subroutine.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Register </a:t>
            </a:r>
            <a:r>
              <a:rPr b="0" i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r15 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is the program counter (</a:t>
            </a:r>
            <a:r>
              <a:rPr b="0" i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pc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 and contains the address of the next instruction to be fetched by the processor.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cpsr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and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spsr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(the current and saved program status registers, respectively).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9" name="Table 3"/>
          <p:cNvGraphicFramePr/>
          <p:nvPr/>
        </p:nvGraphicFramePr>
        <p:xfrm>
          <a:off x="245520" y="136440"/>
          <a:ext cx="1296000" cy="5362920"/>
        </p:xfrm>
        <a:graphic>
          <a:graphicData uri="http://schemas.openxmlformats.org/drawingml/2006/table">
            <a:tbl>
              <a:tblPr/>
              <a:tblGrid>
                <a:gridCol w="1296360"/>
              </a:tblGrid>
              <a:tr h="335160">
                <a:tc>
                  <a:txBody>
                    <a:bodyPr/>
                    <a:p>
                      <a:pPr marL="63360">
                        <a:lnSpc>
                          <a:spcPts val="121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35160">
                <a:tc>
                  <a:txBody>
                    <a:bodyPr/>
                    <a:p>
                      <a:pPr marL="63360">
                        <a:lnSpc>
                          <a:spcPts val="12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35160">
                <a:tc>
                  <a:txBody>
                    <a:bodyPr/>
                    <a:p>
                      <a:pPr marL="63360">
                        <a:lnSpc>
                          <a:spcPts val="121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35160">
                <a:tc>
                  <a:txBody>
                    <a:bodyPr/>
                    <a:p>
                      <a:pPr marL="63360">
                        <a:lnSpc>
                          <a:spcPts val="12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35160">
                <a:tc>
                  <a:txBody>
                    <a:bodyPr/>
                    <a:p>
                      <a:pPr marL="63360">
                        <a:lnSpc>
                          <a:spcPts val="121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35160">
                <a:tc>
                  <a:txBody>
                    <a:bodyPr/>
                    <a:p>
                      <a:pPr marL="63360">
                        <a:lnSpc>
                          <a:spcPts val="12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38400">
                <a:tc>
                  <a:txBody>
                    <a:bodyPr/>
                    <a:p>
                      <a:pPr marL="63360">
                        <a:lnSpc>
                          <a:spcPts val="122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35160">
                <a:tc>
                  <a:txBody>
                    <a:bodyPr/>
                    <a:p>
                      <a:pPr marL="63360">
                        <a:lnSpc>
                          <a:spcPts val="122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35160">
                <a:tc>
                  <a:txBody>
                    <a:bodyPr/>
                    <a:p>
                      <a:pPr marL="63360">
                        <a:lnSpc>
                          <a:spcPts val="121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35160">
                <a:tc>
                  <a:txBody>
                    <a:bodyPr/>
                    <a:p>
                      <a:pPr marL="63360">
                        <a:lnSpc>
                          <a:spcPts val="122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30840">
                <a:tc>
                  <a:txBody>
                    <a:bodyPr/>
                    <a:p>
                      <a:pPr marL="63360">
                        <a:lnSpc>
                          <a:spcPts val="121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35160">
                <a:tc>
                  <a:txBody>
                    <a:bodyPr/>
                    <a:p>
                      <a:pPr marL="63360">
                        <a:lnSpc>
                          <a:spcPts val="121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38400">
                <a:tc>
                  <a:txBody>
                    <a:bodyPr/>
                    <a:p>
                      <a:pPr marL="63360">
                        <a:lnSpc>
                          <a:spcPts val="122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35160">
                <a:tc>
                  <a:txBody>
                    <a:bodyPr/>
                    <a:p>
                      <a:pPr marL="63360">
                        <a:lnSpc>
                          <a:spcPts val="122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r13 sp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30840">
                <a:tc>
                  <a:txBody>
                    <a:bodyPr/>
                    <a:p>
                      <a:pPr marL="63360">
                        <a:lnSpc>
                          <a:spcPts val="121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r14 lr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37680">
                <a:tc>
                  <a:txBody>
                    <a:bodyPr/>
                    <a:p>
                      <a:pPr marL="63360">
                        <a:lnSpc>
                          <a:spcPts val="121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r15 pc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0" name="Table 2"/>
          <p:cNvGraphicFramePr/>
          <p:nvPr/>
        </p:nvGraphicFramePr>
        <p:xfrm>
          <a:off x="1965600" y="161280"/>
          <a:ext cx="8963640" cy="3642840"/>
        </p:xfrm>
        <a:graphic>
          <a:graphicData uri="http://schemas.openxmlformats.org/drawingml/2006/table">
            <a:tbl>
              <a:tblPr/>
              <a:tblGrid>
                <a:gridCol w="1427040"/>
                <a:gridCol w="2520720"/>
                <a:gridCol w="5016240"/>
              </a:tblGrid>
              <a:tr h="262440">
                <a:tc>
                  <a:txBody>
                    <a:bodyPr/>
                    <a:p>
                      <a:pPr>
                        <a:lnSpc>
                          <a:spcPts val="147"/>
                        </a:lnSpc>
                      </a:pPr>
                      <a:r>
                        <a:rPr b="1" lang="en-US" sz="11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Table 2.7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 marL="75600">
                        <a:lnSpc>
                          <a:spcPts val="143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Revision history.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Revision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 marL="16704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Example core implementation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ISA enhancement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ts val="143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ARMv1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 marL="167040">
                        <a:lnSpc>
                          <a:spcPts val="143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ts val="143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First ARM processor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26-bit addressing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ARMv2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 marL="167040">
                        <a:lnSpc>
                          <a:spcPts val="136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32-bit multiplier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32-bit coprocessor support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ARMv2a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 marL="167040">
                        <a:lnSpc>
                          <a:spcPts val="136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On-chip cache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Atomic swap instruction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Coprocessor 15 for cache management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ARMv3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 marL="167040">
                        <a:lnSpc>
                          <a:spcPts val="136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ARM6 and ARM7DI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32-bit addressing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Separate cpsr and spsr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New modes—undeﬁned instruction and abort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MMU support—virtual memory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ARMv3M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 marL="167040">
                        <a:lnSpc>
                          <a:spcPts val="136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ARM7M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Signed and unsigned long multiply instructions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791640">
                <a:tc>
                  <a:txBody>
                    <a:bodyPr/>
                    <a:p>
                      <a:pPr>
                        <a:lnSpc>
                          <a:spcPts val="128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ARMv4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 marL="167040">
                        <a:lnSpc>
                          <a:spcPts val="128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StrongARM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ts val="128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Load-store instructions for signed and unsigned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72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halfwords/bytes, New mode—</a:t>
                      </a:r>
                      <a:r>
                        <a:rPr b="1" i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system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72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Reserve SWI space for architecturally deﬁned operations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7200">
                        <a:lnSpc>
                          <a:spcPts val="128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Table 3"/>
          <p:cNvGraphicFramePr/>
          <p:nvPr/>
        </p:nvGraphicFramePr>
        <p:xfrm>
          <a:off x="1965600" y="4033440"/>
          <a:ext cx="8964000" cy="2648520"/>
        </p:xfrm>
        <a:graphic>
          <a:graphicData uri="http://schemas.openxmlformats.org/drawingml/2006/table">
            <a:tbl>
              <a:tblPr/>
              <a:tblGrid>
                <a:gridCol w="1236960"/>
                <a:gridCol w="2711160"/>
                <a:gridCol w="5016240"/>
              </a:tblGrid>
              <a:tr h="23976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marL="205200">
                        <a:lnSpc>
                          <a:spcPts val="128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26-bit addressing mode no longer supported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 marL="3168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ARMv4T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ts val="136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ARM7TDMI and ARM9T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205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Thumb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 marL="3168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ARMv5TE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ts val="136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ARM9E and ARM10E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205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Superset of the ARMv4T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205200">
                        <a:lnSpc>
                          <a:spcPts val="128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Extra instructions added for changing state between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331560">
                        <a:lnSpc>
                          <a:spcPts val="134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 and Thumb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205200">
                        <a:lnSpc>
                          <a:spcPts val="143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Enhanced multiply instructions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205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Extra DSP-type instructions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205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Faster multiply accumulate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 marL="3168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ARMv5TEJ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ts val="136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ARM7EJ and ARM926EJ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205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Java acceleration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 marL="3168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ARMv6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 marL="97200">
                        <a:lnSpc>
                          <a:spcPts val="136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ARM11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205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Improved multiprocessor instructions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p>
                      <a:pPr marL="205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Unaligned and mixed endian data handling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239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p>
                      <a:pPr marL="205200">
                        <a:lnSpc>
                          <a:spcPts val="136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New multimedia instructions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4"/>
          <p:cNvSpPr txBox="1"/>
          <p:nvPr/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5"/>
          <p:cNvSpPr txBox="1"/>
          <p:nvPr/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593080" y="255600"/>
            <a:ext cx="891108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 cap="small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Current</a:t>
            </a:r>
            <a:r>
              <a:rPr b="1" lang="en-US" sz="2400" spc="-1" strike="noStrike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</a:t>
            </a:r>
            <a:r>
              <a:rPr b="1" lang="en-US" sz="2400" spc="-1" strike="noStrike" cap="small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rogram</a:t>
            </a:r>
            <a:r>
              <a:rPr b="1" lang="en-US" sz="2400" spc="-1" strike="noStrike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2400" spc="-1" strike="noStrike" cap="small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Status Register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2332080" y="54864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cpsr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 monitor and control internal operations.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cpsr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is a dedicated 32-bit register and resides in the register ﬁle.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cpsr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is divided into four ﬁelds, each 8 bits wide: ﬂags, status, extension, and control.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control ﬁeld contains the processor mode, state, and interrupt mask bits.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ﬂags ﬁeld contains the condition ﬂags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743200" y="3159000"/>
            <a:ext cx="7819200" cy="333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593080" y="624240"/>
            <a:ext cx="891108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 cap="small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Processor</a:t>
            </a:r>
            <a:r>
              <a:rPr b="0" lang="en-US" sz="2800" spc="-1" strike="noStrike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2800" spc="-1" strike="noStrike" cap="small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011680" y="106956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Each processor mode is either privileged or nonprivileged: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privileged mode allows full read-write access to the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cpsr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nonprivileged mode only allows read access to the control ﬁeld in the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cpsr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 privileged modes (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abort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fast interrupt request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interrupt request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supervisor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system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and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undeﬁned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one nonprivileged mode(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processor enters abort mode when there is a failed attempt to access memory.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Fast interrupt request and interrupt request modes correspond to the two interrupt levels available on the ARM processor.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Supervisor mode is the mode that the processor is in after reset and is generally the mode that an operating system kernel operates 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System mode is a special version of user mode that allows full read-write access to the cpsr.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Undefined mode is used when the processor encounters an instruction that is undefined or not supported by the implementation.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User mode is used for programs and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 cap="small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Banked Registes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 37 registers in the register ﬁle. Of those, 20 registers are hidden from a program at different times.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These registers are called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banked registers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and are identiﬁed by the shading in the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abort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mode has banked registers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r13_abt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r14_abt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and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spsr_abt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920240" y="3566160"/>
            <a:ext cx="5394960" cy="331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2103120" y="822960"/>
            <a:ext cx="7733880" cy="265716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2120760" y="3410280"/>
            <a:ext cx="7114680" cy="299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</a:t>
            </a:r>
            <a:r>
              <a:rPr b="1" lang="en-US" sz="3600" spc="-1" strike="noStrike" cap="small">
                <a:solidFill>
                  <a:srgbClr val="766f5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Using a pipeline speeds up execution by fetching the next instruction while other instructions are being decoded and executed.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Fetch 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loads an instruction from memory.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Decode 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identiﬁes the instruction to be executed.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Execute 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processes the instruction and writes the result back to a register.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As the pipeline length increases, the amount of work done at each stage is reduced,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in turn increases the performance.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ARM9 core increases the pipeline length to ﬁve stages,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ARM10 increases the pipeline length still further by adding a sixth stage,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356360" y="2971800"/>
            <a:ext cx="439920" cy="172440"/>
          </a:xfrm>
          <a:custGeom>
            <a:avLst/>
            <a:gdLst/>
            <a:ahLst/>
            <a:rect l="l" t="t" r="r" b="b"/>
            <a:pathLst>
              <a:path w="694" h="273">
                <a:moveTo>
                  <a:pt x="655" y="0"/>
                </a:moveTo>
                <a:lnTo>
                  <a:pt x="0" y="0"/>
                </a:lnTo>
                <a:lnTo>
                  <a:pt x="0" y="272"/>
                </a:lnTo>
                <a:lnTo>
                  <a:pt x="655" y="272"/>
                </a:lnTo>
                <a:lnTo>
                  <a:pt x="670" y="261"/>
                </a:lnTo>
                <a:lnTo>
                  <a:pt x="683" y="232"/>
                </a:lnTo>
                <a:lnTo>
                  <a:pt x="691" y="188"/>
                </a:lnTo>
                <a:lnTo>
                  <a:pt x="694" y="136"/>
                </a:lnTo>
                <a:lnTo>
                  <a:pt x="691" y="83"/>
                </a:lnTo>
                <a:lnTo>
                  <a:pt x="683" y="39"/>
                </a:lnTo>
                <a:lnTo>
                  <a:pt x="670" y="10"/>
                </a:lnTo>
                <a:lnTo>
                  <a:pt x="655" y="0"/>
                </a:lnTo>
                <a:close/>
              </a:path>
            </a:pathLst>
          </a:custGeom>
          <a:noFill/>
          <a:ln w="9360">
            <a:solidFill>
              <a:srgbClr val="231f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"/>
          <p:cNvSpPr/>
          <p:nvPr/>
        </p:nvSpPr>
        <p:spPr>
          <a:xfrm>
            <a:off x="4330800" y="2971800"/>
            <a:ext cx="50040" cy="172440"/>
          </a:xfrm>
          <a:custGeom>
            <a:avLst/>
            <a:gdLst/>
            <a:ahLst/>
            <a:rect l="l" t="t" r="r" b="b"/>
            <a:pathLst>
              <a:path w="80" h="273">
                <a:moveTo>
                  <a:pt x="39" y="0"/>
                </a:moveTo>
                <a:lnTo>
                  <a:pt x="24" y="10"/>
                </a:lnTo>
                <a:lnTo>
                  <a:pt x="11" y="39"/>
                </a:lnTo>
                <a:lnTo>
                  <a:pt x="3" y="83"/>
                </a:lnTo>
                <a:lnTo>
                  <a:pt x="0" y="136"/>
                </a:lnTo>
                <a:lnTo>
                  <a:pt x="3" y="188"/>
                </a:lnTo>
                <a:lnTo>
                  <a:pt x="11" y="232"/>
                </a:lnTo>
                <a:lnTo>
                  <a:pt x="24" y="261"/>
                </a:lnTo>
                <a:lnTo>
                  <a:pt x="39" y="272"/>
                </a:lnTo>
                <a:lnTo>
                  <a:pt x="55" y="261"/>
                </a:lnTo>
                <a:lnTo>
                  <a:pt x="67" y="232"/>
                </a:lnTo>
                <a:lnTo>
                  <a:pt x="76" y="188"/>
                </a:lnTo>
                <a:lnTo>
                  <a:pt x="79" y="136"/>
                </a:lnTo>
                <a:lnTo>
                  <a:pt x="76" y="83"/>
                </a:lnTo>
                <a:lnTo>
                  <a:pt x="67" y="39"/>
                </a:lnTo>
                <a:lnTo>
                  <a:pt x="55" y="10"/>
                </a:lnTo>
                <a:lnTo>
                  <a:pt x="39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5"/>
          <p:cNvSpPr/>
          <p:nvPr/>
        </p:nvSpPr>
        <p:spPr>
          <a:xfrm>
            <a:off x="4330800" y="2971800"/>
            <a:ext cx="50040" cy="172440"/>
          </a:xfrm>
          <a:custGeom>
            <a:avLst/>
            <a:gdLst/>
            <a:ahLst/>
            <a:rect l="l" t="t" r="r" b="b"/>
            <a:pathLst>
              <a:path w="80" h="273">
                <a:moveTo>
                  <a:pt x="0" y="136"/>
                </a:moveTo>
                <a:lnTo>
                  <a:pt x="3" y="83"/>
                </a:lnTo>
                <a:lnTo>
                  <a:pt x="11" y="39"/>
                </a:lnTo>
                <a:lnTo>
                  <a:pt x="24" y="10"/>
                </a:lnTo>
                <a:lnTo>
                  <a:pt x="39" y="0"/>
                </a:lnTo>
                <a:lnTo>
                  <a:pt x="55" y="10"/>
                </a:lnTo>
                <a:lnTo>
                  <a:pt x="67" y="39"/>
                </a:lnTo>
                <a:lnTo>
                  <a:pt x="76" y="83"/>
                </a:lnTo>
                <a:lnTo>
                  <a:pt x="79" y="136"/>
                </a:lnTo>
                <a:lnTo>
                  <a:pt x="76" y="188"/>
                </a:lnTo>
                <a:lnTo>
                  <a:pt x="67" y="232"/>
                </a:lnTo>
                <a:lnTo>
                  <a:pt x="55" y="261"/>
                </a:lnTo>
                <a:lnTo>
                  <a:pt x="39" y="272"/>
                </a:lnTo>
                <a:lnTo>
                  <a:pt x="24" y="261"/>
                </a:lnTo>
                <a:lnTo>
                  <a:pt x="11" y="232"/>
                </a:lnTo>
                <a:lnTo>
                  <a:pt x="3" y="188"/>
                </a:lnTo>
                <a:lnTo>
                  <a:pt x="0" y="136"/>
                </a:lnTo>
                <a:close/>
              </a:path>
            </a:pathLst>
          </a:custGeom>
          <a:noFill/>
          <a:ln w="9360">
            <a:solidFill>
              <a:srgbClr val="231f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6"/>
          <p:cNvSpPr/>
          <p:nvPr/>
        </p:nvSpPr>
        <p:spPr>
          <a:xfrm>
            <a:off x="4162680" y="3057840"/>
            <a:ext cx="126720" cy="360"/>
          </a:xfrm>
          <a:prstGeom prst="line">
            <a:avLst/>
          </a:prstGeom>
          <a:ln w="6480">
            <a:solidFill>
              <a:srgbClr val="231f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7"/>
          <p:cNvSpPr/>
          <p:nvPr/>
        </p:nvSpPr>
        <p:spPr>
          <a:xfrm>
            <a:off x="4289040" y="3037680"/>
            <a:ext cx="66600" cy="39960"/>
          </a:xfrm>
          <a:custGeom>
            <a:avLst/>
            <a:gdLst/>
            <a:ahLst/>
            <a:rect l="l" t="t" r="r" b="b"/>
            <a:pathLst>
              <a:path w="106" h="64">
                <a:moveTo>
                  <a:pt x="0" y="0"/>
                </a:moveTo>
                <a:lnTo>
                  <a:pt x="0" y="63"/>
                </a:lnTo>
                <a:lnTo>
                  <a:pt x="19" y="55"/>
                </a:lnTo>
                <a:lnTo>
                  <a:pt x="34" y="50"/>
                </a:lnTo>
                <a:lnTo>
                  <a:pt x="94" y="33"/>
                </a:lnTo>
                <a:lnTo>
                  <a:pt x="105" y="31"/>
                </a:lnTo>
                <a:lnTo>
                  <a:pt x="94" y="30"/>
                </a:lnTo>
                <a:lnTo>
                  <a:pt x="81" y="27"/>
                </a:lnTo>
                <a:lnTo>
                  <a:pt x="66" y="23"/>
                </a:lnTo>
                <a:lnTo>
                  <a:pt x="50" y="19"/>
                </a:lnTo>
                <a:lnTo>
                  <a:pt x="36" y="14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8"/>
          <p:cNvSpPr/>
          <p:nvPr/>
        </p:nvSpPr>
        <p:spPr>
          <a:xfrm>
            <a:off x="3721320" y="2971800"/>
            <a:ext cx="439920" cy="172440"/>
          </a:xfrm>
          <a:custGeom>
            <a:avLst/>
            <a:gdLst/>
            <a:ahLst/>
            <a:rect l="l" t="t" r="r" b="b"/>
            <a:pathLst>
              <a:path w="694" h="273">
                <a:moveTo>
                  <a:pt x="654" y="0"/>
                </a:moveTo>
                <a:lnTo>
                  <a:pt x="0" y="0"/>
                </a:lnTo>
                <a:lnTo>
                  <a:pt x="0" y="272"/>
                </a:lnTo>
                <a:lnTo>
                  <a:pt x="654" y="272"/>
                </a:lnTo>
                <a:lnTo>
                  <a:pt x="669" y="261"/>
                </a:lnTo>
                <a:lnTo>
                  <a:pt x="682" y="232"/>
                </a:lnTo>
                <a:lnTo>
                  <a:pt x="690" y="188"/>
                </a:lnTo>
                <a:lnTo>
                  <a:pt x="694" y="136"/>
                </a:lnTo>
                <a:lnTo>
                  <a:pt x="690" y="83"/>
                </a:lnTo>
                <a:lnTo>
                  <a:pt x="682" y="39"/>
                </a:lnTo>
                <a:lnTo>
                  <a:pt x="669" y="10"/>
                </a:lnTo>
                <a:lnTo>
                  <a:pt x="654" y="0"/>
                </a:lnTo>
                <a:close/>
              </a:path>
            </a:pathLst>
          </a:custGeom>
          <a:noFill/>
          <a:ln w="9360">
            <a:solidFill>
              <a:srgbClr val="231f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9"/>
          <p:cNvSpPr/>
          <p:nvPr/>
        </p:nvSpPr>
        <p:spPr>
          <a:xfrm>
            <a:off x="3696840" y="2971800"/>
            <a:ext cx="50040" cy="172440"/>
          </a:xfrm>
          <a:custGeom>
            <a:avLst/>
            <a:gdLst/>
            <a:ahLst/>
            <a:rect l="l" t="t" r="r" b="b"/>
            <a:pathLst>
              <a:path w="80" h="273">
                <a:moveTo>
                  <a:pt x="40" y="0"/>
                </a:moveTo>
                <a:lnTo>
                  <a:pt x="24" y="10"/>
                </a:lnTo>
                <a:lnTo>
                  <a:pt x="12" y="39"/>
                </a:lnTo>
                <a:lnTo>
                  <a:pt x="3" y="83"/>
                </a:lnTo>
                <a:lnTo>
                  <a:pt x="0" y="136"/>
                </a:lnTo>
                <a:lnTo>
                  <a:pt x="3" y="188"/>
                </a:lnTo>
                <a:lnTo>
                  <a:pt x="12" y="232"/>
                </a:lnTo>
                <a:lnTo>
                  <a:pt x="24" y="261"/>
                </a:lnTo>
                <a:lnTo>
                  <a:pt x="40" y="272"/>
                </a:lnTo>
                <a:lnTo>
                  <a:pt x="55" y="261"/>
                </a:lnTo>
                <a:lnTo>
                  <a:pt x="68" y="232"/>
                </a:lnTo>
                <a:lnTo>
                  <a:pt x="76" y="188"/>
                </a:lnTo>
                <a:lnTo>
                  <a:pt x="79" y="136"/>
                </a:lnTo>
                <a:lnTo>
                  <a:pt x="76" y="83"/>
                </a:lnTo>
                <a:lnTo>
                  <a:pt x="68" y="39"/>
                </a:lnTo>
                <a:lnTo>
                  <a:pt x="55" y="10"/>
                </a:lnTo>
                <a:lnTo>
                  <a:pt x="4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0"/>
          <p:cNvSpPr/>
          <p:nvPr/>
        </p:nvSpPr>
        <p:spPr>
          <a:xfrm>
            <a:off x="3696840" y="2971800"/>
            <a:ext cx="50040" cy="172440"/>
          </a:xfrm>
          <a:custGeom>
            <a:avLst/>
            <a:gdLst/>
            <a:ahLst/>
            <a:rect l="l" t="t" r="r" b="b"/>
            <a:pathLst>
              <a:path w="80" h="273">
                <a:moveTo>
                  <a:pt x="0" y="136"/>
                </a:moveTo>
                <a:lnTo>
                  <a:pt x="3" y="83"/>
                </a:lnTo>
                <a:lnTo>
                  <a:pt x="12" y="39"/>
                </a:lnTo>
                <a:lnTo>
                  <a:pt x="24" y="10"/>
                </a:lnTo>
                <a:lnTo>
                  <a:pt x="40" y="0"/>
                </a:lnTo>
                <a:lnTo>
                  <a:pt x="55" y="10"/>
                </a:lnTo>
                <a:lnTo>
                  <a:pt x="68" y="39"/>
                </a:lnTo>
                <a:lnTo>
                  <a:pt x="76" y="83"/>
                </a:lnTo>
                <a:lnTo>
                  <a:pt x="79" y="136"/>
                </a:lnTo>
                <a:lnTo>
                  <a:pt x="76" y="188"/>
                </a:lnTo>
                <a:lnTo>
                  <a:pt x="68" y="232"/>
                </a:lnTo>
                <a:lnTo>
                  <a:pt x="55" y="261"/>
                </a:lnTo>
                <a:lnTo>
                  <a:pt x="40" y="272"/>
                </a:lnTo>
                <a:lnTo>
                  <a:pt x="24" y="261"/>
                </a:lnTo>
                <a:lnTo>
                  <a:pt x="12" y="232"/>
                </a:lnTo>
                <a:lnTo>
                  <a:pt x="3" y="188"/>
                </a:lnTo>
                <a:lnTo>
                  <a:pt x="0" y="136"/>
                </a:lnTo>
                <a:close/>
              </a:path>
            </a:pathLst>
          </a:custGeom>
          <a:noFill/>
          <a:ln w="9360">
            <a:solidFill>
              <a:srgbClr val="231f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1"/>
          <p:cNvSpPr/>
          <p:nvPr/>
        </p:nvSpPr>
        <p:spPr>
          <a:xfrm>
            <a:off x="3527640" y="3057840"/>
            <a:ext cx="127080" cy="360"/>
          </a:xfrm>
          <a:prstGeom prst="line">
            <a:avLst/>
          </a:prstGeom>
          <a:ln w="6480">
            <a:solidFill>
              <a:srgbClr val="231f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2"/>
          <p:cNvSpPr/>
          <p:nvPr/>
        </p:nvSpPr>
        <p:spPr>
          <a:xfrm>
            <a:off x="3654000" y="3037680"/>
            <a:ext cx="66600" cy="39960"/>
          </a:xfrm>
          <a:custGeom>
            <a:avLst/>
            <a:gdLst/>
            <a:ahLst/>
            <a:rect l="l" t="t" r="r" b="b"/>
            <a:pathLst>
              <a:path w="106" h="64">
                <a:moveTo>
                  <a:pt x="0" y="0"/>
                </a:moveTo>
                <a:lnTo>
                  <a:pt x="0" y="63"/>
                </a:lnTo>
                <a:lnTo>
                  <a:pt x="20" y="55"/>
                </a:lnTo>
                <a:lnTo>
                  <a:pt x="35" y="50"/>
                </a:lnTo>
                <a:lnTo>
                  <a:pt x="95" y="33"/>
                </a:lnTo>
                <a:lnTo>
                  <a:pt x="106" y="31"/>
                </a:lnTo>
                <a:lnTo>
                  <a:pt x="95" y="30"/>
                </a:lnTo>
                <a:lnTo>
                  <a:pt x="82" y="27"/>
                </a:lnTo>
                <a:lnTo>
                  <a:pt x="67" y="23"/>
                </a:lnTo>
                <a:lnTo>
                  <a:pt x="51" y="19"/>
                </a:lnTo>
                <a:lnTo>
                  <a:pt x="36" y="14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3"/>
          <p:cNvSpPr/>
          <p:nvPr/>
        </p:nvSpPr>
        <p:spPr>
          <a:xfrm>
            <a:off x="3087360" y="2971800"/>
            <a:ext cx="439920" cy="172440"/>
          </a:xfrm>
          <a:custGeom>
            <a:avLst/>
            <a:gdLst/>
            <a:ahLst/>
            <a:rect l="l" t="t" r="r" b="b"/>
            <a:pathLst>
              <a:path w="694" h="273">
                <a:moveTo>
                  <a:pt x="654" y="0"/>
                </a:moveTo>
                <a:lnTo>
                  <a:pt x="0" y="0"/>
                </a:lnTo>
                <a:lnTo>
                  <a:pt x="0" y="272"/>
                </a:lnTo>
                <a:lnTo>
                  <a:pt x="654" y="272"/>
                </a:lnTo>
                <a:lnTo>
                  <a:pt x="670" y="261"/>
                </a:lnTo>
                <a:lnTo>
                  <a:pt x="682" y="232"/>
                </a:lnTo>
                <a:lnTo>
                  <a:pt x="691" y="188"/>
                </a:lnTo>
                <a:lnTo>
                  <a:pt x="694" y="136"/>
                </a:lnTo>
                <a:lnTo>
                  <a:pt x="691" y="83"/>
                </a:lnTo>
                <a:lnTo>
                  <a:pt x="682" y="39"/>
                </a:lnTo>
                <a:lnTo>
                  <a:pt x="670" y="10"/>
                </a:lnTo>
                <a:lnTo>
                  <a:pt x="654" y="0"/>
                </a:lnTo>
                <a:close/>
              </a:path>
            </a:pathLst>
          </a:custGeom>
          <a:noFill/>
          <a:ln w="9360">
            <a:solidFill>
              <a:srgbClr val="231f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4"/>
          <p:cNvSpPr/>
          <p:nvPr/>
        </p:nvSpPr>
        <p:spPr>
          <a:xfrm>
            <a:off x="3061800" y="2971800"/>
            <a:ext cx="50040" cy="172440"/>
          </a:xfrm>
          <a:custGeom>
            <a:avLst/>
            <a:gdLst/>
            <a:ahLst/>
            <a:rect l="l" t="t" r="r" b="b"/>
            <a:pathLst>
              <a:path w="80" h="273">
                <a:moveTo>
                  <a:pt x="39" y="0"/>
                </a:moveTo>
                <a:lnTo>
                  <a:pt x="24" y="10"/>
                </a:lnTo>
                <a:lnTo>
                  <a:pt x="11" y="39"/>
                </a:lnTo>
                <a:lnTo>
                  <a:pt x="3" y="83"/>
                </a:lnTo>
                <a:lnTo>
                  <a:pt x="0" y="136"/>
                </a:lnTo>
                <a:lnTo>
                  <a:pt x="3" y="188"/>
                </a:lnTo>
                <a:lnTo>
                  <a:pt x="11" y="232"/>
                </a:lnTo>
                <a:lnTo>
                  <a:pt x="24" y="261"/>
                </a:lnTo>
                <a:lnTo>
                  <a:pt x="39" y="272"/>
                </a:lnTo>
                <a:lnTo>
                  <a:pt x="55" y="261"/>
                </a:lnTo>
                <a:lnTo>
                  <a:pt x="67" y="232"/>
                </a:lnTo>
                <a:lnTo>
                  <a:pt x="76" y="188"/>
                </a:lnTo>
                <a:lnTo>
                  <a:pt x="79" y="136"/>
                </a:lnTo>
                <a:lnTo>
                  <a:pt x="76" y="83"/>
                </a:lnTo>
                <a:lnTo>
                  <a:pt x="67" y="39"/>
                </a:lnTo>
                <a:lnTo>
                  <a:pt x="55" y="10"/>
                </a:lnTo>
                <a:lnTo>
                  <a:pt x="39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5"/>
          <p:cNvSpPr/>
          <p:nvPr/>
        </p:nvSpPr>
        <p:spPr>
          <a:xfrm>
            <a:off x="3061800" y="2971800"/>
            <a:ext cx="50040" cy="172440"/>
          </a:xfrm>
          <a:custGeom>
            <a:avLst/>
            <a:gdLst/>
            <a:ahLst/>
            <a:rect l="l" t="t" r="r" b="b"/>
            <a:pathLst>
              <a:path w="80" h="273">
                <a:moveTo>
                  <a:pt x="0" y="136"/>
                </a:moveTo>
                <a:lnTo>
                  <a:pt x="3" y="83"/>
                </a:lnTo>
                <a:lnTo>
                  <a:pt x="11" y="39"/>
                </a:lnTo>
                <a:lnTo>
                  <a:pt x="24" y="10"/>
                </a:lnTo>
                <a:lnTo>
                  <a:pt x="39" y="0"/>
                </a:lnTo>
                <a:lnTo>
                  <a:pt x="55" y="10"/>
                </a:lnTo>
                <a:lnTo>
                  <a:pt x="67" y="39"/>
                </a:lnTo>
                <a:lnTo>
                  <a:pt x="76" y="83"/>
                </a:lnTo>
                <a:lnTo>
                  <a:pt x="79" y="136"/>
                </a:lnTo>
                <a:lnTo>
                  <a:pt x="76" y="188"/>
                </a:lnTo>
                <a:lnTo>
                  <a:pt x="67" y="232"/>
                </a:lnTo>
                <a:lnTo>
                  <a:pt x="55" y="261"/>
                </a:lnTo>
                <a:lnTo>
                  <a:pt x="39" y="272"/>
                </a:lnTo>
                <a:lnTo>
                  <a:pt x="24" y="261"/>
                </a:lnTo>
                <a:lnTo>
                  <a:pt x="11" y="232"/>
                </a:lnTo>
                <a:lnTo>
                  <a:pt x="3" y="188"/>
                </a:lnTo>
                <a:lnTo>
                  <a:pt x="0" y="136"/>
                </a:lnTo>
                <a:close/>
              </a:path>
            </a:pathLst>
          </a:custGeom>
          <a:noFill/>
          <a:ln w="9360">
            <a:solidFill>
              <a:srgbClr val="231f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6"/>
          <p:cNvSpPr/>
          <p:nvPr/>
        </p:nvSpPr>
        <p:spPr>
          <a:xfrm>
            <a:off x="3184920" y="2994480"/>
            <a:ext cx="266040" cy="1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0000"/>
              </a:lnSpc>
            </a:pPr>
            <a:r>
              <a:rPr b="0" lang="en-US" sz="900" spc="-1" strike="noStrike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7"/>
          <p:cNvSpPr/>
          <p:nvPr/>
        </p:nvSpPr>
        <p:spPr>
          <a:xfrm>
            <a:off x="3772080" y="2994480"/>
            <a:ext cx="361080" cy="1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0000"/>
              </a:lnSpc>
            </a:pPr>
            <a:r>
              <a:rPr b="0" lang="en-US" sz="900" spc="-1" strike="noStrike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8"/>
          <p:cNvSpPr/>
          <p:nvPr/>
        </p:nvSpPr>
        <p:spPr>
          <a:xfrm>
            <a:off x="4398120" y="2994480"/>
            <a:ext cx="379080" cy="1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0000"/>
              </a:lnSpc>
            </a:pPr>
            <a:r>
              <a:rPr b="0" lang="en-US" sz="900" spc="-1" strike="noStrike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ARM exceptions and interrupts and vector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292760" y="2049480"/>
            <a:ext cx="10211040" cy="38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Exception in ARM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*Exceptions in ARM can occur from various situations.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*through execution of instruction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*side-effect of instruction –data fetch failure – other sources like RESET,FIQ,IRQ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interrupts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702800" y="624240"/>
            <a:ext cx="9801360" cy="12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Interrupt Vector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024920" y="1828800"/>
            <a:ext cx="10479240" cy="40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When an exception or interrupt occurs, the processor set the pc to a specific memory address.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address is within a special address range called the vector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entries in the vector table are instructions that branch to specific routines designed to handle a particular exception or interrupt.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When an exception or interrupt occurs, the processor suspends normal execution and starts loading instructions from the exception vector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1286</TotalTime>
  <Application>LibreOffice/5.1.6.2$Linux_X86_64 LibreOffice_project/10m0$Build-2</Application>
  <Words>1474</Words>
  <Paragraphs>222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2021-10-07T10:45:21Z</dcterms:created>
  <dc:creator>Manju .N</dc:creator>
  <dc:description/>
  <dc:language>en-US</dc:language>
  <cp:lastModifiedBy/>
  <dcterms:modified xsi:type="dcterms:W3CDTF">2021-10-20T14:56:30Z</dcterms:modified>
  <cp:revision>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