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 varScale="1">
        <p:scale>
          <a:sx n="59" d="100"/>
          <a:sy n="59" d="100"/>
        </p:scale>
        <p:origin x="48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F4B87E2-C9FB-4A58-BF3E-B232A5982EDA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B78E067-ADDD-4C8B-80CD-CDE5CB44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1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7E2-C9FB-4A58-BF3E-B232A5982EDA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067-ADDD-4C8B-80CD-CDE5CB44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56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7E2-C9FB-4A58-BF3E-B232A5982EDA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067-ADDD-4C8B-80CD-CDE5CB44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11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7E2-C9FB-4A58-BF3E-B232A5982EDA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067-ADDD-4C8B-80CD-CDE5CB44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769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7E2-C9FB-4A58-BF3E-B232A5982EDA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067-ADDD-4C8B-80CD-CDE5CB44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434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7E2-C9FB-4A58-BF3E-B232A5982EDA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067-ADDD-4C8B-80CD-CDE5CB44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9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7E2-C9FB-4A58-BF3E-B232A5982EDA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067-ADDD-4C8B-80CD-CDE5CB44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494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F4B87E2-C9FB-4A58-BF3E-B232A5982EDA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067-ADDD-4C8B-80CD-CDE5CB44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262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F4B87E2-C9FB-4A58-BF3E-B232A5982EDA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067-ADDD-4C8B-80CD-CDE5CB44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6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7E2-C9FB-4A58-BF3E-B232A5982EDA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067-ADDD-4C8B-80CD-CDE5CB44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4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7E2-C9FB-4A58-BF3E-B232A5982EDA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067-ADDD-4C8B-80CD-CDE5CB44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94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7E2-C9FB-4A58-BF3E-B232A5982EDA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067-ADDD-4C8B-80CD-CDE5CB44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9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7E2-C9FB-4A58-BF3E-B232A5982EDA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067-ADDD-4C8B-80CD-CDE5CB44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9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7E2-C9FB-4A58-BF3E-B232A5982EDA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067-ADDD-4C8B-80CD-CDE5CB44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94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7E2-C9FB-4A58-BF3E-B232A5982EDA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067-ADDD-4C8B-80CD-CDE5CB44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55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7E2-C9FB-4A58-BF3E-B232A5982EDA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067-ADDD-4C8B-80CD-CDE5CB44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06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7E2-C9FB-4A58-BF3E-B232A5982EDA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067-ADDD-4C8B-80CD-CDE5CB44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7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F4B87E2-C9FB-4A58-BF3E-B232A5982EDA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B78E067-ADDD-4C8B-80CD-CDE5CB44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35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666913"/>
          </a:xfrm>
        </p:spPr>
        <p:txBody>
          <a:bodyPr/>
          <a:lstStyle/>
          <a:p>
            <a:r>
              <a:rPr lang="en-US" sz="3200" b="1" dirty="0"/>
              <a:t>C </a:t>
            </a:r>
            <a:r>
              <a:rPr lang="en-US" sz="3200" b="1" cap="small" dirty="0"/>
              <a:t>h</a:t>
            </a:r>
            <a:r>
              <a:rPr lang="en-US" sz="3200" b="1" dirty="0"/>
              <a:t> </a:t>
            </a:r>
            <a:r>
              <a:rPr lang="en-US" sz="3200" b="1" cap="small" dirty="0"/>
              <a:t>a</a:t>
            </a:r>
            <a:r>
              <a:rPr lang="en-US" sz="3200" b="1" dirty="0"/>
              <a:t> </a:t>
            </a:r>
            <a:r>
              <a:rPr lang="en-US" sz="3200" b="1" cap="small" dirty="0"/>
              <a:t>p</a:t>
            </a:r>
            <a:r>
              <a:rPr lang="en-US" sz="3200" b="1" dirty="0"/>
              <a:t> </a:t>
            </a:r>
            <a:r>
              <a:rPr lang="en-US" sz="3200" b="1" cap="small" dirty="0"/>
              <a:t>t</a:t>
            </a:r>
            <a:r>
              <a:rPr lang="en-US" sz="3200" b="1" dirty="0"/>
              <a:t> </a:t>
            </a:r>
            <a:r>
              <a:rPr lang="en-US" sz="3200" b="1" cap="small" dirty="0"/>
              <a:t>e</a:t>
            </a:r>
            <a:r>
              <a:rPr lang="en-US" sz="3200" b="1" dirty="0"/>
              <a:t> </a:t>
            </a:r>
            <a:r>
              <a:rPr lang="en-US" sz="3200" b="1" cap="small" dirty="0" smtClean="0"/>
              <a:t>r  4</a:t>
            </a:r>
            <a:endParaRPr lang="en-IN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5201" y="3147873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cap="small" dirty="0">
                <a:solidFill>
                  <a:srgbClr val="00B050"/>
                </a:solidFill>
              </a:rPr>
              <a:t>Introduction</a:t>
            </a:r>
            <a:r>
              <a:rPr lang="en-US" sz="3200" b="1" dirty="0">
                <a:solidFill>
                  <a:srgbClr val="00B050"/>
                </a:solidFill>
              </a:rPr>
              <a:t>  </a:t>
            </a:r>
            <a:r>
              <a:rPr lang="en-US" sz="3200" b="1" cap="small" dirty="0">
                <a:solidFill>
                  <a:srgbClr val="00B050"/>
                </a:solidFill>
              </a:rPr>
              <a:t>to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cap="small" dirty="0">
                <a:solidFill>
                  <a:srgbClr val="00B050"/>
                </a:solidFill>
              </a:rPr>
              <a:t>the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cap="small" dirty="0">
                <a:solidFill>
                  <a:srgbClr val="00B050"/>
                </a:solidFill>
              </a:rPr>
              <a:t>Thumb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cap="small" dirty="0">
                <a:solidFill>
                  <a:srgbClr val="00B050"/>
                </a:solidFill>
              </a:rPr>
              <a:t>Instruction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cap="small" dirty="0">
                <a:solidFill>
                  <a:srgbClr val="00B050"/>
                </a:solidFill>
              </a:rPr>
              <a:t>Set</a:t>
            </a: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02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191" y="3696237"/>
            <a:ext cx="8761413" cy="706964"/>
          </a:xfrm>
        </p:spPr>
        <p:txBody>
          <a:bodyPr/>
          <a:lstStyle/>
          <a:p>
            <a:pPr lvl="1"/>
            <a:r>
              <a:rPr lang="en-US" b="1" cap="small"/>
              <a:t>Thumb Register</a:t>
            </a:r>
            <a:r>
              <a:rPr lang="en-US" b="1"/>
              <a:t> </a:t>
            </a:r>
            <a:r>
              <a:rPr lang="en-US" b="1" cap="small"/>
              <a:t>Usage</a:t>
            </a:r>
            <a:endParaRPr lang="en-IN" sz="1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863" y="2204255"/>
            <a:ext cx="8825659" cy="14919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Thumb encodes a subset of the 32-bit ARM instructions into a 16-bit instruction set space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Thumb has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density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Thumb implementation of the same code takes up around 30% less memory than the equivalent ARM implementation.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2904" y="4403200"/>
            <a:ext cx="11195811" cy="2345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Thumb state, you do not have direct access to all registers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low registers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r7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fully accessible,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registers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only accessible with MOV, ADD, or CMP instructions.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 and all the data processing instructions that operate on low registers update the condition ﬂags in 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alter 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must switch into ARM state to use MSR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be in ARM state to access the coprocessor for conﬁguring cache and memory management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3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b="1" dirty="0">
                <a:solidFill>
                  <a:schemeClr val="bg1"/>
                </a:solidFill>
              </a:rPr>
              <a:t>ARM-</a:t>
            </a:r>
            <a:r>
              <a:rPr lang="en-US" sz="2800" b="1" cap="small" dirty="0">
                <a:solidFill>
                  <a:schemeClr val="bg1"/>
                </a:solidFill>
              </a:rPr>
              <a:t>Thumb Interworking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ARM-Thumb interworking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name given to the method of linking ARM and Thumb code together for both assembly and C/C++.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call a Thumb routine from an ARM routine, the core has to change state. This state change is shown in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of 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BX and BLX branch instructions cause a switch between ARM and Thumb state while branching to a routine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BLX instruction was introduced in ARMv5T.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3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2000" b="1" cap="small" dirty="0">
                <a:solidFill>
                  <a:schemeClr val="bg1"/>
                </a:solidFill>
              </a:rPr>
              <a:t>Other Branch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cap="small" dirty="0">
                <a:solidFill>
                  <a:schemeClr val="bg1"/>
                </a:solidFill>
              </a:rPr>
              <a:t>Instructions</a:t>
            </a:r>
            <a:r>
              <a:rPr lang="en-IN" sz="2000" dirty="0">
                <a:solidFill>
                  <a:schemeClr val="bg1"/>
                </a:solidFill>
              </a:rPr>
              <a:t/>
            </a:r>
            <a:br>
              <a:rPr lang="en-IN" sz="2000" dirty="0">
                <a:solidFill>
                  <a:schemeClr val="bg1"/>
                </a:solidFill>
              </a:rPr>
            </a:b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variations of the standard branch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ﬁrst is similar to the ARM version and is conditionally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version removes the conditional part of the instruction and expands the effective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Thumb instructions. The ﬁrst instruction in the pair holds the high part of the branch offset, and the second the low part.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must be used as a pair.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b="1" cap="small" dirty="0">
                <a:solidFill>
                  <a:schemeClr val="bg1"/>
                </a:solidFill>
              </a:rPr>
              <a:t>Data</a:t>
            </a:r>
            <a:r>
              <a:rPr lang="en-US" sz="2800" b="1" dirty="0">
                <a:solidFill>
                  <a:schemeClr val="bg1"/>
                </a:solidFill>
              </a:rPr>
              <a:t> P</a:t>
            </a:r>
            <a:r>
              <a:rPr lang="en-US" sz="2800" b="1" cap="small" dirty="0">
                <a:solidFill>
                  <a:schemeClr val="bg1"/>
                </a:solidFill>
              </a:rPr>
              <a:t>rocessing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cap="small" dirty="0">
                <a:solidFill>
                  <a:schemeClr val="bg1"/>
                </a:solidFill>
              </a:rPr>
              <a:t>Instructions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817846" cy="399048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processing instructions manipulate data within registers.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include move instructions, arithmetic instructions, shifts, logical instructions, comparison instructions, and multiply instructions.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Thumb data processing instructions are a subset of the ARM data processing instructions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Thumb data processing instructions operate on low registers and update the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b="1" cap="small" dirty="0">
                <a:solidFill>
                  <a:schemeClr val="bg1"/>
                </a:solidFill>
              </a:rPr>
              <a:t>Single-Register Load-Store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cap="small" dirty="0">
                <a:solidFill>
                  <a:schemeClr val="bg1"/>
                </a:solidFill>
              </a:rPr>
              <a:t>Instructions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062545" cy="396472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Thumb instruction set supports load and storing registers, or LDR and STR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offset by register uses  a base register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the register offset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Load/store register	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uses the same base register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a 5-bit immediate or a value dependent on the data size.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	offset	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#immediate]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b="1" cap="small" dirty="0">
                <a:solidFill>
                  <a:schemeClr val="bg1"/>
                </a:solidFill>
              </a:rPr>
              <a:t>Stack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cap="small" dirty="0">
                <a:solidFill>
                  <a:schemeClr val="bg1"/>
                </a:solidFill>
              </a:rPr>
              <a:t>Instructions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474669" cy="410639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Thumb stack operations are different from the equivalent ARM instructions because they use the more traditional POP and PUSH concept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interesting point to note is that there is no stack pointer in the instruction.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because the stack pointer is ﬁxed as register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Thumb operations and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automatically updated.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PUSH register list also can include the link register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the POP register list can include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44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b="1" dirty="0">
                <a:solidFill>
                  <a:schemeClr val="bg1"/>
                </a:solidFill>
              </a:rPr>
              <a:t>Sof</a:t>
            </a:r>
            <a:r>
              <a:rPr lang="en-US" sz="2800" b="1" cap="small" dirty="0">
                <a:solidFill>
                  <a:schemeClr val="bg1"/>
                </a:solidFill>
              </a:rPr>
              <a:t>tware Interrupt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cap="small" dirty="0">
                <a:solidFill>
                  <a:schemeClr val="bg1"/>
                </a:solidFill>
              </a:rPr>
              <a:t>Instruction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Thumb software interrupt (SWI) instruction causes  a software interrupt exception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interrupt or exception ﬂag is raised in Thumb state, the processor automatically reverts back to ARM state to handle the exception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Thumb SWI instruction has the same effect and nearly the same syntax as the ARM equivalent.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1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11369"/>
            <a:ext cx="8761413" cy="869263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3200" b="1" cap="small" dirty="0">
                <a:solidFill>
                  <a:schemeClr val="bg1"/>
                </a:solidFill>
              </a:rPr>
              <a:t>Summar</a:t>
            </a:r>
            <a:r>
              <a:rPr lang="en-US" sz="3200" b="1" dirty="0">
                <a:solidFill>
                  <a:schemeClr val="bg1"/>
                </a:solidFill>
              </a:rPr>
              <a:t>y</a:t>
            </a:r>
            <a:r>
              <a:rPr lang="en-IN" sz="3200" dirty="0">
                <a:solidFill>
                  <a:schemeClr val="bg1"/>
                </a:solidFill>
              </a:rPr>
              <a:t/>
            </a:r>
            <a:br>
              <a:rPr lang="en-IN" sz="3200" dirty="0">
                <a:solidFill>
                  <a:schemeClr val="bg1"/>
                </a:solidFill>
              </a:rPr>
            </a:b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81485" cy="402912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Thumb instructions are 16 bits in length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Thumb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approximately 30% better code density over ARM code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code written for Thumb is in a high-level language such as C and C 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ARM-Thumb interworking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Interworking uses the branch exchange (BX) instruction and branch exchange with link (BLX) instruction to change state and jump to a speciﬁc routine.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Thumb instruction set includes POP and PUSH instructions as stack operations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Thumb instructions to access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coprocessors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5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</TotalTime>
  <Words>643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 Boardroom</vt:lpstr>
      <vt:lpstr>C h a p t e r  4</vt:lpstr>
      <vt:lpstr>Thumb Register Usage</vt:lpstr>
      <vt:lpstr>ARM-Thumb Interworking</vt:lpstr>
      <vt:lpstr>Other Branch Instructions </vt:lpstr>
      <vt:lpstr>Data Processing Instructions</vt:lpstr>
      <vt:lpstr>Single-Register Load-Store Instructions</vt:lpstr>
      <vt:lpstr>Stack Instructions</vt:lpstr>
      <vt:lpstr>Software Interrupt Instruction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h a p t e r  4</dc:title>
  <dc:creator>Manju .N</dc:creator>
  <cp:lastModifiedBy>Manju .N</cp:lastModifiedBy>
  <cp:revision>7</cp:revision>
  <dcterms:created xsi:type="dcterms:W3CDTF">2021-10-19T08:53:59Z</dcterms:created>
  <dcterms:modified xsi:type="dcterms:W3CDTF">2021-10-19T09:53:21Z</dcterms:modified>
</cp:coreProperties>
</file>