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>
        <p:scale>
          <a:sx n="50" d="100"/>
          <a:sy n="50" d="100"/>
        </p:scale>
        <p:origin x="8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161" y="1695000"/>
            <a:ext cx="8825658" cy="823348"/>
          </a:xfrm>
        </p:spPr>
        <p:txBody>
          <a:bodyPr/>
          <a:lstStyle/>
          <a:p>
            <a:r>
              <a:rPr lang="en-IN" b="1" dirty="0"/>
              <a:t> c </a:t>
            </a:r>
            <a:r>
              <a:rPr lang="en-US" b="1" cap="small" dirty="0"/>
              <a:t>h</a:t>
            </a:r>
            <a:r>
              <a:rPr lang="en-US" b="1" dirty="0"/>
              <a:t> </a:t>
            </a:r>
            <a:r>
              <a:rPr lang="en-US" b="1" cap="small" dirty="0"/>
              <a:t>a</a:t>
            </a:r>
            <a:r>
              <a:rPr lang="en-US" b="1" dirty="0"/>
              <a:t> </a:t>
            </a:r>
            <a:r>
              <a:rPr lang="en-US" b="1" cap="small" dirty="0"/>
              <a:t>p</a:t>
            </a:r>
            <a:r>
              <a:rPr lang="en-US" b="1" dirty="0"/>
              <a:t> </a:t>
            </a:r>
            <a:r>
              <a:rPr lang="en-US" b="1" cap="small" dirty="0"/>
              <a:t>t</a:t>
            </a:r>
            <a:r>
              <a:rPr lang="en-US" b="1" dirty="0"/>
              <a:t> </a:t>
            </a:r>
            <a:r>
              <a:rPr lang="en-US" b="1" cap="small" dirty="0"/>
              <a:t>e</a:t>
            </a:r>
            <a:r>
              <a:rPr lang="en-US" b="1" dirty="0"/>
              <a:t> </a:t>
            </a:r>
            <a:r>
              <a:rPr lang="en-US" b="1" cap="small" dirty="0"/>
              <a:t>r</a:t>
            </a:r>
            <a:r>
              <a:rPr lang="en-IN" b="1" dirty="0"/>
              <a:t>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612" y="3147934"/>
            <a:ext cx="8825658" cy="85693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</a:t>
            </a:r>
            <a:r>
              <a:rPr lang="en-US" sz="2800" b="1" cap="small" dirty="0">
                <a:solidFill>
                  <a:srgbClr val="00B050"/>
                </a:solidFill>
              </a:rPr>
              <a:t>riting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cap="small" dirty="0">
                <a:solidFill>
                  <a:srgbClr val="00B050"/>
                </a:solidFill>
              </a:rPr>
              <a:t>and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cap="small" dirty="0">
                <a:solidFill>
                  <a:srgbClr val="00B050"/>
                </a:solidFill>
              </a:rPr>
              <a:t>Optimizing</a:t>
            </a:r>
            <a:r>
              <a:rPr lang="en-US" sz="2800" b="1" dirty="0">
                <a:solidFill>
                  <a:srgbClr val="00B050"/>
                </a:solidFill>
              </a:rPr>
              <a:t> ARM </a:t>
            </a:r>
            <a:r>
              <a:rPr lang="en-US" sz="2800" b="1" cap="small" dirty="0">
                <a:solidFill>
                  <a:srgbClr val="00B050"/>
                </a:solidFill>
              </a:rPr>
              <a:t>Assembl</a:t>
            </a:r>
            <a:r>
              <a:rPr lang="en-US" sz="2800" b="1" dirty="0">
                <a:solidFill>
                  <a:srgbClr val="00B050"/>
                </a:solidFill>
              </a:rPr>
              <a:t>y </a:t>
            </a:r>
            <a:r>
              <a:rPr lang="en-US" sz="2800" b="1" cap="small" dirty="0">
                <a:solidFill>
                  <a:srgbClr val="00B050"/>
                </a:solidFill>
              </a:rPr>
              <a:t>Code</a:t>
            </a:r>
            <a:endParaRPr lang="en-IN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 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b="1" cap="small" dirty="0">
                <a:solidFill>
                  <a:schemeClr val="bg1"/>
                </a:solidFill>
              </a:rPr>
              <a:t>Efﬁcient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cap="small" dirty="0">
                <a:solidFill>
                  <a:schemeClr val="bg1"/>
                </a:solidFill>
              </a:rPr>
              <a:t>Switches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53640"/>
            <a:ext cx="11170920" cy="21488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multiway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selects between a number of different actions.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the switch value is in the range 0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&lt;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small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To do this you may have to use a hashing function</a:t>
            </a:r>
          </a:p>
          <a:p>
            <a:pPr marL="342900" lvl="1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switch value to index a table of function pointers or to branch to short sections of code at regular intervals. The second technique is position independent; the ﬁrst isn’t.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63926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>
              <a:spcBef>
                <a:spcPts val="585"/>
              </a:spcBef>
              <a:spcAft>
                <a:spcPts val="0"/>
              </a:spcAft>
              <a:buSzPts val="2400"/>
              <a:buFont typeface="Times New Roman" panose="02020603050405020304" pitchFamily="18" charset="0"/>
              <a:buAutoNum type="arabicPeriod"/>
              <a:tabLst>
                <a:tab pos="1575435" algn="l"/>
                <a:tab pos="1576070" algn="l"/>
              </a:tabLst>
            </a:pPr>
            <a:r>
              <a:rPr lang="en-US" sz="1600" b="1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Handling </a:t>
            </a:r>
            <a:r>
              <a:rPr lang="en-US" sz="2000" b="1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Unaligned</a:t>
            </a:r>
            <a:r>
              <a:rPr lang="en-US" sz="1600" b="1" spc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small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360" y="4463981"/>
            <a:ext cx="11170920" cy="214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360" y="4864091"/>
            <a:ext cx="11170920" cy="214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a load or store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unaligned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uses an address that is not a multiple of the data transfer width.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method is to use byte loads and stores to access one byte at a time. This is the recommended method for any accesses that are not speed critical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performance is an issue, then use multiple routines, with a different routine optimized for each possible array alignment.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9548"/>
            <a:ext cx="8761413" cy="991084"/>
          </a:xfrm>
        </p:spPr>
        <p:txBody>
          <a:bodyPr/>
          <a:lstStyle/>
          <a:p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626" y="2563319"/>
            <a:ext cx="10672997" cy="4152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maximum performance, you can optimize critical routines using hand-written assembly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assembly by hand gives you direct control of three optimization tools that you cannot explicitly use by writing C source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scheduling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you how to replace a C function by an assembly function that you can then optimize for performance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4380"/>
            <a:ext cx="8761413" cy="736252"/>
          </a:xfrm>
        </p:spPr>
        <p:txBody>
          <a:bodyPr/>
          <a:lstStyle/>
          <a:p>
            <a:pPr lvl="1"/>
            <a:r>
              <a:rPr lang="en-US" sz="3600" b="1" dirty="0" smtClean="0">
                <a:solidFill>
                  <a:schemeClr val="bg1"/>
                </a:solidFill>
              </a:rPr>
              <a:t>P</a:t>
            </a:r>
            <a:r>
              <a:rPr lang="en-US" sz="3600" b="1" cap="small" dirty="0" smtClean="0">
                <a:solidFill>
                  <a:schemeClr val="bg1"/>
                </a:solidFill>
              </a:rPr>
              <a:t>rofiling </a:t>
            </a:r>
            <a:r>
              <a:rPr lang="en-US" sz="3600" b="1" cap="small" dirty="0">
                <a:solidFill>
                  <a:schemeClr val="bg1"/>
                </a:solidFill>
              </a:rPr>
              <a:t>and</a:t>
            </a:r>
            <a:r>
              <a:rPr lang="en-US" sz="3600" b="1" dirty="0">
                <a:solidFill>
                  <a:schemeClr val="bg1"/>
                </a:solidFill>
              </a:rPr>
              <a:t> Cycle</a:t>
            </a:r>
            <a:r>
              <a:rPr lang="en-US" sz="3600" b="1" cap="small" dirty="0">
                <a:solidFill>
                  <a:schemeClr val="bg1"/>
                </a:solidFill>
              </a:rPr>
              <a:t> Counting</a:t>
            </a:r>
            <a:r>
              <a:rPr lang="en-IN" sz="3600" dirty="0">
                <a:solidFill>
                  <a:schemeClr val="bg1"/>
                </a:solidFill>
              </a:rPr>
              <a:t/>
            </a:r>
            <a:br>
              <a:rPr lang="en-IN" sz="3600" dirty="0">
                <a:solidFill>
                  <a:schemeClr val="bg1"/>
                </a:solidFill>
              </a:rPr>
            </a:b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2541" cy="381229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proﬁler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tool that measures the proportion of time or processing cycles spent in each subroutine.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use a proﬁler to identify the most critical routines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counter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number of cycles taken by a speciﬁc routine.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simulator used by the ADS1.1 debugger is called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ARMulator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pro- vides proﬁling and cycle counting features.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implementations do not normally contain cycle-counting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measure cycle counts you should use an ARM debugger with ARM simulator.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b="1" cap="small" dirty="0">
                <a:solidFill>
                  <a:schemeClr val="bg1"/>
                </a:solidFill>
              </a:rPr>
              <a:t>Instruction Scheduling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5" y="2893102"/>
            <a:ext cx="11602386" cy="38224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taken to execute instructions depends on the implementation pipeline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that are conditional on the value of the ARM condition codes in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one cycle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operations such as addition, subtraction, and logical operations take one cycle.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a register-speciﬁed shift, then add one cycle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multiply instructions have delayed results in many implementations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Scheduling by Preloading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Scheduling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Unrolling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3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b="1" cap="small" dirty="0">
                <a:solidFill>
                  <a:schemeClr val="bg1"/>
                </a:solidFill>
              </a:rPr>
              <a:t>Register</a:t>
            </a:r>
            <a:r>
              <a:rPr lang="en-US" sz="3200" b="1" dirty="0">
                <a:solidFill>
                  <a:schemeClr val="bg1"/>
                </a:solidFill>
              </a:rPr>
              <a:t> Alloc</a:t>
            </a:r>
            <a:r>
              <a:rPr lang="en-US" sz="3200" b="1" cap="small" dirty="0">
                <a:solidFill>
                  <a:schemeClr val="bg1"/>
                </a:solidFill>
              </a:rPr>
              <a:t>ation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3078480"/>
            <a:ext cx="11338560" cy="3429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14 of the 16 visible ARM registers to hold general-purpose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two registers are the stack pointer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program counter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1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marL="800100" lvl="3" indent="-34290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best to start by using names for the variables, rather than explicit register numbers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3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names increase the clarity and readability of optimized code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3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registers we require by performing fewer operations in each loop. </a:t>
            </a:r>
            <a:endParaRPr lang="en-US" sz="1800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2603500"/>
            <a:ext cx="11841480" cy="369062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ariables</a:t>
            </a:r>
          </a:p>
          <a:p>
            <a:pPr marL="800100" lvl="3" indent="-3429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more than 14 local 32-bit variables in a routine, then you must store some variables on the stack. </a:t>
            </a:r>
            <a:endParaRPr lang="en-US" sz="16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US" sz="16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vailable Registers</a:t>
            </a:r>
          </a:p>
          <a:p>
            <a:pPr marL="800100" lvl="3" indent="-3429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tricks you can use to ﬁt several sub-32-bit length variables into a single 32-bit register </a:t>
            </a:r>
          </a:p>
          <a:p>
            <a:pPr marL="800100" lvl="3" indent="-3429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 can reduce code size and increase performance.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register pressure you can sometimes store multiple values in the same register. For example, you can store a loop counter and a shift in one register. You can also store multiple pixels in one register.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8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cap="small" dirty="0">
                <a:solidFill>
                  <a:schemeClr val="bg1"/>
                </a:solidFill>
              </a:rPr>
              <a:t>Conditional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cap="small" dirty="0">
                <a:solidFill>
                  <a:schemeClr val="bg1"/>
                </a:solidFill>
              </a:rPr>
              <a:t>Execution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17520"/>
            <a:ext cx="10183606" cy="34442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specify a condition,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assembler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defaults to the execute always condition (AL).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14 conditions split into seven pairs of complements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depend on the four condition code ﬂags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ARM instructions do not update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ﬂags in the ARM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most instructions, to update these ﬂags you append an S sufﬁx to the instruction mnemonic.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b="1" cap="small" dirty="0">
                <a:solidFill>
                  <a:schemeClr val="bg1"/>
                </a:solidFill>
              </a:rPr>
              <a:t>Looping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cap="small" dirty="0">
                <a:solidFill>
                  <a:schemeClr val="bg1"/>
                </a:solidFill>
              </a:rPr>
              <a:t>Constructs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03500"/>
            <a:ext cx="11308080" cy="4041140"/>
          </a:xfrm>
        </p:spPr>
        <p:txBody>
          <a:bodyPr>
            <a:noAutofit/>
          </a:bodyPr>
          <a:lstStyle/>
          <a:p>
            <a:pPr marL="342900" lvl="2" indent="-342900"/>
            <a:r>
              <a:rPr lang="en-US" sz="1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Decremented Counted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marL="800100" lvl="3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array index, then you may want to count down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0 inclusive instead so that you can access array element zero.</a:t>
            </a:r>
          </a:p>
          <a:p>
            <a:pPr marL="457200" lvl="3" indent="0">
              <a:buNone/>
            </a:pP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1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Unrolled Counted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unrolling reduces the loop overhead by executing the loop body multiple times.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requires two instructions to implement a counted loop: a subtract that sets ﬂags and a conditional branch.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only require a single loop counter register, which can improve efﬁciency by freeing up registers for other uses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2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can implement negative and logarithmic indexed loops efﬁciently.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800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b="1" cap="small" dirty="0">
                <a:solidFill>
                  <a:schemeClr val="bg1"/>
                </a:solidFill>
              </a:rPr>
              <a:t>Bit Manipula</a:t>
            </a:r>
            <a:r>
              <a:rPr lang="en-US" sz="3200" b="1" dirty="0">
                <a:solidFill>
                  <a:schemeClr val="bg1"/>
                </a:solidFill>
              </a:rPr>
              <a:t>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2926080"/>
            <a:ext cx="10576560" cy="3520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packing efﬁciently on the ARM we use a 32-bit register as a buffer to hold four bytes, in big-endian order.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can pack and unpack bits efﬁciently using logical operations and the barrel shifter.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bitstreams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efﬁciently use a 32-bit register as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a second register to keep track of the number of valid bits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bitstreams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efﬁciently, use a lookup table to scan the next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lookup table can return codes of length at most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directly, or return an escape character for longer codes.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73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854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 c h a p t e r 6</vt:lpstr>
      <vt:lpstr>PowerPoint Presentation</vt:lpstr>
      <vt:lpstr>Profiling and Cycle Counting </vt:lpstr>
      <vt:lpstr>Instruction Scheduling</vt:lpstr>
      <vt:lpstr>Register Allocation</vt:lpstr>
      <vt:lpstr>PowerPoint Presentation</vt:lpstr>
      <vt:lpstr>Conditional Execution</vt:lpstr>
      <vt:lpstr>Looping Constructs</vt:lpstr>
      <vt:lpstr>Bit Manipulation</vt:lpstr>
      <vt:lpstr>Efﬁcient Switches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h a p t e r 6</dc:title>
  <dc:creator>Manju .N</dc:creator>
  <cp:lastModifiedBy>Manju .N</cp:lastModifiedBy>
  <cp:revision>7</cp:revision>
  <dcterms:created xsi:type="dcterms:W3CDTF">2021-10-19T11:45:15Z</dcterms:created>
  <dcterms:modified xsi:type="dcterms:W3CDTF">2021-10-19T12:48:48Z</dcterms:modified>
</cp:coreProperties>
</file>