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0" r:id="rId9"/>
    <p:sldId id="262" r:id="rId10"/>
    <p:sldId id="268" r:id="rId11"/>
    <p:sldId id="280" r:id="rId12"/>
    <p:sldId id="276" r:id="rId13"/>
    <p:sldId id="269" r:id="rId14"/>
    <p:sldId id="270" r:id="rId15"/>
    <p:sldId id="281" r:id="rId16"/>
    <p:sldId id="272" r:id="rId17"/>
    <p:sldId id="274" r:id="rId18"/>
    <p:sldId id="275" r:id="rId19"/>
    <p:sldId id="277" r:id="rId20"/>
    <p:sldId id="278" r:id="rId21"/>
    <p:sldId id="27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2F4C-752C-4C29-947C-617C73FEEE6E}" type="datetimeFigureOut">
              <a:rPr lang="en-US" smtClean="0"/>
              <a:pPr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DE8E-C07D-48D4-960C-D08E7D9A7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2F4C-752C-4C29-947C-617C73FEEE6E}" type="datetimeFigureOut">
              <a:rPr lang="en-US" smtClean="0"/>
              <a:pPr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DE8E-C07D-48D4-960C-D08E7D9A7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2F4C-752C-4C29-947C-617C73FEEE6E}" type="datetimeFigureOut">
              <a:rPr lang="en-US" smtClean="0"/>
              <a:pPr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DE8E-C07D-48D4-960C-D08E7D9A7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2F4C-752C-4C29-947C-617C73FEEE6E}" type="datetimeFigureOut">
              <a:rPr lang="en-US" smtClean="0"/>
              <a:pPr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DE8E-C07D-48D4-960C-D08E7D9A7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2F4C-752C-4C29-947C-617C73FEEE6E}" type="datetimeFigureOut">
              <a:rPr lang="en-US" smtClean="0"/>
              <a:pPr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DE8E-C07D-48D4-960C-D08E7D9A7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2F4C-752C-4C29-947C-617C73FEEE6E}" type="datetimeFigureOut">
              <a:rPr lang="en-US" smtClean="0"/>
              <a:pPr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DE8E-C07D-48D4-960C-D08E7D9A7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2F4C-752C-4C29-947C-617C73FEEE6E}" type="datetimeFigureOut">
              <a:rPr lang="en-US" smtClean="0"/>
              <a:pPr/>
              <a:t>5/28/2021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DE8E-C07D-48D4-960C-D08E7D9A7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2F4C-752C-4C29-947C-617C73FEEE6E}" type="datetimeFigureOut">
              <a:rPr lang="en-US" smtClean="0"/>
              <a:pPr/>
              <a:t>5/28/2021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DE8E-C07D-48D4-960C-D08E7D9A7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2F4C-752C-4C29-947C-617C73FEEE6E}" type="datetimeFigureOut">
              <a:rPr lang="en-US" smtClean="0"/>
              <a:pPr/>
              <a:t>5/28/2021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DE8E-C07D-48D4-960C-D08E7D9A7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2F4C-752C-4C29-947C-617C73FEEE6E}" type="datetimeFigureOut">
              <a:rPr lang="en-US" smtClean="0"/>
              <a:pPr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DE8E-C07D-48D4-960C-D08E7D9A7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2F4C-752C-4C29-947C-617C73FEEE6E}" type="datetimeFigureOut">
              <a:rPr lang="en-US" smtClean="0"/>
              <a:pPr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DE8E-C07D-48D4-960C-D08E7D9A7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F2F4C-752C-4C29-947C-617C73FEEE6E}" type="datetimeFigureOut">
              <a:rPr lang="en-US" smtClean="0"/>
              <a:pPr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9DE8E-C07D-48D4-960C-D08E7D9A7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EPR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I2c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I2c Linux Subsystem</a:t>
            </a:r>
            <a:endParaRPr lang="en-US" dirty="0"/>
          </a:p>
        </p:txBody>
      </p:sp>
      <p:pic>
        <p:nvPicPr>
          <p:cNvPr id="4" name="Content Placeholder 3" descr="Data Structures                                                                                I2C                        ...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357298"/>
            <a:ext cx="814393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structure to implement i2c client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2357430"/>
            <a:ext cx="8786874" cy="5000660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Ø"/>
            </a:pP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i2c_driver-------------------------&gt;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linux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/i2c.h</a:t>
            </a:r>
          </a:p>
          <a:p>
            <a:pPr lvl="0">
              <a:buFont typeface="Wingdings" pitchFamily="2" charset="2"/>
              <a:buChar char="Ø"/>
            </a:pP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device_driver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---------------------&gt;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linux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device.h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i2c_device_id---------------------&gt;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linux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/mod-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devicetable.h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of_device_id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----------------------&gt;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linux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/mod-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devicetable.h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i2c_client--------------------------&gt;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linux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/i2c.h</a:t>
            </a:r>
          </a:p>
          <a:p>
            <a:pPr lvl="0">
              <a:buFont typeface="Wingdings" pitchFamily="2" charset="2"/>
              <a:buChar char="Ø"/>
            </a:pP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i2c_adapter------------------------&gt;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linux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/i2c.h</a:t>
            </a:r>
          </a:p>
          <a:p>
            <a:pPr lvl="0">
              <a:buFont typeface="Wingdings" pitchFamily="2" charset="2"/>
              <a:buChar char="Ø"/>
            </a:pP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i2c_algorithm --------------------&gt;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linux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/i2c.h</a:t>
            </a:r>
          </a:p>
          <a:p>
            <a:r>
              <a:rPr lang="en-IN" sz="1900" dirty="0" smtClean="0"/>
              <a:t>.</a:t>
            </a:r>
          </a:p>
          <a:p>
            <a:endParaRPr lang="en-US" sz="19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Structure </a:t>
            </a:r>
            <a:r>
              <a:rPr lang="en-IN" dirty="0" smtClean="0"/>
              <a:t>call flow in I2c </a:t>
            </a:r>
            <a:endParaRPr lang="en-US" dirty="0"/>
          </a:p>
        </p:txBody>
      </p:sp>
      <p:pic>
        <p:nvPicPr>
          <p:cNvPr id="4" name="Content Placeholder 3" descr="struct i2c_client                                KXSD9_I2C_ADDRaddr /*device address*/*adapter*driver                     ...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857364"/>
            <a:ext cx="8303720" cy="4840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How they are internally connected?</a:t>
            </a:r>
            <a:endParaRPr 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49630" y="1804988"/>
            <a:ext cx="744474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</a:t>
            </a:r>
            <a:r>
              <a:rPr lang="en-US" sz="3200" dirty="0" smtClean="0"/>
              <a:t>ow </a:t>
            </a:r>
            <a:r>
              <a:rPr lang="en-US" sz="3200" dirty="0"/>
              <a:t>to write the I2C device driver in the Linux kernel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/>
              <a:t>Get the adapter that is available using </a:t>
            </a:r>
            <a:r>
              <a:rPr lang="en-US" sz="2400" b="1" dirty="0"/>
              <a:t>i2c_get_adapter()</a:t>
            </a:r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Add the device using</a:t>
            </a:r>
            <a:r>
              <a:rPr lang="en-US" sz="2400" b="1" dirty="0"/>
              <a:t> i2c_new_device()</a:t>
            </a:r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Add the driver to the subsystem using </a:t>
            </a:r>
            <a:r>
              <a:rPr lang="en-US" sz="2400" b="1" dirty="0"/>
              <a:t>i2c_add_driver()</a:t>
            </a:r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Once you have done these steps, then just transfer the data using any transfer API.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Finally, unregister the device using </a:t>
            </a:r>
            <a:r>
              <a:rPr lang="en-US" sz="2400" b="1" dirty="0"/>
              <a:t>i2c_unregister_device()</a:t>
            </a:r>
            <a:r>
              <a:rPr lang="en-US" sz="2400" dirty="0"/>
              <a:t> and delete the driver from the subsystem using </a:t>
            </a:r>
            <a:r>
              <a:rPr lang="en-US" sz="2400" b="1" dirty="0"/>
              <a:t>i2c_del_driver()</a:t>
            </a:r>
            <a:r>
              <a:rPr lang="en-US" sz="2400" dirty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APIs used for writing a I2c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142984"/>
            <a:ext cx="8229600" cy="4525963"/>
          </a:xfrm>
        </p:spPr>
        <p:txBody>
          <a:bodyPr>
            <a:normAutofit fontScale="25000" lnSpcReduction="20000"/>
          </a:bodyPr>
          <a:lstStyle/>
          <a:p>
            <a:pPr marL="0" lvl="0" indent="0" eaLnBrk="0" fontAlgn="base" hangingPunct="0"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7200" dirty="0" err="1" smtClean="0"/>
              <a:t>struct</a:t>
            </a:r>
            <a:r>
              <a:rPr lang="en-US" sz="7200" dirty="0" smtClean="0"/>
              <a:t> i2c_adapter</a:t>
            </a:r>
            <a:r>
              <a:rPr lang="en-US" sz="7200" b="1" dirty="0" smtClean="0">
                <a:solidFill>
                  <a:srgbClr val="196619"/>
                </a:solidFill>
                <a:cs typeface="Tahoma" pitchFamily="34" charset="0"/>
              </a:rPr>
              <a:t> </a:t>
            </a:r>
            <a:r>
              <a:rPr lang="en-US" sz="7200" dirty="0" smtClean="0"/>
              <a:t>*</a:t>
            </a:r>
            <a:r>
              <a:rPr lang="en-US" sz="7200" b="1" dirty="0" smtClean="0">
                <a:solidFill>
                  <a:srgbClr val="196619"/>
                </a:solidFill>
                <a:cs typeface="Tahoma" pitchFamily="34" charset="0"/>
              </a:rPr>
              <a:t>i2c_get_adapter(</a:t>
            </a:r>
            <a:r>
              <a:rPr lang="en-US" sz="7200" b="1" dirty="0" err="1" smtClean="0">
                <a:solidFill>
                  <a:srgbClr val="196619"/>
                </a:solidFill>
                <a:cs typeface="Tahoma" pitchFamily="34" charset="0"/>
              </a:rPr>
              <a:t>int</a:t>
            </a:r>
            <a:r>
              <a:rPr lang="en-US" sz="7200" b="1" dirty="0" smtClean="0">
                <a:solidFill>
                  <a:srgbClr val="196619"/>
                </a:solidFill>
                <a:cs typeface="Tahoma" pitchFamily="34" charset="0"/>
              </a:rPr>
              <a:t> </a:t>
            </a:r>
            <a:r>
              <a:rPr lang="en-US" sz="7200" dirty="0" smtClean="0"/>
              <a:t>nr</a:t>
            </a:r>
            <a:r>
              <a:rPr lang="en-US" sz="7200" b="1" dirty="0" smtClean="0">
                <a:solidFill>
                  <a:srgbClr val="196619"/>
                </a:solidFill>
                <a:cs typeface="Tahoma" pitchFamily="34" charset="0"/>
              </a:rPr>
              <a:t>):</a:t>
            </a:r>
            <a:endParaRPr lang="en-US" sz="7200" dirty="0" smtClean="0"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7200" dirty="0" smtClean="0">
                <a:solidFill>
                  <a:srgbClr val="000000"/>
                </a:solidFill>
                <a:cs typeface="Tahoma" pitchFamily="34" charset="0"/>
              </a:rPr>
              <a:t>                                                -</a:t>
            </a:r>
            <a:r>
              <a:rPr lang="en-US" sz="7200" b="1" dirty="0" smtClean="0">
                <a:solidFill>
                  <a:srgbClr val="196619"/>
                </a:solidFill>
                <a:cs typeface="Tahoma" pitchFamily="34" charset="0"/>
              </a:rPr>
              <a:t>nr</a:t>
            </a:r>
            <a:r>
              <a:rPr lang="en-US" sz="7200" b="1" dirty="0" smtClean="0">
                <a:solidFill>
                  <a:srgbClr val="000000"/>
                </a:solidFill>
                <a:cs typeface="Tahoma" pitchFamily="34" charset="0"/>
              </a:rPr>
              <a:t> </a:t>
            </a:r>
            <a:r>
              <a:rPr lang="en-US" sz="7200" dirty="0" smtClean="0">
                <a:solidFill>
                  <a:srgbClr val="000000"/>
                </a:solidFill>
                <a:cs typeface="Tahoma" pitchFamily="34" charset="0"/>
              </a:rPr>
              <a:t>– I2C bus number. In our case (Raspberry Pi 4), it should </a:t>
            </a:r>
            <a:r>
              <a:rPr lang="en-US" sz="7200" dirty="0" smtClean="0">
                <a:solidFill>
                  <a:srgbClr val="000000"/>
                </a:solidFill>
                <a:cs typeface="Tahoma" pitchFamily="34" charset="0"/>
              </a:rPr>
              <a:t>				be </a:t>
            </a:r>
            <a:r>
              <a:rPr lang="en-US" sz="7200" dirty="0" smtClean="0">
                <a:solidFill>
                  <a:srgbClr val="000000"/>
                </a:solidFill>
                <a:cs typeface="Tahoma" pitchFamily="34" charset="0"/>
              </a:rPr>
              <a:t>1.</a:t>
            </a:r>
            <a:endParaRPr lang="en-US" sz="7200" dirty="0" smtClean="0"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30000"/>
              </a:spcBef>
              <a:spcAft>
                <a:spcPct val="0"/>
              </a:spcAft>
              <a:buNone/>
            </a:pPr>
            <a:r>
              <a:rPr lang="en-US" sz="7200" dirty="0" smtClean="0">
                <a:solidFill>
                  <a:srgbClr val="000000"/>
                </a:solidFill>
                <a:cs typeface="Tahoma" pitchFamily="34" charset="0"/>
              </a:rPr>
              <a:t>                                                        It returns the </a:t>
            </a:r>
            <a:r>
              <a:rPr lang="en-US" sz="7200" dirty="0" err="1" smtClean="0"/>
              <a:t>struct</a:t>
            </a:r>
            <a:r>
              <a:rPr lang="en-US" sz="7200" dirty="0" smtClean="0"/>
              <a:t> i2c_adapter.</a:t>
            </a:r>
          </a:p>
          <a:p>
            <a:pPr marL="0" lvl="0" indent="0" eaLnBrk="0" fontAlgn="base" hangingPunct="0">
              <a:spcBef>
                <a:spcPct val="30000"/>
              </a:spcBef>
              <a:spcAft>
                <a:spcPct val="0"/>
              </a:spcAft>
              <a:buNone/>
            </a:pPr>
            <a:endParaRPr lang="en-IN" sz="7200" dirty="0" smtClean="0"/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7200" dirty="0" smtClean="0"/>
              <a:t>Create Board info:</a:t>
            </a: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endParaRPr lang="en-US" sz="7200" dirty="0" smtClean="0"/>
          </a:p>
          <a:p>
            <a:pPr marL="0" lvl="0" indent="0" eaLnBrk="0" fontAlgn="base" hangingPunct="0">
              <a:spcBef>
                <a:spcPct val="30000"/>
              </a:spcBef>
              <a:spcAft>
                <a:spcPct val="0"/>
              </a:spcAft>
              <a:buNone/>
            </a:pPr>
            <a:endParaRPr lang="en-IN" sz="7200" dirty="0" smtClean="0"/>
          </a:p>
          <a:p>
            <a:pPr marL="0" lvl="0" indent="0" eaLnBrk="0" fontAlgn="base" hangingPunct="0">
              <a:spcBef>
                <a:spcPct val="30000"/>
              </a:spcBef>
              <a:spcAft>
                <a:spcPct val="0"/>
              </a:spcAft>
              <a:buNone/>
            </a:pPr>
            <a:endParaRPr lang="en-IN" sz="7200" dirty="0" smtClean="0"/>
          </a:p>
          <a:p>
            <a:pPr marL="0" lvl="0" indent="0" eaLnBrk="0" fontAlgn="base" hangingPunct="0">
              <a:spcBef>
                <a:spcPct val="30000"/>
              </a:spcBef>
              <a:spcAft>
                <a:spcPct val="0"/>
              </a:spcAft>
              <a:buNone/>
            </a:pPr>
            <a:endParaRPr lang="en-US" sz="7200" dirty="0" smtClean="0"/>
          </a:p>
          <a:p>
            <a:pPr>
              <a:buFont typeface="Wingdings" pitchFamily="2" charset="2"/>
              <a:buChar char="Ø"/>
            </a:pPr>
            <a:r>
              <a:rPr lang="en-US" sz="7200" dirty="0" err="1" smtClean="0"/>
              <a:t>struct</a:t>
            </a:r>
            <a:r>
              <a:rPr lang="en-US" sz="7200" dirty="0" smtClean="0"/>
              <a:t> i2c_client * i2c_new_device ( </a:t>
            </a:r>
            <a:r>
              <a:rPr lang="en-US" sz="7200" dirty="0" err="1" smtClean="0"/>
              <a:t>struct</a:t>
            </a:r>
            <a:r>
              <a:rPr lang="en-US" sz="7200" dirty="0" smtClean="0"/>
              <a:t> i2c_adapter * </a:t>
            </a:r>
            <a:r>
              <a:rPr lang="en-US" sz="7200" dirty="0" err="1" smtClean="0"/>
              <a:t>adap</a:t>
            </a:r>
            <a:r>
              <a:rPr lang="en-US" sz="7200" dirty="0" smtClean="0"/>
              <a:t>, </a:t>
            </a:r>
            <a:r>
              <a:rPr lang="en-US" sz="7200" dirty="0" err="1" smtClean="0"/>
              <a:t>struct</a:t>
            </a:r>
            <a:r>
              <a:rPr lang="en-US" sz="7200" dirty="0" smtClean="0"/>
              <a:t> i2c_board_info const   				* info):</a:t>
            </a:r>
          </a:p>
          <a:p>
            <a:r>
              <a:rPr lang="en-US" sz="7200" dirty="0" smtClean="0"/>
              <a:t>		-</a:t>
            </a:r>
            <a:r>
              <a:rPr lang="en-US" sz="7200" dirty="0" err="1" smtClean="0"/>
              <a:t>adap</a:t>
            </a:r>
            <a:r>
              <a:rPr lang="en-US" sz="7200" dirty="0" smtClean="0"/>
              <a:t> – Adapter structure that we got from i2c_get_adapter()</a:t>
            </a:r>
          </a:p>
          <a:p>
            <a:r>
              <a:rPr lang="en-US" sz="7200" dirty="0" smtClean="0"/>
              <a:t>		-info – Board info structure that we have created</a:t>
            </a:r>
          </a:p>
          <a:p>
            <a:r>
              <a:rPr lang="en-US" sz="7200" dirty="0" smtClean="0"/>
              <a:t>           This will return the i2c_client structure. We can use this client for our future transfers.</a:t>
            </a:r>
          </a:p>
          <a:p>
            <a:endParaRPr lang="en-IN" sz="7200" dirty="0" smtClean="0"/>
          </a:p>
          <a:p>
            <a:pPr>
              <a:buFont typeface="Wingdings" pitchFamily="2" charset="2"/>
              <a:buChar char="Ø"/>
            </a:pPr>
            <a:r>
              <a:rPr lang="en-US" sz="7200" dirty="0" smtClean="0"/>
              <a:t>i2c_add_driver(</a:t>
            </a:r>
            <a:r>
              <a:rPr lang="en-US" sz="7200" dirty="0" err="1" smtClean="0"/>
              <a:t>struct</a:t>
            </a:r>
            <a:r>
              <a:rPr lang="en-US" sz="7200" dirty="0" smtClean="0"/>
              <a:t> i2c_driver *i2c_drive):</a:t>
            </a:r>
          </a:p>
          <a:p>
            <a:r>
              <a:rPr lang="en-US" sz="7200" dirty="0" smtClean="0"/>
              <a:t>		-i2c_drive :The i2c_driver structure that we have created.</a:t>
            </a:r>
          </a:p>
          <a:p>
            <a:endParaRPr lang="en-IN" sz="7200" dirty="0" smtClean="0"/>
          </a:p>
          <a:p>
            <a:endParaRPr lang="en-IN" sz="7200" dirty="0" smtClean="0"/>
          </a:p>
          <a:p>
            <a:pPr>
              <a:buFont typeface="Wingdings" pitchFamily="2" charset="2"/>
              <a:buChar char="Ø"/>
            </a:pPr>
            <a:r>
              <a:rPr lang="en-US" sz="7200" dirty="0" smtClean="0"/>
              <a:t>i2c_del_driver(</a:t>
            </a:r>
            <a:r>
              <a:rPr lang="en-US" sz="7200" dirty="0" err="1" smtClean="0"/>
              <a:t>struct</a:t>
            </a:r>
            <a:r>
              <a:rPr lang="en-US" sz="7200" dirty="0" smtClean="0"/>
              <a:t> i2c_driver *i2c_drive):Remove the driver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786058"/>
            <a:ext cx="5786478" cy="1157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de Flow after i2c_add_driver() 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85728"/>
            <a:ext cx="8072494" cy="6429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write &amp; read calls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2214554"/>
            <a:ext cx="8229600" cy="379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928662" y="1357298"/>
            <a:ext cx="70723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most basic API to communicate with the I2C device provides functions to either send or receive data: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42852"/>
            <a:ext cx="7924800" cy="361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619500"/>
            <a:ext cx="810260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APIs </a:t>
            </a:r>
            <a:r>
              <a:rPr lang="en-US" dirty="0" smtClean="0"/>
              <a:t>and structure used </a:t>
            </a:r>
            <a:r>
              <a:rPr lang="en-US" dirty="0" smtClean="0"/>
              <a:t>for the I2C bus driver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500174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1800" dirty="0" smtClean="0"/>
              <a:t>There are two structures that you need to use in order to write the i2c bus driver in</a:t>
            </a:r>
          </a:p>
          <a:p>
            <a:pPr>
              <a:buNone/>
            </a:pPr>
            <a:r>
              <a:rPr lang="en-US" sz="1800" dirty="0" smtClean="0"/>
              <a:t>the Linux kernel: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Algorithm Structure: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Adapter Structure: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571744"/>
            <a:ext cx="5943600" cy="143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4572008"/>
            <a:ext cx="5572164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+mn-lt"/>
              </a:rPr>
              <a:t>I2c Introduction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1800" dirty="0"/>
              <a:t>I2C is a serial protocol for a two-wire interface to connect low-speed devices like microcontrollers, </a:t>
            </a:r>
            <a:r>
              <a:rPr lang="en-US" sz="1800" dirty="0">
                <a:hlinkClick r:id="rId2"/>
              </a:rPr>
              <a:t>EEPROMs</a:t>
            </a:r>
            <a:r>
              <a:rPr lang="en-US" sz="1800" dirty="0"/>
              <a:t>, A/D and D/A </a:t>
            </a:r>
            <a:r>
              <a:rPr lang="en-US" sz="1800" dirty="0" smtClean="0"/>
              <a:t>converters</a:t>
            </a:r>
            <a:r>
              <a:rPr lang="en-US" sz="1800" dirty="0"/>
              <a:t>, I/O interfaces, and other similar peripherals in embedded </a:t>
            </a:r>
            <a:r>
              <a:rPr lang="en-US" sz="1800" dirty="0" smtClean="0"/>
              <a:t>systems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I2C </a:t>
            </a:r>
            <a:r>
              <a:rPr lang="en-US" sz="1800" dirty="0"/>
              <a:t>uses only two wires:</a:t>
            </a:r>
          </a:p>
          <a:p>
            <a:pPr>
              <a:buNone/>
            </a:pPr>
            <a:r>
              <a:rPr lang="en-US" sz="1800" dirty="0" smtClean="0"/>
              <a:t>                              SCL </a:t>
            </a:r>
            <a:r>
              <a:rPr lang="en-US" sz="1800" dirty="0"/>
              <a:t>(serial </a:t>
            </a:r>
            <a:r>
              <a:rPr lang="en-US" sz="1800" dirty="0" smtClean="0"/>
              <a:t>clock)</a:t>
            </a:r>
          </a:p>
          <a:p>
            <a:pPr>
              <a:buNone/>
            </a:pPr>
            <a:r>
              <a:rPr lang="en-US" sz="1800" dirty="0"/>
              <a:t>	</a:t>
            </a:r>
            <a:r>
              <a:rPr lang="en-US" sz="1800" dirty="0" smtClean="0"/>
              <a:t>	</a:t>
            </a:r>
            <a:r>
              <a:rPr lang="en-US" sz="1800" dirty="0"/>
              <a:t> </a:t>
            </a:r>
            <a:r>
              <a:rPr lang="en-US" sz="1800" dirty="0" smtClean="0"/>
              <a:t>            SDA </a:t>
            </a:r>
            <a:r>
              <a:rPr lang="en-US" sz="1800" dirty="0"/>
              <a:t>(serial data</a:t>
            </a:r>
            <a:r>
              <a:rPr lang="en-US" sz="1800" dirty="0" smtClean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Master is the device that generates clock, starts communication, sends I2C commands, and stops communication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Slave  is the device that listens to the bus and is addressed by the master</a:t>
            </a:r>
          </a:p>
          <a:p>
            <a:pPr>
              <a:buFont typeface="Wingdings" pitchFamily="2" charset="2"/>
              <a:buChar char="Ø"/>
            </a:pPr>
            <a:r>
              <a:rPr lang="nl-NL" sz="1800" dirty="0" smtClean="0"/>
              <a:t> bus speed </a:t>
            </a:r>
          </a:p>
          <a:p>
            <a:pPr>
              <a:buNone/>
            </a:pPr>
            <a:r>
              <a:rPr lang="nl-NL" sz="1800" dirty="0" smtClean="0"/>
              <a:t>	100KHz/ 400KHz/ 1MHz/ 3.4MHz/ 5MHz</a:t>
            </a:r>
          </a:p>
          <a:p>
            <a:pPr>
              <a:buNone/>
            </a:pPr>
            <a:endParaRPr lang="en-US" sz="1800" dirty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4282" y="142852"/>
            <a:ext cx="8643998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Add the adapter to the subsystem: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int</a:t>
            </a:r>
            <a:r>
              <a:rPr lang="en-US" dirty="0" smtClean="0"/>
              <a:t> i2c_add_adapter (</a:t>
            </a:r>
            <a:r>
              <a:rPr lang="en-US" dirty="0" err="1" smtClean="0"/>
              <a:t>struct</a:t>
            </a:r>
            <a:r>
              <a:rPr lang="en-US" dirty="0" smtClean="0"/>
              <a:t> i2c_adapter * adapter):</a:t>
            </a:r>
            <a:br>
              <a:rPr lang="en-US" dirty="0" smtClean="0"/>
            </a:br>
            <a:r>
              <a:rPr lang="en-US" dirty="0" smtClean="0"/>
              <a:t>			-adapter – the adapter to add It returns zero when a new bus 		number was allocated and stored in </a:t>
            </a:r>
            <a:r>
              <a:rPr lang="en-US" dirty="0" err="1" smtClean="0"/>
              <a:t>adap</a:t>
            </a:r>
            <a:r>
              <a:rPr lang="en-US" dirty="0" smtClean="0"/>
              <a:t>-&gt;nr, and the specified 			adapter became available for clients. Otherwise, a negative </a:t>
            </a:r>
            <a:r>
              <a:rPr lang="en-US" dirty="0" err="1" smtClean="0"/>
              <a:t>errno</a:t>
            </a:r>
            <a:r>
              <a:rPr lang="en-US" dirty="0" smtClean="0"/>
              <a:t> value   		is returned.</a:t>
            </a:r>
          </a:p>
          <a:p>
            <a:pPr>
              <a:buFont typeface="Wingdings" pitchFamily="2" charset="2"/>
              <a:buChar char="Ø"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int</a:t>
            </a:r>
            <a:r>
              <a:rPr lang="en-US" dirty="0" smtClean="0"/>
              <a:t> i2c_add_numbered_adapter ( </a:t>
            </a:r>
            <a:r>
              <a:rPr lang="en-US" dirty="0" err="1" smtClean="0"/>
              <a:t>struct</a:t>
            </a:r>
            <a:r>
              <a:rPr lang="en-US" dirty="0" smtClean="0"/>
              <a:t> i2c_adapter * </a:t>
            </a:r>
            <a:r>
              <a:rPr lang="en-US" dirty="0" err="1" smtClean="0"/>
              <a:t>adap</a:t>
            </a:r>
            <a:r>
              <a:rPr lang="en-US" dirty="0" smtClean="0"/>
              <a:t>): This API is used to register 			the adapter to the subsystem. But it assigns the number that 			we asked for if only it is available.</a:t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en-US" dirty="0" err="1" smtClean="0"/>
              <a:t>adap</a:t>
            </a:r>
            <a:r>
              <a:rPr lang="en-US" dirty="0" smtClean="0"/>
              <a:t> – the adapter to register (with </a:t>
            </a:r>
            <a:r>
              <a:rPr lang="en-US" dirty="0" err="1" smtClean="0"/>
              <a:t>adap</a:t>
            </a:r>
            <a:r>
              <a:rPr lang="en-US" dirty="0" smtClean="0"/>
              <a:t>-&gt;nr initialized)</a:t>
            </a:r>
          </a:p>
          <a:p>
            <a:r>
              <a:rPr lang="en-US" dirty="0" smtClean="0"/>
              <a:t>			This returns zero when the specified adapter is available for 			clients using the bus number provided in </a:t>
            </a:r>
            <a:r>
              <a:rPr lang="en-US" dirty="0" err="1" smtClean="0"/>
              <a:t>adap</a:t>
            </a:r>
            <a:r>
              <a:rPr lang="en-US" dirty="0" smtClean="0"/>
              <a:t>-&gt;nr. 				Otherwise, a negative</a:t>
            </a:r>
            <a:r>
              <a:rPr lang="en-US" smtClean="0"/>
              <a:t> err no</a:t>
            </a:r>
            <a:r>
              <a:rPr lang="en-US" dirty="0" smtClean="0"/>
              <a:t> value is returned.</a:t>
            </a:r>
          </a:p>
          <a:p>
            <a:endParaRPr lang="en-US" dirty="0" smtClean="0"/>
          </a:p>
          <a:p>
            <a:r>
              <a:rPr lang="en-US" b="1" dirty="0" smtClean="0"/>
              <a:t>Delete the adapter from the subsystem</a:t>
            </a:r>
          </a:p>
          <a:p>
            <a:pPr fontAlgn="ctr">
              <a:buFont typeface="Wingdings" pitchFamily="2" charset="2"/>
              <a:buChar char="Ø"/>
            </a:pPr>
            <a:r>
              <a:rPr lang="en-US" dirty="0" smtClean="0"/>
              <a:t>void i2c_del_adapter ( </a:t>
            </a:r>
            <a:r>
              <a:rPr lang="en-US" dirty="0" err="1" smtClean="0"/>
              <a:t>struct</a:t>
            </a:r>
            <a:r>
              <a:rPr lang="en-US" dirty="0" smtClean="0"/>
              <a:t> i2c_adapter * </a:t>
            </a:r>
            <a:r>
              <a:rPr lang="en-US" dirty="0" err="1" smtClean="0"/>
              <a:t>adap</a:t>
            </a:r>
            <a:r>
              <a:rPr lang="en-US" dirty="0" smtClean="0"/>
              <a:t>):This API is used to unregister the 						adapter from the subsystem.</a:t>
            </a:r>
          </a:p>
          <a:p>
            <a:pPr font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	-</a:t>
            </a:r>
            <a:r>
              <a:rPr lang="en-US" dirty="0" err="1" smtClean="0"/>
              <a:t>adap</a:t>
            </a:r>
            <a:r>
              <a:rPr lang="en-US" dirty="0" smtClean="0"/>
              <a:t> – the adapter being unregistered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4414" y="3000372"/>
            <a:ext cx="8786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 smtClean="0"/>
              <a:t>Thank you!!!!!!!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Start </a:t>
            </a:r>
            <a:r>
              <a:rPr lang="en-US" dirty="0"/>
              <a:t>and Stop Condition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SzPct val="75000"/>
              <a:buFont typeface="Wingdings" pitchFamily="2" charset="2"/>
              <a:buChar char="Ø"/>
            </a:pPr>
            <a:r>
              <a:rPr lang="en-GB" sz="1800" dirty="0" smtClean="0"/>
              <a:t>A transition of the data line while the clock line is high  is defined as either a start or a stop condition.</a:t>
            </a:r>
          </a:p>
          <a:p>
            <a:pPr>
              <a:buClr>
                <a:schemeClr val="tx1"/>
              </a:buClr>
              <a:buSzPct val="75000"/>
              <a:buFont typeface="Wingdings" pitchFamily="2" charset="2"/>
              <a:buChar char="Ø"/>
            </a:pPr>
            <a:r>
              <a:rPr lang="en-GB" sz="1800" dirty="0" smtClean="0"/>
              <a:t>Both start and stop conditions are generated by the bus master </a:t>
            </a:r>
          </a:p>
          <a:p>
            <a:pPr>
              <a:buClr>
                <a:schemeClr val="tx1"/>
              </a:buClr>
              <a:buSzPct val="75000"/>
              <a:buFont typeface="Wingdings" pitchFamily="2" charset="2"/>
              <a:buChar char="Ø"/>
            </a:pPr>
            <a:r>
              <a:rPr lang="en-GB" sz="1800" dirty="0" smtClean="0"/>
              <a:t>The bus is considered busy after a start condition, until a stop condition occurs </a:t>
            </a:r>
          </a:p>
          <a:p>
            <a:pPr>
              <a:buClr>
                <a:schemeClr val="tx1"/>
              </a:buClr>
              <a:buSzPct val="75000"/>
              <a:buNone/>
            </a:pPr>
            <a:endParaRPr lang="en-GB" sz="1800" dirty="0" smtClean="0"/>
          </a:p>
          <a:p>
            <a:pPr>
              <a:buNone/>
            </a:pPr>
            <a:endParaRPr lang="en-US" dirty="0"/>
          </a:p>
        </p:txBody>
      </p:sp>
      <p:grpSp>
        <p:nvGrpSpPr>
          <p:cNvPr id="22" name="Group 17"/>
          <p:cNvGrpSpPr>
            <a:grpSpLocks/>
          </p:cNvGrpSpPr>
          <p:nvPr/>
        </p:nvGrpSpPr>
        <p:grpSpPr bwMode="auto">
          <a:xfrm>
            <a:off x="428596" y="3143248"/>
            <a:ext cx="8134350" cy="2586037"/>
            <a:chOff x="431" y="2387"/>
            <a:chExt cx="5124" cy="1629"/>
          </a:xfrm>
        </p:grpSpPr>
        <p:pic>
          <p:nvPicPr>
            <p:cNvPr id="23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8105" t="8009" r="5383" b="17197"/>
            <a:stretch>
              <a:fillRect/>
            </a:stretch>
          </p:blipFill>
          <p:spPr bwMode="auto">
            <a:xfrm>
              <a:off x="748" y="2387"/>
              <a:ext cx="4355" cy="1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24" name="Group 15"/>
            <p:cNvGrpSpPr>
              <a:grpSpLocks/>
            </p:cNvGrpSpPr>
            <p:nvPr/>
          </p:nvGrpSpPr>
          <p:grpSpPr bwMode="auto">
            <a:xfrm>
              <a:off x="431" y="2568"/>
              <a:ext cx="5124" cy="1448"/>
              <a:chOff x="431" y="2341"/>
              <a:chExt cx="5124" cy="1448"/>
            </a:xfrm>
          </p:grpSpPr>
          <p:sp>
            <p:nvSpPr>
              <p:cNvPr id="25" name="Text Box 8"/>
              <p:cNvSpPr txBox="1">
                <a:spLocks noChangeArrowheads="1"/>
              </p:cNvSpPr>
              <p:nvPr/>
            </p:nvSpPr>
            <p:spPr bwMode="auto">
              <a:xfrm>
                <a:off x="1156" y="3385"/>
                <a:ext cx="817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GB"/>
                  <a:t>Start Condition</a:t>
                </a:r>
              </a:p>
            </p:txBody>
          </p:sp>
          <p:sp>
            <p:nvSpPr>
              <p:cNvPr id="26" name="Text Box 9"/>
              <p:cNvSpPr txBox="1">
                <a:spLocks noChangeArrowheads="1"/>
              </p:cNvSpPr>
              <p:nvPr/>
            </p:nvSpPr>
            <p:spPr bwMode="auto">
              <a:xfrm>
                <a:off x="4195" y="3385"/>
                <a:ext cx="862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GB"/>
                  <a:t>Stop Condition</a:t>
                </a:r>
              </a:p>
            </p:txBody>
          </p:sp>
          <p:sp>
            <p:nvSpPr>
              <p:cNvPr id="27" name="Text Box 11"/>
              <p:cNvSpPr txBox="1">
                <a:spLocks noChangeArrowheads="1"/>
              </p:cNvSpPr>
              <p:nvPr/>
            </p:nvSpPr>
            <p:spPr bwMode="auto">
              <a:xfrm>
                <a:off x="476" y="2931"/>
                <a:ext cx="49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GB"/>
                  <a:t>SCL</a:t>
                </a:r>
              </a:p>
            </p:txBody>
          </p:sp>
          <p:sp>
            <p:nvSpPr>
              <p:cNvPr id="28" name="Text Box 12"/>
              <p:cNvSpPr txBox="1">
                <a:spLocks noChangeArrowheads="1"/>
              </p:cNvSpPr>
              <p:nvPr/>
            </p:nvSpPr>
            <p:spPr bwMode="auto">
              <a:xfrm>
                <a:off x="5057" y="2931"/>
                <a:ext cx="49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GB"/>
                  <a:t>SCL</a:t>
                </a:r>
              </a:p>
            </p:txBody>
          </p:sp>
          <p:sp>
            <p:nvSpPr>
              <p:cNvPr id="29" name="Text Box 13"/>
              <p:cNvSpPr txBox="1">
                <a:spLocks noChangeArrowheads="1"/>
              </p:cNvSpPr>
              <p:nvPr/>
            </p:nvSpPr>
            <p:spPr bwMode="auto">
              <a:xfrm>
                <a:off x="5057" y="2341"/>
                <a:ext cx="49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GB"/>
                  <a:t>SDA</a:t>
                </a:r>
              </a:p>
            </p:txBody>
          </p:sp>
          <p:sp>
            <p:nvSpPr>
              <p:cNvPr id="30" name="Text Box 14"/>
              <p:cNvSpPr txBox="1">
                <a:spLocks noChangeArrowheads="1"/>
              </p:cNvSpPr>
              <p:nvPr/>
            </p:nvSpPr>
            <p:spPr bwMode="auto">
              <a:xfrm>
                <a:off x="431" y="2387"/>
                <a:ext cx="49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GB"/>
                  <a:t>SDA</a:t>
                </a: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Repeated Start (R)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dirty="0"/>
              <a:t>A Start signal generated without first generating a Stop condition to terminate </a:t>
            </a:r>
            <a:r>
              <a:rPr lang="en-US" sz="1800" dirty="0" smtClean="0"/>
              <a:t>the communication</a:t>
            </a:r>
            <a:endParaRPr lang="en-US" sz="1800" dirty="0"/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Used </a:t>
            </a:r>
            <a:r>
              <a:rPr lang="en-US" sz="1800" dirty="0"/>
              <a:t>by the master to communicate with another slave or change data transfer </a:t>
            </a:r>
            <a:r>
              <a:rPr lang="en-US" sz="1800" dirty="0" smtClean="0"/>
              <a:t>direction without </a:t>
            </a:r>
            <a:r>
              <a:rPr lang="en-US" sz="1800" dirty="0"/>
              <a:t>releasing the </a:t>
            </a:r>
            <a:r>
              <a:rPr lang="en-US" sz="1800" dirty="0" smtClean="0"/>
              <a:t>bus-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Also </a:t>
            </a:r>
            <a:r>
              <a:rPr lang="en-US" sz="1800" dirty="0"/>
              <a:t>referred to as Restart </a:t>
            </a:r>
            <a:r>
              <a:rPr lang="en-US" sz="1800" dirty="0" smtClean="0"/>
              <a:t>condition</a:t>
            </a:r>
          </a:p>
          <a:p>
            <a:pPr>
              <a:buNone/>
            </a:pPr>
            <a:endParaRPr lang="en-US" sz="1800" dirty="0"/>
          </a:p>
        </p:txBody>
      </p:sp>
      <p:pic>
        <p:nvPicPr>
          <p:cNvPr id="4" name="Picture 3" descr="https://embetronicx.com/wp-content/uploads/2017/07/7-bit-address-writing-reading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3286124"/>
            <a:ext cx="6429420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sz="4000" dirty="0" smtClean="0">
                <a:latin typeface="+mn-lt"/>
              </a:rPr>
              <a:t>Data Transfer</a:t>
            </a:r>
            <a:endParaRPr lang="en-US" sz="4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dirty="0"/>
              <a:t>Represents the transfer of eight bits of </a:t>
            </a:r>
            <a:r>
              <a:rPr lang="en-US" sz="1800" dirty="0" smtClean="0"/>
              <a:t>information 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Data </a:t>
            </a:r>
            <a:r>
              <a:rPr lang="en-US" sz="1800" dirty="0"/>
              <a:t>on the SDA line is considered valid only when the SCL signal is high</a:t>
            </a:r>
            <a:r>
              <a:rPr lang="en-US" sz="18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When </a:t>
            </a:r>
            <a:r>
              <a:rPr lang="en-US" sz="1800" dirty="0"/>
              <a:t>the SCL signal is low, data is allowed to change</a:t>
            </a:r>
            <a:r>
              <a:rPr lang="en-US" sz="18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The </a:t>
            </a:r>
            <a:r>
              <a:rPr lang="en-US" sz="1800" dirty="0"/>
              <a:t>eight-bit data may be a </a:t>
            </a:r>
            <a:r>
              <a:rPr lang="en-US" sz="1800" dirty="0" smtClean="0"/>
              <a:t>control </a:t>
            </a:r>
            <a:r>
              <a:rPr lang="en-US" sz="1800" dirty="0"/>
              <a:t>code, an address, or data</a:t>
            </a:r>
            <a:r>
              <a:rPr lang="en-US" sz="1800" dirty="0" smtClean="0"/>
              <a:t>.</a:t>
            </a:r>
          </a:p>
          <a:p>
            <a:pPr>
              <a:buNone/>
            </a:pPr>
            <a:endParaRPr lang="en-US" sz="1800" dirty="0"/>
          </a:p>
        </p:txBody>
      </p:sp>
      <p:pic>
        <p:nvPicPr>
          <p:cNvPr id="17410" name="Picture 2" descr="https://embetronicx.com/wp-content/uploads/2017/07/command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3286124"/>
            <a:ext cx="7739113" cy="27860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sz="4000" dirty="0"/>
              <a:t>Acknowledge (ACK)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1800" dirty="0"/>
              <a:t>Data transfer needs to be acknowledged either positively (A) or negatively (NACK</a:t>
            </a:r>
            <a:r>
              <a:rPr lang="en-US" sz="1800" dirty="0" smtClean="0"/>
              <a:t>).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A </a:t>
            </a:r>
            <a:r>
              <a:rPr lang="en-US" sz="1800" dirty="0"/>
              <a:t>device acknowledges a byte it received positively by bringing the SDA line </a:t>
            </a:r>
            <a:r>
              <a:rPr lang="en-US" sz="1800" dirty="0" smtClean="0"/>
              <a:t>low during </a:t>
            </a:r>
            <a:r>
              <a:rPr lang="en-US" sz="1800" dirty="0"/>
              <a:t>the ninth clock pulse of SCL</a:t>
            </a:r>
            <a:r>
              <a:rPr lang="en-US" sz="18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If </a:t>
            </a:r>
            <a:r>
              <a:rPr lang="en-US" sz="1800" dirty="0"/>
              <a:t>the device allows the SDA line to float high, it is transmitting a </a:t>
            </a:r>
            <a:r>
              <a:rPr lang="en-US" sz="1800" dirty="0" smtClean="0"/>
              <a:t>negative acknowledge </a:t>
            </a:r>
            <a:r>
              <a:rPr lang="en-US" sz="1800" dirty="0"/>
              <a:t>(NACK</a:t>
            </a:r>
            <a:r>
              <a:rPr lang="en-US" sz="1800" dirty="0" smtClean="0"/>
              <a:t>).</a:t>
            </a:r>
          </a:p>
          <a:p>
            <a:pPr>
              <a:buFont typeface="Wingdings" pitchFamily="2" charset="2"/>
              <a:buChar char="Ø"/>
            </a:pPr>
            <a:endParaRPr lang="en-US" sz="1800" dirty="0" smtClean="0"/>
          </a:p>
          <a:p>
            <a:pPr>
              <a:buNone/>
            </a:pPr>
            <a:endParaRPr lang="en-IN" sz="1800" dirty="0"/>
          </a:p>
          <a:p>
            <a:pPr>
              <a:buFont typeface="Wingdings" pitchFamily="2" charset="2"/>
              <a:buChar char="Ø"/>
            </a:pPr>
            <a:endParaRPr lang="en-IN" sz="1800" dirty="0" smtClean="0"/>
          </a:p>
          <a:p>
            <a:pPr>
              <a:buFont typeface="Wingdings" pitchFamily="2" charset="2"/>
              <a:buChar char="Ø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3286124"/>
            <a:ext cx="6000792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Arbitration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714488"/>
            <a:ext cx="8229600" cy="491174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dirty="0"/>
              <a:t>In the event two or more master devices attempt to begin a transfer at the same </a:t>
            </a:r>
            <a:r>
              <a:rPr lang="en-US" sz="1800" dirty="0" smtClean="0"/>
              <a:t>time ,</a:t>
            </a:r>
            <a:r>
              <a:rPr lang="en-US" sz="1800" dirty="0"/>
              <a:t>an arbitration scheme is employed to force one or more masters to give up the bus</a:t>
            </a:r>
            <a:r>
              <a:rPr lang="en-US" sz="18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The </a:t>
            </a:r>
            <a:r>
              <a:rPr lang="en-US" sz="1800" dirty="0"/>
              <a:t>master devices continue to transmit data until one master attempt to send a </a:t>
            </a:r>
            <a:r>
              <a:rPr lang="en-US" sz="1800" dirty="0" smtClean="0"/>
              <a:t>high while </a:t>
            </a:r>
            <a:r>
              <a:rPr lang="en-US" sz="1800" dirty="0"/>
              <a:t>the other transmits a </a:t>
            </a:r>
            <a:r>
              <a:rPr lang="en-US" sz="1800" dirty="0" smtClean="0"/>
              <a:t>low.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Since </a:t>
            </a:r>
            <a:r>
              <a:rPr lang="en-US" sz="1800" dirty="0"/>
              <a:t>the SDA bus has open drain, the master device that attempts to send a high </a:t>
            </a:r>
            <a:r>
              <a:rPr lang="en-US" sz="1800" dirty="0" smtClean="0"/>
              <a:t>will detect </a:t>
            </a:r>
            <a:r>
              <a:rPr lang="en-US" sz="1800" dirty="0"/>
              <a:t>a low</a:t>
            </a:r>
            <a:r>
              <a:rPr lang="en-US" sz="18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 </a:t>
            </a:r>
            <a:r>
              <a:rPr lang="en-US" sz="1800" dirty="0"/>
              <a:t>At this point, it will stop driving the </a:t>
            </a:r>
            <a:r>
              <a:rPr lang="en-US" sz="1800" dirty="0" err="1"/>
              <a:t>bus.The</a:t>
            </a:r>
            <a:r>
              <a:rPr lang="en-US" sz="1800" dirty="0"/>
              <a:t> arbitration process does not slow down the winning master’s transfer and no </a:t>
            </a:r>
            <a:r>
              <a:rPr lang="en-US" sz="1800" dirty="0" smtClean="0"/>
              <a:t>data gets lost.</a:t>
            </a:r>
          </a:p>
          <a:p>
            <a:pPr>
              <a:buNone/>
            </a:pPr>
            <a:endParaRPr lang="en-US" sz="18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3929066"/>
            <a:ext cx="5357850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I</a:t>
            </a:r>
            <a:r>
              <a:rPr lang="en-GB" sz="4000" baseline="30000" dirty="0" smtClean="0"/>
              <a:t>2</a:t>
            </a:r>
            <a:r>
              <a:rPr lang="en-GB" sz="4000" dirty="0" smtClean="0"/>
              <a:t>C Addressing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900" dirty="0"/>
              <a:t> </a:t>
            </a:r>
            <a:r>
              <a:rPr lang="en-US" sz="1900" dirty="0" smtClean="0"/>
              <a:t>I2C </a:t>
            </a:r>
            <a:r>
              <a:rPr lang="en-US" sz="1900" dirty="0"/>
              <a:t>protocol allows master devices to use either the 7-bit and 10-bit address to specify </a:t>
            </a:r>
            <a:r>
              <a:rPr lang="en-US" sz="1900" dirty="0" smtClean="0"/>
              <a:t>the slave </a:t>
            </a:r>
            <a:r>
              <a:rPr lang="en-US" sz="1900" dirty="0"/>
              <a:t>device for data communication</a:t>
            </a:r>
            <a:r>
              <a:rPr lang="en-US" sz="19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1900" dirty="0" smtClean="0"/>
              <a:t>Each slave device on the bus should have a unique 7-bit address.</a:t>
            </a:r>
          </a:p>
          <a:p>
            <a:pPr>
              <a:buFont typeface="Wingdings" pitchFamily="2" charset="2"/>
              <a:buChar char="Ø"/>
            </a:pPr>
            <a:r>
              <a:rPr lang="en-US" sz="1900" dirty="0"/>
              <a:t>7 bits for I2C addresses allow only 127 different addresses where only 112 can actually be </a:t>
            </a:r>
            <a:r>
              <a:rPr lang="en-US" sz="1900" dirty="0" smtClean="0"/>
              <a:t>used</a:t>
            </a:r>
          </a:p>
          <a:p>
            <a:pPr lvl="0">
              <a:buFont typeface="Wingdings" pitchFamily="2" charset="2"/>
              <a:buChar char="Ø"/>
            </a:pPr>
            <a:r>
              <a:rPr lang="en-US" sz="1900" dirty="0"/>
              <a:t>10-bit addressing </a:t>
            </a:r>
            <a:r>
              <a:rPr lang="en-US" sz="1900" dirty="0" smtClean="0"/>
              <a:t>supports </a:t>
            </a:r>
            <a:r>
              <a:rPr lang="en-US" sz="1900" dirty="0"/>
              <a:t>up to 1024 I2C </a:t>
            </a:r>
            <a:r>
              <a:rPr lang="en-US" sz="1900" dirty="0" smtClean="0"/>
              <a:t>addresses</a:t>
            </a:r>
          </a:p>
          <a:p>
            <a:pPr lvl="0">
              <a:buNone/>
            </a:pPr>
            <a:endParaRPr lang="en-US" sz="1900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4" name="Picture 3" descr="I2C Protocol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3714752"/>
            <a:ext cx="6643734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7158" y="357166"/>
            <a:ext cx="84296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7 bit addressing:</a:t>
            </a:r>
          </a:p>
          <a:p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10 bit addressing:</a:t>
            </a:r>
          </a:p>
          <a:p>
            <a:endParaRPr lang="en-IN" dirty="0" smtClean="0"/>
          </a:p>
          <a:p>
            <a:endParaRPr lang="en-US" dirty="0"/>
          </a:p>
        </p:txBody>
      </p:sp>
      <p:pic>
        <p:nvPicPr>
          <p:cNvPr id="3" name="Picture 2" descr="https://embetronicx.com/wp-content/uploads/2017/07/7-bit-address-writing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071546"/>
            <a:ext cx="4759325" cy="2051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https://embetronicx.com/wp-content/uploads/2017/07/10-bit-address-writing.gif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4214818"/>
            <a:ext cx="47593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493</Words>
  <Application>Microsoft Office PowerPoint</Application>
  <PresentationFormat>On-screen Show (4:3)</PresentationFormat>
  <Paragraphs>127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I2c </vt:lpstr>
      <vt:lpstr>I2c Introduction</vt:lpstr>
      <vt:lpstr> Start and Stop Condition </vt:lpstr>
      <vt:lpstr>Repeated Start (R) Condition</vt:lpstr>
      <vt:lpstr> Data Transfer</vt:lpstr>
      <vt:lpstr> Acknowledge (ACK) Condition</vt:lpstr>
      <vt:lpstr>Arbitration</vt:lpstr>
      <vt:lpstr>I2C Addressing</vt:lpstr>
      <vt:lpstr>Slide 9</vt:lpstr>
      <vt:lpstr>I2c Linux Subsystem</vt:lpstr>
      <vt:lpstr>Data structure to implement i2c client driver</vt:lpstr>
      <vt:lpstr>Structure call flow in I2c </vt:lpstr>
      <vt:lpstr>How they are internally connected?</vt:lpstr>
      <vt:lpstr>How to write the I2C device driver in the Linux kernel</vt:lpstr>
      <vt:lpstr>APIs used for writing a I2c driver</vt:lpstr>
      <vt:lpstr>Slide 16</vt:lpstr>
      <vt:lpstr>write &amp; read calls</vt:lpstr>
      <vt:lpstr>Slide 18</vt:lpstr>
      <vt:lpstr> APIs and structure used for the I2C bus driver 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I2c </dc:title>
  <dc:creator>Palavi</dc:creator>
  <cp:lastModifiedBy>Palavi</cp:lastModifiedBy>
  <cp:revision>7</cp:revision>
  <dcterms:created xsi:type="dcterms:W3CDTF">2021-05-27T11:05:56Z</dcterms:created>
  <dcterms:modified xsi:type="dcterms:W3CDTF">2021-05-28T05:28:03Z</dcterms:modified>
</cp:coreProperties>
</file>