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0" autoAdjust="0"/>
    <p:restoredTop sz="94660"/>
  </p:normalViewPr>
  <p:slideViewPr>
    <p:cSldViewPr snapToGrid="0">
      <p:cViewPr varScale="1">
        <p:scale>
          <a:sx n="53" d="100"/>
          <a:sy n="53" d="100"/>
        </p:scale>
        <p:origin x="19"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CCCAC9-A731-4E64-8AA9-012F5224CA9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237253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CCCAC9-A731-4E64-8AA9-012F5224CA9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91734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CCCAC9-A731-4E64-8AA9-012F5224CA9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20129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CCCAC9-A731-4E64-8AA9-012F5224CA9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412079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CCCAC9-A731-4E64-8AA9-012F5224CA9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82875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CCCAC9-A731-4E64-8AA9-012F5224CA9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317009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CCCAC9-A731-4E64-8AA9-012F5224CA9A}" type="datetimeFigureOut">
              <a:rPr lang="en-IN" smtClean="0"/>
              <a:t>13-10-2021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212791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CCCAC9-A731-4E64-8AA9-012F5224CA9A}" type="datetimeFigureOut">
              <a:rPr lang="en-IN" smtClean="0"/>
              <a:t>13-10-2021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7780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CAC9-A731-4E64-8AA9-012F5224CA9A}" type="datetimeFigureOut">
              <a:rPr lang="en-IN" smtClean="0"/>
              <a:t>13-10-2021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326776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CCCAC9-A731-4E64-8AA9-012F5224CA9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229556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CCCAC9-A731-4E64-8AA9-012F5224CA9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5C258A-2679-42C3-9E76-110C37BC083B}" type="slidenum">
              <a:rPr lang="en-IN" smtClean="0"/>
              <a:t>‹#›</a:t>
            </a:fld>
            <a:endParaRPr lang="en-IN"/>
          </a:p>
        </p:txBody>
      </p:sp>
    </p:spTree>
    <p:extLst>
      <p:ext uri="{BB962C8B-B14F-4D97-AF65-F5344CB8AC3E}">
        <p14:creationId xmlns:p14="http://schemas.microsoft.com/office/powerpoint/2010/main" val="170197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CCAC9-A731-4E64-8AA9-012F5224CA9A}" type="datetimeFigureOut">
              <a:rPr lang="en-IN" smtClean="0"/>
              <a:t>13-10-2021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C258A-2679-42C3-9E76-110C37BC083B}" type="slidenum">
              <a:rPr lang="en-IN" smtClean="0"/>
              <a:t>‹#›</a:t>
            </a:fld>
            <a:endParaRPr lang="en-IN"/>
          </a:p>
        </p:txBody>
      </p:sp>
    </p:spTree>
    <p:extLst>
      <p:ext uri="{BB962C8B-B14F-4D97-AF65-F5344CB8AC3E}">
        <p14:creationId xmlns:p14="http://schemas.microsoft.com/office/powerpoint/2010/main" val="3546232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524000" y="285750"/>
            <a:ext cx="9144000" cy="1028699"/>
          </a:xfrm>
        </p:spPr>
        <p:txBody>
          <a:bodyPr>
            <a:normAutofit/>
          </a:bodyPr>
          <a:lstStyle/>
          <a:p>
            <a:r>
              <a:rPr lang="en-IN" b="1" dirty="0" smtClean="0"/>
              <a:t>Raspberry pi</a:t>
            </a:r>
            <a:endParaRPr lang="en-IN" b="1" dirty="0"/>
          </a:p>
        </p:txBody>
      </p:sp>
      <p:sp>
        <p:nvSpPr>
          <p:cNvPr id="3" name="Subtitle 2"/>
          <p:cNvSpPr>
            <a:spLocks noGrp="1"/>
          </p:cNvSpPr>
          <p:nvPr>
            <p:ph type="subTitle" idx="1"/>
          </p:nvPr>
        </p:nvSpPr>
        <p:spPr>
          <a:xfrm>
            <a:off x="1524000" y="1649430"/>
            <a:ext cx="9144000" cy="3608370"/>
          </a:xfrm>
        </p:spPr>
        <p:txBody>
          <a:bodyPr/>
          <a:lstStyle/>
          <a:p>
            <a:pPr marL="342900" indent="-342900" algn="l">
              <a:buFont typeface="Arial" panose="020B0604020202020204" pitchFamily="34" charset="0"/>
              <a:buChar char="•"/>
            </a:pPr>
            <a:r>
              <a:rPr lang="en-US" dirty="0"/>
              <a:t>GPIO, short for General Purpose Input </a:t>
            </a:r>
            <a:r>
              <a:rPr lang="en-US" dirty="0" smtClean="0"/>
              <a:t>Output</a:t>
            </a:r>
            <a:endParaRPr lang="en-IN" dirty="0"/>
          </a:p>
          <a:p>
            <a:pPr marL="342900" indent="-342900" algn="l">
              <a:buFont typeface="Arial" panose="020B0604020202020204" pitchFamily="34" charset="0"/>
              <a:buChar char="•"/>
            </a:pPr>
            <a:r>
              <a:rPr lang="en-US" dirty="0"/>
              <a:t>It allows these devices to control external components like motors &amp; infrared transmitters (output), as well as to receive data from sensor modules and switches (input</a:t>
            </a:r>
            <a:r>
              <a:rPr lang="en-US" dirty="0" smtClean="0"/>
              <a: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If you’re using the Raspberry Pi B+, 2 , 3, Zero or the latest Raspberry Pi 4 Model B, you’ll find a total of 40 GPIO pins on your </a:t>
            </a:r>
            <a:r>
              <a:rPr lang="en-US" dirty="0" err="1"/>
              <a:t>RPi’s</a:t>
            </a:r>
            <a:r>
              <a:rPr lang="en-US" dirty="0"/>
              <a:t> GPIO header. Older iterations of the RPI, such as the Raspberry Pi Model B, will only contain a total of 26pins.</a:t>
            </a:r>
            <a:endParaRPr lang="en-IN" dirty="0"/>
          </a:p>
        </p:txBody>
      </p:sp>
    </p:spTree>
    <p:extLst>
      <p:ext uri="{BB962C8B-B14F-4D97-AF65-F5344CB8AC3E}">
        <p14:creationId xmlns:p14="http://schemas.microsoft.com/office/powerpoint/2010/main" val="391593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Pi.GPIO Quick Reference updated for Raspberry Pi B+, A+ and Pi2B – RasPi.TV"/>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134" y="177143"/>
            <a:ext cx="11616266" cy="6443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60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8441601"/>
              </p:ext>
            </p:extLst>
          </p:nvPr>
        </p:nvGraphicFramePr>
        <p:xfrm>
          <a:off x="786659" y="988136"/>
          <a:ext cx="10741617" cy="4968282"/>
        </p:xfrm>
        <a:graphic>
          <a:graphicData uri="http://schemas.openxmlformats.org/drawingml/2006/table">
            <a:tbl>
              <a:tblPr/>
              <a:tblGrid>
                <a:gridCol w="2906239"/>
                <a:gridCol w="7835378"/>
              </a:tblGrid>
              <a:tr h="322342">
                <a:tc>
                  <a:txBody>
                    <a:bodyPr/>
                    <a:lstStyle/>
                    <a:p>
                      <a:pPr algn="ctr" fontAlgn="ctr" latinLnBrk="0"/>
                      <a:r>
                        <a:rPr lang="en-IN" sz="1400" b="1" dirty="0">
                          <a:effectLst/>
                          <a:latin typeface="Source Sans"/>
                        </a:rPr>
                        <a:t>GPIO Pin Type</a:t>
                      </a:r>
                    </a:p>
                  </a:txBody>
                  <a:tcPr marL="15343" marR="15343" marT="30686" marB="306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ctr" latinLnBrk="0"/>
                      <a:r>
                        <a:rPr lang="en-IN" sz="1400" b="1">
                          <a:effectLst/>
                          <a:latin typeface="Source Sans"/>
                        </a:rPr>
                        <a:t>Pin Functionality and Explanation</a:t>
                      </a:r>
                    </a:p>
                  </a:txBody>
                  <a:tcPr marL="15343" marR="15343" marT="30686" marB="306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735783">
                <a:tc>
                  <a:txBody>
                    <a:bodyPr/>
                    <a:lstStyle/>
                    <a:p>
                      <a:pPr algn="ctr" fontAlgn="ctr" latinLnBrk="0"/>
                      <a:r>
                        <a:rPr lang="en-IN" sz="1400" b="1" dirty="0">
                          <a:effectLst/>
                          <a:latin typeface="Source Sans"/>
                        </a:rPr>
                        <a:t>GPIO</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GPIO pins are standard general-purpose pins that can be used for turning external devices, such as an LED, on or off.</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609647">
                <a:tc>
                  <a:txBody>
                    <a:bodyPr/>
                    <a:lstStyle/>
                    <a:p>
                      <a:pPr algn="ctr" fontAlgn="ctr" latinLnBrk="0"/>
                      <a:r>
                        <a:rPr lang="en-IN" sz="1400" b="1">
                          <a:effectLst/>
                          <a:latin typeface="Source Sans"/>
                        </a:rPr>
                        <a:t>Power</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5V and 3V3 pins are used to supply 5V and 3.3V power to external components.</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735783">
                <a:tc>
                  <a:txBody>
                    <a:bodyPr/>
                    <a:lstStyle/>
                    <a:p>
                      <a:pPr algn="ctr" fontAlgn="ctr" latinLnBrk="0"/>
                      <a:r>
                        <a:rPr lang="en-IN" sz="1400" b="1">
                          <a:effectLst/>
                          <a:latin typeface="Source Sans"/>
                        </a:rPr>
                        <a:t>I2C</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I2C pins are used for connecting and hardware communication purposes with I2C compatible external modules.</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735783">
                <a:tc>
                  <a:txBody>
                    <a:bodyPr/>
                    <a:lstStyle/>
                    <a:p>
                      <a:pPr algn="ctr" fontAlgn="ctr" latinLnBrk="0"/>
                      <a:r>
                        <a:rPr lang="en-IN" sz="1400" b="1">
                          <a:effectLst/>
                          <a:latin typeface="Source Sans"/>
                        </a:rPr>
                        <a:t>SPI</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SPI (Serial Peripheral Interface Bus) pins are also used for hardware communication, but with a different protocol.</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735783">
                <a:tc>
                  <a:txBody>
                    <a:bodyPr/>
                    <a:lstStyle/>
                    <a:p>
                      <a:pPr algn="ctr" fontAlgn="ctr" latinLnBrk="0"/>
                      <a:r>
                        <a:rPr lang="en-IN" sz="1400" b="1">
                          <a:effectLst/>
                          <a:latin typeface="Source Sans"/>
                        </a:rPr>
                        <a:t>UART</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UART (Universal Asynchronous Receiver / Transmitter) pins are used for serial communication.</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483514">
                <a:tc>
                  <a:txBody>
                    <a:bodyPr/>
                    <a:lstStyle/>
                    <a:p>
                      <a:pPr algn="ctr" fontAlgn="ctr" latinLnBrk="0"/>
                      <a:r>
                        <a:rPr lang="en-IN" sz="1400" b="1">
                          <a:effectLst/>
                          <a:latin typeface="Source Sans"/>
                        </a:rPr>
                        <a:t>DNC</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a:effectLst/>
                          <a:latin typeface="Source Sans"/>
                        </a:rPr>
                        <a:t>Use of DNC (Do Not Connect) pins should be avoided.</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609647">
                <a:tc>
                  <a:txBody>
                    <a:bodyPr/>
                    <a:lstStyle/>
                    <a:p>
                      <a:pPr algn="ctr" fontAlgn="ctr" latinLnBrk="0"/>
                      <a:r>
                        <a:rPr lang="en-IN" sz="1400" b="1">
                          <a:effectLst/>
                          <a:latin typeface="Source Sans"/>
                        </a:rPr>
                        <a:t>GND</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latinLnBrk="0"/>
                      <a:r>
                        <a:rPr lang="en-US" sz="1400" dirty="0">
                          <a:effectLst/>
                          <a:latin typeface="Source Sans"/>
                        </a:rPr>
                        <a:t>GND (Ground) pins refer to pins that provide electrical grounding in your circuits.</a:t>
                      </a:r>
                    </a:p>
                  </a:txBody>
                  <a:tcPr marL="46030" marR="46030" marT="46030" marB="4603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8385" y="382265"/>
            <a:ext cx="51363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Each of the pins on the 40 Pin header have a designated purpose.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The different types are described in the table below.</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888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08001" y="1249691"/>
            <a:ext cx="10845800" cy="43498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Oswald"/>
              </a:rPr>
              <a:t>How to Configure Raspberry Pi GPIO, I2C, and SPI Pins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Oswa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A2A2A"/>
                </a:solidFill>
                <a:effectLst/>
                <a:latin typeface="Source Sans Pro"/>
              </a:rPr>
              <a:t>Now that we know more about the Raspberry Pi’s GPIO, it’s time to get started with physical computing! Similar to other electrical components, we first have to configure the GPIO pins before using them. The configuration guide below will be run on Raspberry Pi 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A2A2A"/>
                </a:solidFill>
                <a:effectLst/>
                <a:latin typeface="Source Sans Pr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Oswald"/>
              </a:rPr>
              <a:t>Configuring GPIO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A2A2A"/>
                </a:solidFill>
                <a:effectLst/>
                <a:latin typeface="Source Sans Pro"/>
              </a:rPr>
              <a:t>If you’re running the latest version of Raspberry Pi OS, you can skip these steps and get straight into programming with GPIO!</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A2A2A"/>
                </a:solidFill>
                <a:effectLst/>
                <a:latin typeface="Source Sans Pro"/>
              </a:rPr>
              <a:t>Otherwise, you’ll have to run the following commands in the serial terminal to update your RPI:</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2A2A2A"/>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Monaco"/>
              </a:rPr>
              <a:t>sudo</a:t>
            </a:r>
            <a:r>
              <a:rPr kumimoji="0" lang="en-US" sz="1400" b="0" i="0" u="none" strike="noStrike" cap="none" normalizeH="0" baseline="0" dirty="0" smtClean="0">
                <a:ln>
                  <a:noFill/>
                </a:ln>
                <a:solidFill>
                  <a:srgbClr val="333333"/>
                </a:solidFill>
                <a:effectLst/>
                <a:latin typeface="Monaco"/>
              </a:rPr>
              <a:t> apt-get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Monaco"/>
              </a:rPr>
              <a:t>sudo</a:t>
            </a:r>
            <a:r>
              <a:rPr kumimoji="0" lang="en-US" sz="1400" b="0" i="0" u="none" strike="noStrike" cap="none" normalizeH="0" baseline="0" dirty="0" smtClean="0">
                <a:ln>
                  <a:noFill/>
                </a:ln>
                <a:solidFill>
                  <a:srgbClr val="333333"/>
                </a:solidFill>
                <a:effectLst/>
                <a:latin typeface="Monaco"/>
              </a:rPr>
              <a:t> apt-get upgrade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A2A2A"/>
                </a:solidFill>
                <a:effectLst/>
                <a:latin typeface="Source Sans Pro"/>
              </a:rPr>
              <a:t>If for any reason you don’t have the GPIO package installed, you can run the following command for installation:</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33333"/>
                </a:solidFill>
                <a:effectLst/>
                <a:latin typeface="Monaco"/>
              </a:rPr>
              <a:t>sudo</a:t>
            </a:r>
            <a:r>
              <a:rPr kumimoji="0" lang="en-US" sz="1400" b="0" i="0" u="none" strike="noStrike" cap="none" normalizeH="0" baseline="0" dirty="0" smtClean="0">
                <a:ln>
                  <a:noFill/>
                </a:ln>
                <a:solidFill>
                  <a:srgbClr val="333333"/>
                </a:solidFill>
                <a:effectLst/>
                <a:latin typeface="Monaco"/>
              </a:rPr>
              <a:t> apt-get install </a:t>
            </a:r>
            <a:r>
              <a:rPr kumimoji="0" lang="en-US" sz="1400" b="0" i="0" u="none" strike="noStrike" cap="none" normalizeH="0" baseline="0" dirty="0" err="1" smtClean="0">
                <a:ln>
                  <a:noFill/>
                </a:ln>
                <a:solidFill>
                  <a:srgbClr val="333333"/>
                </a:solidFill>
                <a:effectLst/>
                <a:latin typeface="Monaco"/>
              </a:rPr>
              <a:t>rpi.gpio</a:t>
            </a:r>
            <a:r>
              <a:rPr kumimoji="0" 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5143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518879"/>
            <a:ext cx="10072629" cy="29648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Oswald"/>
              </a:rPr>
              <a:t>Configuring Raspberry Pi I2C / SPI Pins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Oswa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To enable I2C or SPI for hardware communication, we’ll use the </a:t>
            </a:r>
            <a:r>
              <a:rPr kumimoji="0" lang="en-US" sz="1300" b="0" i="0" u="none" strike="noStrike" cap="none" normalizeH="0" baseline="0" dirty="0" err="1" smtClean="0">
                <a:ln>
                  <a:noFill/>
                </a:ln>
                <a:solidFill>
                  <a:srgbClr val="2A2A2A"/>
                </a:solidFill>
                <a:effectLst/>
                <a:latin typeface="Source Sans Pro"/>
              </a:rPr>
              <a:t>Raspi-Config</a:t>
            </a:r>
            <a:r>
              <a:rPr kumimoji="0" lang="en-US" sz="1300" b="0" i="0" u="none" strike="noStrike" cap="none" normalizeH="0" baseline="0" dirty="0" smtClean="0">
                <a:ln>
                  <a:noFill/>
                </a:ln>
                <a:solidFill>
                  <a:srgbClr val="2A2A2A"/>
                </a:solidFill>
                <a:effectLst/>
                <a:latin typeface="Source Sans Pro"/>
              </a:rPr>
              <a:t> tool by entering the following command: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33333"/>
                </a:solidFill>
                <a:effectLst/>
                <a:latin typeface="Monaco"/>
              </a:rPr>
              <a:t>sudo</a:t>
            </a:r>
            <a:r>
              <a:rPr kumimoji="0" lang="en-US" sz="1000" b="0" i="0" u="none" strike="noStrike" cap="none" normalizeH="0" baseline="0" dirty="0" smtClean="0">
                <a:ln>
                  <a:noFill/>
                </a:ln>
                <a:solidFill>
                  <a:srgbClr val="333333"/>
                </a:solidFill>
                <a:effectLst/>
                <a:latin typeface="Monaco"/>
              </a:rPr>
              <a:t> </a:t>
            </a:r>
            <a:r>
              <a:rPr kumimoji="0" lang="en-US" sz="1000" b="0" i="0" u="none" strike="noStrike" cap="none" normalizeH="0" baseline="0" dirty="0" err="1" smtClean="0">
                <a:ln>
                  <a:noFill/>
                </a:ln>
                <a:solidFill>
                  <a:srgbClr val="333333"/>
                </a:solidFill>
                <a:effectLst/>
                <a:latin typeface="Monaco"/>
              </a:rPr>
              <a:t>raspi-config</a:t>
            </a:r>
            <a:endParaRPr kumimoji="0" lang="en-US" sz="1000" b="0" i="0" u="none" strike="noStrike" cap="none" normalizeH="0" baseline="0" dirty="0" smtClean="0">
              <a:ln>
                <a:noFill/>
              </a:ln>
              <a:solidFill>
                <a:srgbClr val="333333"/>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In the menu that shows up, navigate to </a:t>
            </a:r>
            <a:r>
              <a:rPr kumimoji="0" lang="en-US" sz="1300" b="0" i="1" u="none" strike="noStrike" cap="none" normalizeH="0" baseline="0" dirty="0" smtClean="0">
                <a:ln>
                  <a:noFill/>
                </a:ln>
                <a:solidFill>
                  <a:srgbClr val="2A2A2A"/>
                </a:solidFill>
                <a:effectLst/>
                <a:latin typeface="Source Sans Pro"/>
              </a:rPr>
              <a:t>Advanced Options</a:t>
            </a:r>
            <a:r>
              <a:rPr kumimoji="0" lang="en-US" sz="1300" b="0" i="0" u="none" strike="noStrike" cap="none" normalizeH="0" baseline="0" dirty="0" smtClean="0">
                <a:ln>
                  <a:noFill/>
                </a:ln>
                <a:solidFill>
                  <a:srgbClr val="2A2A2A"/>
                </a:solidFill>
                <a:effectLst/>
                <a:latin typeface="Source Sans Pro"/>
              </a:rPr>
              <a:t> &gt; </a:t>
            </a:r>
            <a:r>
              <a:rPr kumimoji="0" lang="en-US" sz="1300" b="0" i="1" u="none" strike="noStrike" cap="none" normalizeH="0" baseline="0" dirty="0" smtClean="0">
                <a:ln>
                  <a:noFill/>
                </a:ln>
                <a:solidFill>
                  <a:srgbClr val="2A2A2A"/>
                </a:solidFill>
                <a:effectLst/>
                <a:latin typeface="Source Sans Pro"/>
              </a:rPr>
              <a:t>I2C</a:t>
            </a:r>
            <a:r>
              <a:rPr kumimoji="0" lang="en-US" sz="1300" b="0" i="0" u="none" strike="noStrike" cap="none" normalizeH="0" baseline="0" dirty="0" smtClean="0">
                <a:ln>
                  <a:noFill/>
                </a:ln>
                <a:solidFill>
                  <a:srgbClr val="2A2A2A"/>
                </a:solidFill>
                <a:effectLst/>
                <a:latin typeface="Source Sans Pro"/>
              </a:rPr>
              <a:t> and select yes. For SPI, navigate to </a:t>
            </a:r>
            <a:r>
              <a:rPr kumimoji="0" lang="en-US" sz="1300" b="0" i="1" u="none" strike="noStrike" cap="none" normalizeH="0" baseline="0" dirty="0" smtClean="0">
                <a:ln>
                  <a:noFill/>
                </a:ln>
                <a:solidFill>
                  <a:srgbClr val="2A2A2A"/>
                </a:solidFill>
                <a:effectLst/>
                <a:latin typeface="Source Sans Pro"/>
              </a:rPr>
              <a:t>Advanced Options</a:t>
            </a:r>
            <a:r>
              <a:rPr kumimoji="0" lang="en-US" sz="1300" b="0" i="0" u="none" strike="noStrike" cap="none" normalizeH="0" baseline="0" dirty="0" smtClean="0">
                <a:ln>
                  <a:noFill/>
                </a:ln>
                <a:solidFill>
                  <a:srgbClr val="2A2A2A"/>
                </a:solidFill>
                <a:effectLst/>
                <a:latin typeface="Source Sans Pro"/>
              </a:rPr>
              <a:t> &gt; </a:t>
            </a:r>
            <a:r>
              <a:rPr kumimoji="0" lang="en-US" sz="1300" b="0" i="1" u="none" strike="noStrike" cap="none" normalizeH="0" baseline="0" dirty="0" smtClean="0">
                <a:ln>
                  <a:noFill/>
                </a:ln>
                <a:solidFill>
                  <a:srgbClr val="2A2A2A"/>
                </a:solidFill>
                <a:effectLst/>
                <a:latin typeface="Source Sans Pro"/>
              </a:rPr>
              <a:t>SPI</a:t>
            </a:r>
            <a:r>
              <a:rPr kumimoji="0" lang="en-US" sz="1300" b="0" i="0" u="none" strike="noStrike" cap="none" normalizeH="0" baseline="0" dirty="0" smtClean="0">
                <a:ln>
                  <a:noFill/>
                </a:ln>
                <a:solidFill>
                  <a:srgbClr val="2A2A2A"/>
                </a:solidFill>
                <a:effectLst/>
                <a:latin typeface="Source Sans Pro"/>
              </a:rPr>
              <a:t> instead.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Once complete, reboot your </a:t>
            </a:r>
            <a:r>
              <a:rPr kumimoji="0" lang="en-US" sz="1300" b="0" i="0" u="none" strike="noStrike" cap="none" normalizeH="0" baseline="0" dirty="0" err="1" smtClean="0">
                <a:ln>
                  <a:noFill/>
                </a:ln>
                <a:solidFill>
                  <a:srgbClr val="2A2A2A"/>
                </a:solidFill>
                <a:effectLst/>
                <a:latin typeface="Source Sans Pro"/>
              </a:rPr>
              <a:t>RPi</a:t>
            </a:r>
            <a:r>
              <a:rPr kumimoji="0" lang="en-US" sz="1300" b="0" i="0" u="none" strike="noStrike" cap="none" normalizeH="0" baseline="0" dirty="0" smtClean="0">
                <a:ln>
                  <a:noFill/>
                </a:ln>
                <a:solidFill>
                  <a:srgbClr val="2A2A2A"/>
                </a:solidFill>
                <a:effectLst/>
                <a:latin typeface="Source Sans Pro"/>
              </a:rPr>
              <a:t> and your I2C pins will be enabled. To ensure that I2C communication is working properly with your </a:t>
            </a:r>
            <a:r>
              <a:rPr kumimoji="0" lang="en-US" sz="1300" b="0" i="0" u="none" strike="noStrike" cap="none" normalizeH="0" baseline="0" dirty="0" err="1" smtClean="0">
                <a:ln>
                  <a:noFill/>
                </a:ln>
                <a:solidFill>
                  <a:srgbClr val="2A2A2A"/>
                </a:solidFill>
                <a:effectLst/>
                <a:latin typeface="Source Sans Pro"/>
              </a:rPr>
              <a:t>RPi</a:t>
            </a:r>
            <a:r>
              <a:rPr kumimoji="0" lang="en-US" sz="1300" b="0" i="0" u="none" strike="noStrike" cap="none" normalizeH="0" baseline="0" dirty="0" smtClean="0">
                <a:ln>
                  <a:noFill/>
                </a:ln>
                <a:solidFill>
                  <a:srgbClr val="2A2A2A"/>
                </a:solidFill>
                <a:effectLst/>
                <a:latin typeface="Source Sans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connect your modules and enter the command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33333"/>
                </a:solidFill>
                <a:effectLst/>
                <a:latin typeface="Monaco"/>
              </a:rPr>
              <a:t>lsmod</a:t>
            </a:r>
            <a:r>
              <a:rPr kumimoji="0" lang="en-US" sz="1000" b="0" i="0" u="none" strike="noStrike" cap="none" normalizeH="0" baseline="0" dirty="0" smtClean="0">
                <a:ln>
                  <a:noFill/>
                </a:ln>
                <a:solidFill>
                  <a:srgbClr val="333333"/>
                </a:solidFill>
                <a:effectLst/>
                <a:latin typeface="Monaco"/>
              </a:rPr>
              <a:t> | </a:t>
            </a:r>
            <a:r>
              <a:rPr kumimoji="0" lang="en-US" sz="1000" b="0" i="0" u="none" strike="noStrike" cap="none" normalizeH="0" baseline="0" dirty="0" err="1" smtClean="0">
                <a:ln>
                  <a:noFill/>
                </a:ln>
                <a:solidFill>
                  <a:srgbClr val="333333"/>
                </a:solidFill>
                <a:effectLst/>
                <a:latin typeface="Monaco"/>
              </a:rPr>
              <a:t>grep</a:t>
            </a:r>
            <a:r>
              <a:rPr kumimoji="0" lang="en-US" sz="1000" b="0" i="0" u="none" strike="noStrike" cap="none" normalizeH="0" baseline="0" dirty="0" smtClean="0">
                <a:ln>
                  <a:noFill/>
                </a:ln>
                <a:solidFill>
                  <a:srgbClr val="333333"/>
                </a:solidFill>
                <a:effectLst/>
                <a:latin typeface="Monaco"/>
              </a:rPr>
              <a:t> i2c_</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For SPI, run the following command instead:</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33333"/>
                </a:solidFill>
                <a:effectLst/>
                <a:latin typeface="Monaco"/>
              </a:rPr>
              <a:t>lsmod</a:t>
            </a:r>
            <a:r>
              <a:rPr kumimoji="0" lang="en-US" sz="1000" b="0" i="0" u="none" strike="noStrike" cap="none" normalizeH="0" baseline="0" dirty="0" smtClean="0">
                <a:ln>
                  <a:noFill/>
                </a:ln>
                <a:solidFill>
                  <a:srgbClr val="333333"/>
                </a:solidFill>
                <a:effectLst/>
                <a:latin typeface="Monaco"/>
              </a:rPr>
              <a:t> | </a:t>
            </a:r>
            <a:r>
              <a:rPr kumimoji="0" lang="en-US" sz="1000" b="0" i="0" u="none" strike="noStrike" cap="none" normalizeH="0" baseline="0" dirty="0" err="1" smtClean="0">
                <a:ln>
                  <a:noFill/>
                </a:ln>
                <a:solidFill>
                  <a:srgbClr val="333333"/>
                </a:solidFill>
                <a:effectLst/>
                <a:latin typeface="Monaco"/>
              </a:rPr>
              <a:t>grep</a:t>
            </a:r>
            <a:r>
              <a:rPr kumimoji="0" lang="en-US" sz="1000" b="0" i="0" u="none" strike="noStrike" cap="none" normalizeH="0" baseline="0" dirty="0" smtClean="0">
                <a:ln>
                  <a:noFill/>
                </a:ln>
                <a:solidFill>
                  <a:srgbClr val="333333"/>
                </a:solidFill>
                <a:effectLst/>
                <a:latin typeface="Monaco"/>
              </a:rPr>
              <a:t> </a:t>
            </a:r>
            <a:r>
              <a:rPr kumimoji="0" lang="en-US" sz="1000" b="0" i="0" u="none" strike="noStrike" cap="none" normalizeH="0" baseline="0" dirty="0" err="1" smtClean="0">
                <a:ln>
                  <a:noFill/>
                </a:ln>
                <a:solidFill>
                  <a:srgbClr val="333333"/>
                </a:solidFill>
                <a:effectLst/>
                <a:latin typeface="Monaco"/>
              </a:rPr>
              <a:t>spi</a:t>
            </a:r>
            <a:r>
              <a:rPr kumimoji="0" lang="en-US" sz="1000" b="0" i="0" u="none" strike="noStrike" cap="none" normalizeH="0" baseline="0" dirty="0" smtClean="0">
                <a:ln>
                  <a:noFill/>
                </a:ln>
                <a:solidFill>
                  <a:srgbClr val="333333"/>
                </a:solidFill>
                <a:effectLst/>
                <a:latin typeface="Monaco"/>
              </a:rPr>
              <a:t>_</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A2A2A"/>
                </a:solidFill>
                <a:effectLst/>
                <a:latin typeface="Source Sans Pro"/>
              </a:rPr>
              <a:t>In each case, the command line should then return a list indicating the modules that you’re running through the I2C / SPI pins.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20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830" y="0"/>
            <a:ext cx="10515600" cy="6698256"/>
          </a:xfrm>
        </p:spPr>
        <p:txBody>
          <a:bodyPr>
            <a:noAutofit/>
          </a:bodyPr>
          <a:lstStyle/>
          <a:p>
            <a:r>
              <a:rPr lang="en-US" sz="1400" b="1" dirty="0" err="1"/>
              <a:t>RPi.GPIO</a:t>
            </a:r>
            <a:endParaRPr lang="en-US" sz="1400" b="1" dirty="0"/>
          </a:p>
          <a:p>
            <a:pPr lvl="1"/>
            <a:r>
              <a:rPr lang="en-US" sz="1400" dirty="0"/>
              <a:t>Raspberry-</a:t>
            </a:r>
            <a:r>
              <a:rPr lang="en-US" sz="1400" dirty="0" err="1"/>
              <a:t>gpio</a:t>
            </a:r>
            <a:r>
              <a:rPr lang="en-US" sz="1400" dirty="0"/>
              <a:t>-python </a:t>
            </a:r>
            <a:r>
              <a:rPr lang="en-US" sz="1400" baseline="30000" dirty="0"/>
              <a:t>[2]</a:t>
            </a:r>
            <a:r>
              <a:rPr lang="en-US" sz="1400" dirty="0"/>
              <a:t> or </a:t>
            </a:r>
            <a:r>
              <a:rPr lang="en-US" sz="1400" dirty="0" err="1"/>
              <a:t>RPi.GPIO</a:t>
            </a:r>
            <a:r>
              <a:rPr lang="en-US" sz="1400" dirty="0"/>
              <a:t>, is a Python module to control the GPIO interface on the Raspberry Pi. It was developed by Ben </a:t>
            </a:r>
            <a:r>
              <a:rPr lang="en-US" sz="1400" dirty="0" err="1"/>
              <a:t>Croston</a:t>
            </a:r>
            <a:r>
              <a:rPr lang="en-US" sz="1400" dirty="0"/>
              <a:t> and released under an MIT free software license.</a:t>
            </a:r>
          </a:p>
          <a:p>
            <a:pPr lvl="1"/>
            <a:r>
              <a:rPr lang="en-US" sz="1400" dirty="0"/>
              <a:t>The project Wiki </a:t>
            </a:r>
            <a:r>
              <a:rPr lang="en-US" sz="1400" baseline="30000" dirty="0"/>
              <a:t>[3]</a:t>
            </a:r>
            <a:r>
              <a:rPr lang="en-US" sz="1400" dirty="0"/>
              <a:t> has documentation including example programs. I'll cover some of the basics here.</a:t>
            </a:r>
          </a:p>
          <a:p>
            <a:pPr lvl="1"/>
            <a:r>
              <a:rPr lang="en-US" sz="1400" dirty="0"/>
              <a:t>The </a:t>
            </a:r>
            <a:r>
              <a:rPr lang="en-US" sz="1400" dirty="0" err="1"/>
              <a:t>RPi.GPIO</a:t>
            </a:r>
            <a:r>
              <a:rPr lang="en-US" sz="1400" dirty="0"/>
              <a:t> module is installed by default on recent versions of </a:t>
            </a:r>
            <a:r>
              <a:rPr lang="en-US" sz="1400" dirty="0" err="1"/>
              <a:t>Raspbian</a:t>
            </a:r>
            <a:r>
              <a:rPr lang="en-US" sz="1400" dirty="0"/>
              <a:t> Linux. To use the module from Python programs, first import it using:</a:t>
            </a:r>
          </a:p>
          <a:p>
            <a:r>
              <a:rPr lang="en-US" sz="1400" b="1" dirty="0"/>
              <a:t>import </a:t>
            </a:r>
            <a:r>
              <a:rPr lang="en-US" sz="1400" b="1" dirty="0" err="1"/>
              <a:t>RPi.GPIO</a:t>
            </a:r>
            <a:r>
              <a:rPr lang="en-US" sz="1400" b="1" dirty="0"/>
              <a:t> as GPIO</a:t>
            </a:r>
            <a:endParaRPr lang="en-US" sz="1400" dirty="0"/>
          </a:p>
          <a:p>
            <a:pPr lvl="1"/>
            <a:r>
              <a:rPr lang="en-US" sz="1400" dirty="0"/>
              <a:t>This way you can refer to all functions in the module using the shorter name "GPIO".</a:t>
            </a:r>
          </a:p>
          <a:p>
            <a:pPr lvl="1"/>
            <a:r>
              <a:rPr lang="en-US" sz="1400" dirty="0" err="1"/>
              <a:t>RPi.GPIO</a:t>
            </a:r>
            <a:r>
              <a:rPr lang="en-US" sz="1400" dirty="0"/>
              <a:t> supports referring to GPIO pins using either the physical pin numbers on the GPIO connector or using the BCM channel names from the Broadcom SOC that the pins are connected to. For example, pin 24 is BCM channel GPIO8. To use physical board pin numbers, call:</a:t>
            </a:r>
          </a:p>
          <a:p>
            <a:r>
              <a:rPr lang="en-US" sz="1400" b="1" dirty="0" err="1"/>
              <a:t>GPIO.setmode</a:t>
            </a:r>
            <a:r>
              <a:rPr lang="en-US" sz="1400" b="1" dirty="0"/>
              <a:t>(GPIO.BOARD)</a:t>
            </a:r>
            <a:endParaRPr lang="en-US" sz="1400" dirty="0"/>
          </a:p>
          <a:p>
            <a:pPr lvl="1"/>
            <a:r>
              <a:rPr lang="en-US" sz="1400" dirty="0"/>
              <a:t>and to use the BCM channel numbers, use:</a:t>
            </a:r>
          </a:p>
          <a:p>
            <a:r>
              <a:rPr lang="en-US" sz="1400" b="1" dirty="0" err="1"/>
              <a:t>GPIO.setmode</a:t>
            </a:r>
            <a:r>
              <a:rPr lang="en-US" sz="1400" b="1" dirty="0"/>
              <a:t>(GPIO.BCM)</a:t>
            </a:r>
            <a:endParaRPr lang="en-US" sz="1400" dirty="0"/>
          </a:p>
          <a:p>
            <a:r>
              <a:rPr lang="en-US" sz="1400" dirty="0"/>
              <a:t>Either method will work. The BOARD number scheme has the advantage that the library is aware of the Raspberry Pi model it is running on and will work correctly even if the Broadcom SOC channel names change in the future.</a:t>
            </a:r>
          </a:p>
          <a:p>
            <a:r>
              <a:rPr lang="en-US" sz="1400" dirty="0"/>
              <a:t>To set up a channel as an input or an output, call either:</a:t>
            </a:r>
          </a:p>
          <a:p>
            <a:r>
              <a:rPr lang="en-US" sz="1400" b="1" dirty="0" err="1"/>
              <a:t>GPIO.setup</a:t>
            </a:r>
            <a:r>
              <a:rPr lang="en-US" sz="1400" b="1" dirty="0"/>
              <a:t>(channel, GPIO.IN)</a:t>
            </a:r>
            <a:endParaRPr lang="en-US" sz="1400" dirty="0"/>
          </a:p>
          <a:p>
            <a:r>
              <a:rPr lang="en-US" sz="1400" dirty="0"/>
              <a:t>or</a:t>
            </a:r>
          </a:p>
          <a:p>
            <a:r>
              <a:rPr lang="en-US" sz="1400" b="1" dirty="0" err="1"/>
              <a:t>GPIO.setup</a:t>
            </a:r>
            <a:r>
              <a:rPr lang="en-US" sz="1400" b="1" dirty="0"/>
              <a:t>(channel, GPIO.OUT)</a:t>
            </a:r>
            <a:endParaRPr lang="en-US" sz="1400" dirty="0"/>
          </a:p>
          <a:p>
            <a:r>
              <a:rPr lang="en-US" sz="1400" dirty="0"/>
              <a:t>Where channel is the channel number based on the numbering system you specified when you called </a:t>
            </a:r>
            <a:r>
              <a:rPr lang="en-US" sz="1400" dirty="0" err="1"/>
              <a:t>setmode</a:t>
            </a:r>
            <a:r>
              <a:rPr lang="en-US" sz="1400" dirty="0"/>
              <a:t>.</a:t>
            </a:r>
          </a:p>
          <a:p>
            <a:r>
              <a:rPr lang="en-US" sz="1400" dirty="0"/>
              <a:t>To read the value of an input channel, call</a:t>
            </a:r>
            <a:r>
              <a:rPr lang="en-US" sz="1400" dirty="0" smtClean="0"/>
              <a:t>:</a:t>
            </a:r>
            <a:endParaRPr lang="en-US" sz="1400" dirty="0"/>
          </a:p>
        </p:txBody>
      </p:sp>
    </p:spTree>
    <p:extLst>
      <p:ext uri="{BB962C8B-B14F-4D97-AF65-F5344CB8AC3E}">
        <p14:creationId xmlns:p14="http://schemas.microsoft.com/office/powerpoint/2010/main" val="29630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099"/>
            <a:ext cx="10515600" cy="5971864"/>
          </a:xfrm>
        </p:spPr>
        <p:txBody>
          <a:bodyPr>
            <a:normAutofit fontScale="47500" lnSpcReduction="20000"/>
          </a:bodyPr>
          <a:lstStyle/>
          <a:p>
            <a:r>
              <a:rPr lang="en-US" b="1" dirty="0" err="1" smtClean="0"/>
              <a:t>GPIO.input</a:t>
            </a:r>
            <a:r>
              <a:rPr lang="en-US" b="1" dirty="0" smtClean="0"/>
              <a:t>(channel)</a:t>
            </a:r>
            <a:endParaRPr lang="en-US" dirty="0" smtClean="0"/>
          </a:p>
          <a:p>
            <a:r>
              <a:rPr lang="en-US" dirty="0" smtClean="0"/>
              <a:t>where channel is the channel number as used in setup. It will return a value of 0, GPIO.LOW, or False (all are equivalent) if it is low and 1, GPIO.HIGH, or True if it was at a high level.</a:t>
            </a:r>
          </a:p>
          <a:p>
            <a:r>
              <a:rPr lang="en-US" dirty="0" smtClean="0"/>
              <a:t>To set the output state of a GPIO pin, call:</a:t>
            </a:r>
          </a:p>
          <a:p>
            <a:r>
              <a:rPr lang="en-US" b="1" dirty="0" err="1" smtClean="0"/>
              <a:t>GPIO.output</a:t>
            </a:r>
            <a:r>
              <a:rPr lang="en-US" b="1" dirty="0" smtClean="0"/>
              <a:t>(channel, state)</a:t>
            </a:r>
            <a:endParaRPr lang="en-US" dirty="0" smtClean="0"/>
          </a:p>
          <a:p>
            <a:r>
              <a:rPr lang="en-US" dirty="0" smtClean="0"/>
              <a:t>where channel is the channel number and state is the desired output level: either 0, GPIO.LOW, or False for a low value or 1, GPIO.HIGH, or True for a high level.</a:t>
            </a:r>
          </a:p>
          <a:p>
            <a:r>
              <a:rPr lang="en-US" dirty="0" smtClean="0"/>
              <a:t>When you are done with the library, it is good practice to free up any resources used and return all channels back to the safe default of being inputs. This is done by calling:</a:t>
            </a:r>
          </a:p>
          <a:p>
            <a:r>
              <a:rPr lang="en-US" b="1" dirty="0" err="1" smtClean="0"/>
              <a:t>GPIO.cleanup</a:t>
            </a:r>
            <a:r>
              <a:rPr lang="en-US" b="1" dirty="0" smtClean="0"/>
              <a:t>()</a:t>
            </a:r>
            <a:endParaRPr lang="en-US" dirty="0" smtClean="0"/>
          </a:p>
          <a:p>
            <a:r>
              <a:rPr lang="en-US" dirty="0" smtClean="0"/>
              <a:t>Here is a very simple standalone example that toggles an output pin on and off for 200 milliseconds, ten times. It also reports the level on input pin 31. If you put the commands in a file and make it executable, you can directly run it as a program.</a:t>
            </a:r>
          </a:p>
          <a:p>
            <a:r>
              <a:rPr lang="en-US" b="1" dirty="0" smtClean="0"/>
              <a:t>#!/</a:t>
            </a:r>
            <a:r>
              <a:rPr lang="en-US" b="1" dirty="0" err="1" smtClean="0"/>
              <a:t>usr</a:t>
            </a:r>
            <a:r>
              <a:rPr lang="en-US" b="1" dirty="0" smtClean="0"/>
              <a:t>/bin/python3</a:t>
            </a:r>
            <a:endParaRPr lang="en-US" dirty="0" smtClean="0"/>
          </a:p>
          <a:p>
            <a:r>
              <a:rPr lang="en-US" b="1" dirty="0" smtClean="0"/>
              <a:t>import </a:t>
            </a:r>
            <a:r>
              <a:rPr lang="en-US" b="1" dirty="0" err="1" smtClean="0"/>
              <a:t>RPi.GPIO</a:t>
            </a:r>
            <a:r>
              <a:rPr lang="en-US" b="1" dirty="0" smtClean="0"/>
              <a:t> as GPIO</a:t>
            </a:r>
            <a:br>
              <a:rPr lang="en-US" b="1" dirty="0" smtClean="0"/>
            </a:br>
            <a:r>
              <a:rPr lang="en-US" b="1" dirty="0" smtClean="0"/>
              <a:t>import time</a:t>
            </a:r>
            <a:endParaRPr lang="en-US" dirty="0" smtClean="0"/>
          </a:p>
          <a:p>
            <a:r>
              <a:rPr lang="en-US" b="1" dirty="0" smtClean="0"/>
              <a:t>led = 18</a:t>
            </a:r>
            <a:br>
              <a:rPr lang="en-US" b="1" dirty="0" smtClean="0"/>
            </a:br>
            <a:r>
              <a:rPr lang="en-US" b="1" dirty="0" smtClean="0"/>
              <a:t>switch = 31</a:t>
            </a:r>
            <a:endParaRPr lang="en-US" dirty="0" smtClean="0"/>
          </a:p>
          <a:p>
            <a:r>
              <a:rPr lang="en-US" b="1" dirty="0" err="1" smtClean="0"/>
              <a:t>GPIO.setmode</a:t>
            </a:r>
            <a:r>
              <a:rPr lang="en-US" b="1" dirty="0" smtClean="0"/>
              <a:t>(GPIO.BOARD)</a:t>
            </a:r>
            <a:br>
              <a:rPr lang="en-US" b="1" dirty="0" smtClean="0"/>
            </a:br>
            <a:r>
              <a:rPr lang="en-US" b="1" dirty="0" err="1" smtClean="0"/>
              <a:t>GPIO.setup</a:t>
            </a:r>
            <a:r>
              <a:rPr lang="en-US" b="1" dirty="0" smtClean="0"/>
              <a:t>(led, GPIO.OUT)</a:t>
            </a:r>
            <a:br>
              <a:rPr lang="en-US" b="1" dirty="0" smtClean="0"/>
            </a:br>
            <a:r>
              <a:rPr lang="en-US" b="1" dirty="0" err="1" smtClean="0"/>
              <a:t>GPIO.setup</a:t>
            </a:r>
            <a:r>
              <a:rPr lang="en-US" b="1" dirty="0" smtClean="0"/>
              <a:t>(switch, GPIO.IN)</a:t>
            </a:r>
            <a:endParaRPr lang="en-US" dirty="0" smtClean="0"/>
          </a:p>
          <a:p>
            <a:r>
              <a:rPr lang="en-US" b="1" dirty="0" smtClean="0"/>
              <a:t>for </a:t>
            </a:r>
            <a:r>
              <a:rPr lang="en-US" b="1" dirty="0" err="1" smtClean="0"/>
              <a:t>i</a:t>
            </a:r>
            <a:r>
              <a:rPr lang="en-US" b="1" dirty="0" smtClean="0"/>
              <a:t> in range(10):</a:t>
            </a:r>
            <a:br>
              <a:rPr lang="en-US" b="1" dirty="0" smtClean="0"/>
            </a:br>
            <a:r>
              <a:rPr lang="en-US" b="1" dirty="0" smtClean="0"/>
              <a:t>    </a:t>
            </a:r>
            <a:r>
              <a:rPr lang="en-US" b="1" dirty="0" err="1" smtClean="0"/>
              <a:t>GPIO.output</a:t>
            </a:r>
            <a:r>
              <a:rPr lang="en-US" b="1" dirty="0" smtClean="0"/>
              <a:t>(led, GPIO.HIGH)</a:t>
            </a:r>
            <a:br>
              <a:rPr lang="en-US" b="1" dirty="0" smtClean="0"/>
            </a:br>
            <a:r>
              <a:rPr lang="en-US" b="1" dirty="0" smtClean="0"/>
              <a:t>    </a:t>
            </a:r>
            <a:r>
              <a:rPr lang="en-US" b="1" dirty="0" err="1" smtClean="0"/>
              <a:t>time.sleep</a:t>
            </a:r>
            <a:r>
              <a:rPr lang="en-US" b="1" dirty="0" smtClean="0"/>
              <a:t>(0.2)</a:t>
            </a:r>
            <a:br>
              <a:rPr lang="en-US" b="1" dirty="0" smtClean="0"/>
            </a:br>
            <a:r>
              <a:rPr lang="en-US" b="1" dirty="0" smtClean="0"/>
              <a:t>    </a:t>
            </a:r>
            <a:r>
              <a:rPr lang="en-US" b="1" dirty="0" err="1" smtClean="0"/>
              <a:t>GPIO.output</a:t>
            </a:r>
            <a:r>
              <a:rPr lang="en-US" b="1" dirty="0" smtClean="0"/>
              <a:t>(led, GPIO.LOW)</a:t>
            </a:r>
            <a:br>
              <a:rPr lang="en-US" b="1" dirty="0" smtClean="0"/>
            </a:br>
            <a:r>
              <a:rPr lang="en-US" b="1" dirty="0" smtClean="0"/>
              <a:t>    </a:t>
            </a:r>
            <a:r>
              <a:rPr lang="en-US" b="1" dirty="0" err="1" smtClean="0"/>
              <a:t>time.sleep</a:t>
            </a:r>
            <a:r>
              <a:rPr lang="en-US" b="1" dirty="0" smtClean="0"/>
              <a:t>(0.2)</a:t>
            </a:r>
            <a:br>
              <a:rPr lang="en-US" b="1" dirty="0" smtClean="0"/>
            </a:br>
            <a:r>
              <a:rPr lang="en-US" b="1" dirty="0" smtClean="0"/>
              <a:t>    print('Switch status = ', </a:t>
            </a:r>
            <a:r>
              <a:rPr lang="en-US" b="1" dirty="0" err="1" smtClean="0"/>
              <a:t>GPIO.input</a:t>
            </a:r>
            <a:r>
              <a:rPr lang="en-US" b="1" dirty="0" smtClean="0"/>
              <a:t>(switch))</a:t>
            </a:r>
            <a:endParaRPr lang="en-US" dirty="0" smtClean="0"/>
          </a:p>
          <a:p>
            <a:r>
              <a:rPr lang="en-US" b="1" dirty="0" err="1" smtClean="0"/>
              <a:t>GPIO.cleanup</a:t>
            </a:r>
            <a:r>
              <a:rPr lang="en-US" b="1" dirty="0" smtClean="0"/>
              <a:t>()</a:t>
            </a:r>
            <a:endParaRPr lang="en-US" dirty="0" smtClean="0"/>
          </a:p>
          <a:p>
            <a:r>
              <a:rPr lang="en-US" dirty="0" smtClean="0"/>
              <a:t>If pin 18 is connected to an LED and pin 31 to a switch, as it is on my little GPIO learning board, we can see the LED flashing and the program will report the status of the switch.</a:t>
            </a:r>
          </a:p>
          <a:p>
            <a:endParaRPr lang="en-IN" dirty="0"/>
          </a:p>
        </p:txBody>
      </p:sp>
    </p:spTree>
    <p:extLst>
      <p:ext uri="{BB962C8B-B14F-4D97-AF65-F5344CB8AC3E}">
        <p14:creationId xmlns:p14="http://schemas.microsoft.com/office/powerpoint/2010/main" val="215930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http://wiringpi.com/reference/priority-interrupts-and-threads/</a:t>
            </a:r>
            <a:endParaRPr lang="en-IN" dirty="0"/>
          </a:p>
        </p:txBody>
      </p:sp>
    </p:spTree>
    <p:extLst>
      <p:ext uri="{BB962C8B-B14F-4D97-AF65-F5344CB8AC3E}">
        <p14:creationId xmlns:p14="http://schemas.microsoft.com/office/powerpoint/2010/main" val="948659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639</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Monaco</vt:lpstr>
      <vt:lpstr>Oswald</vt:lpstr>
      <vt:lpstr>Source Sans</vt:lpstr>
      <vt:lpstr>Source Sans Pro</vt:lpstr>
      <vt:lpstr>Office Theme</vt:lpstr>
      <vt:lpstr>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.N</dc:creator>
  <cp:lastModifiedBy>Manju .N</cp:lastModifiedBy>
  <cp:revision>9</cp:revision>
  <dcterms:created xsi:type="dcterms:W3CDTF">2021-10-11T07:55:44Z</dcterms:created>
  <dcterms:modified xsi:type="dcterms:W3CDTF">2021-10-13T13:34:59Z</dcterms:modified>
</cp:coreProperties>
</file>