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1" lang="en-IN" sz="4800" spc="-1" strike="noStrike">
                <a:solidFill>
                  <a:srgbClr val="333333"/>
                </a:solidFill>
                <a:latin typeface="Noto Sans Regular"/>
              </a:rPr>
              <a:t>Click to edit the title </a:t>
            </a:r>
            <a:r>
              <a:rPr b="1" lang="en-IN" sz="4800" spc="-1" strike="noStrike">
                <a:solidFill>
                  <a:srgbClr val="333333"/>
                </a:solidFill>
                <a:latin typeface="Noto Sans Regular"/>
              </a:rPr>
              <a:t>text format</a:t>
            </a:r>
            <a:endParaRPr b="1" lang="en-IN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8568000" cy="98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333333"/>
                </a:solidFill>
                <a:latin typeface="Noto Sans Bold"/>
              </a:rPr>
              <a:t>Click to edit the outline text format</a:t>
            </a:r>
            <a:endParaRPr b="0" lang="en-IN" sz="2400" spc="-1" strike="noStrike">
              <a:solidFill>
                <a:srgbClr val="333333"/>
              </a:solidFill>
              <a:latin typeface="Noto Sans Bold"/>
            </a:endParaRPr>
          </a:p>
          <a:p>
            <a:pPr lvl="1" marL="864000" indent="-324000">
              <a:spcAft>
                <a:spcPts val="1497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333333"/>
                </a:solidFill>
                <a:latin typeface="Noto Sans Bold"/>
              </a:rPr>
              <a:t>Second Outline Level</a:t>
            </a:r>
            <a:endParaRPr b="0" lang="en-IN" sz="2400" spc="-1" strike="noStrike">
              <a:solidFill>
                <a:srgbClr val="333333"/>
              </a:solidFill>
              <a:latin typeface="Noto Sans Bold"/>
            </a:endParaRPr>
          </a:p>
          <a:p>
            <a:pPr lvl="2" marL="1296000" indent="-288000">
              <a:spcAft>
                <a:spcPts val="112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333333"/>
                </a:solidFill>
                <a:latin typeface="Noto Sans Bold"/>
              </a:rPr>
              <a:t>Third Outline Level</a:t>
            </a:r>
            <a:endParaRPr b="0" lang="en-IN" sz="2400" spc="-1" strike="noStrike">
              <a:solidFill>
                <a:srgbClr val="333333"/>
              </a:solidFill>
              <a:latin typeface="Noto Sans Bold"/>
            </a:endParaRPr>
          </a:p>
          <a:p>
            <a:pPr lvl="3" marL="1728000" indent="-216000">
              <a:spcAft>
                <a:spcPts val="743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333333"/>
                </a:solidFill>
                <a:latin typeface="Noto Sans Bold"/>
              </a:rPr>
              <a:t>Fourth Outline Level</a:t>
            </a:r>
            <a:endParaRPr b="0" lang="en-IN" sz="2400" spc="-1" strike="noStrike">
              <a:solidFill>
                <a:srgbClr val="333333"/>
              </a:solidFill>
              <a:latin typeface="Noto Sans Bold"/>
            </a:endParaRPr>
          </a:p>
          <a:p>
            <a:pPr lvl="4" marL="2160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333333"/>
                </a:solidFill>
                <a:latin typeface="Noto Sans Bold"/>
              </a:rPr>
              <a:t>Fifth Outline Level</a:t>
            </a:r>
            <a:endParaRPr b="0" lang="en-IN" sz="2400" spc="-1" strike="noStrike">
              <a:solidFill>
                <a:srgbClr val="333333"/>
              </a:solidFill>
              <a:latin typeface="Noto Sans Bold"/>
            </a:endParaRPr>
          </a:p>
          <a:p>
            <a:pPr lvl="5" marL="2592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333333"/>
                </a:solidFill>
                <a:latin typeface="Noto Sans Bold"/>
              </a:rPr>
              <a:t>Sixth Outline Level</a:t>
            </a:r>
            <a:endParaRPr b="0" lang="en-IN" sz="2400" spc="-1" strike="noStrike">
              <a:solidFill>
                <a:srgbClr val="333333"/>
              </a:solidFill>
              <a:latin typeface="Noto Sans Bold"/>
            </a:endParaRPr>
          </a:p>
          <a:p>
            <a:pPr lvl="6" marL="3024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333333"/>
                </a:solidFill>
                <a:latin typeface="Noto Sans Bold"/>
              </a:rPr>
              <a:t>Seventh Outline Level</a:t>
            </a:r>
            <a:endParaRPr b="0" lang="en-IN" sz="24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44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Noto Sans Regular"/>
              </a:rPr>
              <a:t>&lt;date/time&gt;</a:t>
            </a:r>
            <a:endParaRPr b="0" lang="en-IN" sz="1400" spc="-1" strike="noStrike">
              <a:latin typeface="Noto Sans Regula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N" sz="1400" spc="-1" strike="noStrike">
                <a:latin typeface="Noto Sans Regular"/>
              </a:rPr>
              <a:t>&lt;footer&gt;</a:t>
            </a:r>
            <a:endParaRPr b="0" lang="en-IN" sz="1400" spc="-1" strike="noStrike">
              <a:latin typeface="Noto Sans Regula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B1B5EF79-9E65-4FC0-ADB2-E6D0BA7BE98B}" type="slidenum">
              <a:rPr b="0" lang="en-IN" sz="1400" spc="-1" strike="noStrike">
                <a:latin typeface="Noto Sans Regular"/>
              </a:rPr>
              <a:t>&lt;number&gt;</a:t>
            </a:fld>
            <a:r>
              <a:rPr b="0" lang="en-IN" sz="1400" spc="-1" strike="noStrike">
                <a:latin typeface="Noto Sans Regular"/>
              </a:rPr>
              <a:t> / </a:t>
            </a:r>
            <a:fld id="{0B6A5B12-4B73-485C-A2D2-63869B33550D}" type="slidecount">
              <a:rPr b="0" lang="en-IN" sz="1400" spc="-1" strike="noStrike">
                <a:latin typeface="Noto Sans Regular"/>
              </a:rPr>
              <a:t>20</a:t>
            </a:fld>
            <a:endParaRPr b="0" lang="en-IN" sz="1400" spc="-1" strike="noStrike">
              <a:latin typeface="Noto Sans Regular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0" y="4320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IN" sz="4400" spc="-1" strike="noStrike">
                <a:solidFill>
                  <a:srgbClr val="333333"/>
                </a:solidFill>
                <a:latin typeface="Noto Sans Regular"/>
              </a:rPr>
              <a:t>Click to edit the title text format</a:t>
            </a:r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Click to edit the outline text format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Second Outline Level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lvl="2" marL="1296000" indent="-288000">
              <a:spcAft>
                <a:spcPts val="845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Third Outline Level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lvl="3" marL="1728000" indent="-216000">
              <a:spcAft>
                <a:spcPts val="567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Fourth Outline Level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lvl="4" marL="2160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Fifth Outline Level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lvl="5" marL="2592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Sixth Outline Level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lvl="6" marL="3024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Seventh Outline Level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Noto Sans Regular"/>
              </a:rPr>
              <a:t> </a:t>
            </a:r>
            <a:endParaRPr b="0" lang="en-IN" sz="1400" spc="-1" strike="noStrike">
              <a:latin typeface="Noto Sans Regular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N" sz="1400" spc="-1" strike="noStrike">
                <a:latin typeface="Noto Sans Regular"/>
              </a:rPr>
              <a:t> </a:t>
            </a:r>
            <a:endParaRPr b="0" lang="en-IN" sz="1400" spc="-1" strike="noStrike">
              <a:latin typeface="Noto Sans Regular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572B6AF1-5568-4E74-B1C3-03A2F99F6998}" type="slidenum">
              <a:rPr b="0" lang="en-IN" sz="1400" spc="-1" strike="noStrike">
                <a:latin typeface="Noto Sans Regular"/>
              </a:rPr>
              <a:t>1</a:t>
            </a:fld>
            <a:r>
              <a:rPr b="0" lang="en-IN" sz="1400" spc="-1" strike="noStrike">
                <a:latin typeface="Noto Sans Regular"/>
              </a:rPr>
              <a:t> / </a:t>
            </a:r>
            <a:fld id="{508CA3BA-36C2-4788-9226-AB900DF9723B}" type="slidecount">
              <a:rPr b="0" lang="en-IN" sz="1400" spc="-1" strike="noStrike">
                <a:latin typeface="Noto Sans Regular"/>
              </a:rPr>
              <a:t>20</a:t>
            </a:fld>
            <a:endParaRPr b="0" lang="en-IN" sz="1400" spc="-1" strike="noStrike">
              <a:latin typeface="Noto Sans Regular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0" y="288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792000" y="3993480"/>
            <a:ext cx="8568000" cy="1661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1" lang="en-IN" sz="4800" spc="-1" strike="noStrike">
                <a:solidFill>
                  <a:srgbClr val="333333"/>
                </a:solidFill>
                <a:latin typeface="Noto Sans Regular"/>
              </a:rPr>
              <a:t>ARM Instruction Set</a:t>
            </a:r>
            <a:endParaRPr b="1" lang="en-IN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792000" y="5904000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3200" spc="-1" strike="noStrike">
                <a:latin typeface="Noto Sans Regular"/>
              </a:rPr>
              <a:t>By Khushal</a:t>
            </a:r>
            <a:endParaRPr b="0" lang="en-IN" sz="3200" spc="-1" strike="noStrike">
              <a:latin typeface="Noto Sans Regular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720000" y="279720"/>
            <a:ext cx="9216000" cy="130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4400" spc="-1" strike="noStrike">
                <a:solidFill>
                  <a:srgbClr val="333333"/>
                </a:solidFill>
                <a:latin typeface="Noto Sans Regular"/>
              </a:rPr>
              <a:t>Arithmetic Instructions</a:t>
            </a:r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graphicFrame>
        <p:nvGraphicFramePr>
          <p:cNvPr id="107" name="Table 2"/>
          <p:cNvGraphicFramePr/>
          <p:nvPr/>
        </p:nvGraphicFramePr>
        <p:xfrm>
          <a:off x="72720" y="1763280"/>
          <a:ext cx="9791280" cy="4319280"/>
        </p:xfrm>
        <a:graphic>
          <a:graphicData uri="http://schemas.openxmlformats.org/drawingml/2006/table">
            <a:tbl>
              <a:tblPr/>
              <a:tblGrid>
                <a:gridCol w="1199880"/>
                <a:gridCol w="4553280"/>
                <a:gridCol w="4038120"/>
              </a:tblGrid>
              <a:tr h="71964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</a:rPr>
                        <a:t>ADC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</a:rPr>
                        <a:t>add two 32-bit values and carry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</a:rPr>
                        <a:t>Rd = Rn + N + carry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edcc6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</a:rPr>
                        <a:t>ADD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</a:rPr>
                        <a:t>add two 32-bit values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</a:rPr>
                        <a:t>Rd = Rn + 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edcc6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</a:rPr>
                        <a:t>RSB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</a:rPr>
                        <a:t>reverse subtract of two 32-bit values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</a:rPr>
                        <a:t>Rd = N − Rn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edcc6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</a:rPr>
                        <a:t>RSC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</a:rPr>
                        <a:t>reverse subtract with carry of two 32-bit values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</a:rPr>
                        <a:t> </a:t>
                      </a:r>
                      <a:r>
                        <a:rPr b="0" lang="en-IN" sz="1800" spc="-1" strike="noStrike">
                          <a:latin typeface="Arial"/>
                        </a:rPr>
                        <a:t>Rd = N − Rn − !(carry flag)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edcc6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</a:rPr>
                        <a:t>SBC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</a:rPr>
                        <a:t>subtract with carry of two 32-bit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</a:rPr>
                        <a:t>values Rd = Rn − N − !(carry flag)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edcc6"/>
                    </a:solidFill>
                  </a:tcPr>
                </a:tc>
              </a:tr>
              <a:tr h="72144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</a:rPr>
                        <a:t>SUB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</a:rPr>
                        <a:t>subtract two 32-bit values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</a:rPr>
                        <a:t>Rd = Rn − 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edcc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720000" y="279720"/>
            <a:ext cx="9216000" cy="130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4400" spc="-1" strike="noStrike">
                <a:solidFill>
                  <a:srgbClr val="333333"/>
                </a:solidFill>
                <a:latin typeface="Noto Sans Regular"/>
              </a:rPr>
              <a:t>Logical Instructions</a:t>
            </a:r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graphicFrame>
        <p:nvGraphicFramePr>
          <p:cNvPr id="109" name="Table 2"/>
          <p:cNvGraphicFramePr/>
          <p:nvPr/>
        </p:nvGraphicFramePr>
        <p:xfrm>
          <a:off x="504360" y="1697400"/>
          <a:ext cx="9216000" cy="2879280"/>
        </p:xfrm>
        <a:graphic>
          <a:graphicData uri="http://schemas.openxmlformats.org/drawingml/2006/table">
            <a:tbl>
              <a:tblPr/>
              <a:tblGrid>
                <a:gridCol w="1506960"/>
                <a:gridCol w="5987160"/>
                <a:gridCol w="1721880"/>
              </a:tblGrid>
              <a:tr h="71964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</a:rPr>
                        <a:t>AND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</a:rPr>
                        <a:t>logical bitwise AND of two 32-bit values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</a:rPr>
                        <a:t> </a:t>
                      </a:r>
                      <a:r>
                        <a:rPr b="0" lang="en-IN" sz="1800" spc="-1" strike="noStrike">
                          <a:latin typeface="Arial"/>
                        </a:rPr>
                        <a:t>Rd = Rn &amp; 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</a:rPr>
                        <a:t>ORR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</a:rPr>
                        <a:t> </a:t>
                      </a:r>
                      <a:r>
                        <a:rPr b="0" lang="en-IN" sz="1800" spc="-1" strike="noStrike">
                          <a:latin typeface="Arial"/>
                        </a:rPr>
                        <a:t>logical bitwise OR of two 32-bit values 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</a:rPr>
                        <a:t>Rd = Rn | 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</a:rPr>
                        <a:t>EOR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</a:rPr>
                        <a:t>logical exclusive OR of two 32-bit values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</a:rPr>
                        <a:t>Rd = Rn ∧ 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072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</a:rPr>
                        <a:t>BIC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</a:rPr>
                        <a:t>logical bit clear (AND NOT) 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</a:rPr>
                        <a:t>Rd = Rn &amp; ∼N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720000" y="279720"/>
            <a:ext cx="9216000" cy="130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4400" spc="-1" strike="noStrike">
                <a:solidFill>
                  <a:srgbClr val="333333"/>
                </a:solidFill>
                <a:latin typeface="Noto Sans Regular"/>
              </a:rPr>
              <a:t>Comparison Instructions</a:t>
            </a:r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graphicFrame>
        <p:nvGraphicFramePr>
          <p:cNvPr id="111" name="Table 2"/>
          <p:cNvGraphicFramePr/>
          <p:nvPr/>
        </p:nvGraphicFramePr>
        <p:xfrm>
          <a:off x="432360" y="2057400"/>
          <a:ext cx="9216000" cy="2879280"/>
        </p:xfrm>
        <a:graphic>
          <a:graphicData uri="http://schemas.openxmlformats.org/drawingml/2006/table">
            <a:tbl>
              <a:tblPr/>
              <a:tblGrid>
                <a:gridCol w="1506960"/>
                <a:gridCol w="4066560"/>
                <a:gridCol w="3642480"/>
              </a:tblGrid>
              <a:tr h="71964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</a:rPr>
                        <a:t>CMN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</a:rPr>
                        <a:t>compare negated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</a:rPr>
                        <a:t>flags set as a result of Rn + 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</a:rPr>
                        <a:t>CMP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</a:rPr>
                        <a:t>compare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</a:rPr>
                        <a:t>flags set as a result of Rn − 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</a:rPr>
                        <a:t>TEQ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</a:rPr>
                        <a:t>test for equality of two 32-bit values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</a:rPr>
                        <a:t>flags set as a result of Rn ∧ 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072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</a:rPr>
                        <a:t>TST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</a:rPr>
                        <a:t>test bits of a 32-bit value  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</a:rPr>
                        <a:t>flags set as a result of Rn &amp; 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720000" y="279720"/>
            <a:ext cx="9216000" cy="130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4400" spc="-1" strike="noStrike">
                <a:solidFill>
                  <a:srgbClr val="333333"/>
                </a:solidFill>
                <a:latin typeface="Noto Sans Regular"/>
              </a:rPr>
              <a:t>Branch Instructions</a:t>
            </a:r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graphicFrame>
        <p:nvGraphicFramePr>
          <p:cNvPr id="113" name="Table 2"/>
          <p:cNvGraphicFramePr/>
          <p:nvPr/>
        </p:nvGraphicFramePr>
        <p:xfrm>
          <a:off x="432360" y="2057400"/>
          <a:ext cx="9359640" cy="4698360"/>
        </p:xfrm>
        <a:graphic>
          <a:graphicData uri="http://schemas.openxmlformats.org/drawingml/2006/table">
            <a:tbl>
              <a:tblPr/>
              <a:tblGrid>
                <a:gridCol w="1530360"/>
                <a:gridCol w="2897640"/>
                <a:gridCol w="4931640"/>
              </a:tblGrid>
              <a:tr h="71964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</a:rPr>
                        <a:t>B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</a:rPr>
                        <a:t>branch 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</a:rPr>
                        <a:t>pc = label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</a:rPr>
                        <a:t>BL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</a:rPr>
                        <a:t>branch with link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</a:rPr>
                        <a:t>pc = label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lr = address of the next instruction after the BL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</a:rPr>
                        <a:t>BX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</a:rPr>
                        <a:t>branch exchange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</a:rPr>
                        <a:t>pc = Rm &amp; 0xfffffffe, T = Rm &amp; 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072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</a:rPr>
                        <a:t>BLX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</a:rPr>
                        <a:t>branch exchange with link 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</a:rPr>
                        <a:t>pc = label, T = 1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pc = Rm &amp; 0xfffffffe, T = Rm &amp; 1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lr = address of the next instruction after the BLX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114" name="TextShape 3"/>
          <p:cNvSpPr txBox="1"/>
          <p:nvPr/>
        </p:nvSpPr>
        <p:spPr>
          <a:xfrm>
            <a:off x="571680" y="5724000"/>
            <a:ext cx="9035280" cy="940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2000" spc="-1" strike="noStrike">
                <a:latin typeface="Arial"/>
              </a:rPr>
              <a:t>The address label is stored in the instruction as a signed pc-relative offset and </a:t>
            </a:r>
            <a:endParaRPr b="0" lang="en-IN" sz="2000" spc="-1" strike="noStrike">
              <a:latin typeface="Arial"/>
            </a:endParaRPr>
          </a:p>
          <a:p>
            <a:r>
              <a:rPr b="0" lang="en-IN" sz="2000" spc="-1" strike="noStrike">
                <a:latin typeface="Arial"/>
              </a:rPr>
              <a:t>must be within approximately 32 MB of the branch instruction. T refers to the </a:t>
            </a:r>
            <a:endParaRPr b="0" lang="en-IN" sz="2000" spc="-1" strike="noStrike">
              <a:latin typeface="Arial"/>
            </a:endParaRPr>
          </a:p>
          <a:p>
            <a:r>
              <a:rPr b="0" lang="en-IN" sz="2000" spc="-1" strike="noStrike">
                <a:latin typeface="Arial"/>
              </a:rPr>
              <a:t>Thumb bit in the cpsr.</a:t>
            </a: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720000" y="279720"/>
            <a:ext cx="9216000" cy="130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4400" spc="-1" strike="noStrike">
                <a:solidFill>
                  <a:srgbClr val="333333"/>
                </a:solidFill>
                <a:latin typeface="Noto Sans Regular"/>
              </a:rPr>
              <a:t>Load-Store Instructions</a:t>
            </a:r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487440" y="1584720"/>
            <a:ext cx="8814240" cy="2751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2800" spc="-1" strike="noStrike">
                <a:latin typeface="Arial"/>
              </a:rPr>
              <a:t>Load-store instructions transfer data between memory </a:t>
            </a:r>
            <a:endParaRPr b="0" lang="en-IN" sz="2800" spc="-1" strike="noStrike">
              <a:latin typeface="Arial"/>
            </a:endParaRPr>
          </a:p>
          <a:p>
            <a:r>
              <a:rPr b="0" lang="en-IN" sz="2800" spc="-1" strike="noStrike">
                <a:latin typeface="Arial"/>
              </a:rPr>
              <a:t>and processor registers.There are three types of </a:t>
            </a:r>
            <a:endParaRPr b="0" lang="en-IN" sz="2800" spc="-1" strike="noStrike">
              <a:latin typeface="Arial"/>
            </a:endParaRPr>
          </a:p>
          <a:p>
            <a:r>
              <a:rPr b="0" lang="en-IN" sz="2800" spc="-1" strike="noStrike">
                <a:latin typeface="Arial"/>
              </a:rPr>
              <a:t>load-store instructions:</a:t>
            </a:r>
            <a:r>
              <a:rPr b="0" lang="en-IN" sz="2000" spc="-1" strike="noStrike">
                <a:latin typeface="Arial"/>
              </a:rPr>
              <a:t> </a:t>
            </a:r>
            <a:endParaRPr b="0" lang="en-IN" sz="2000" spc="-1" strike="noStrike">
              <a:latin typeface="Arial"/>
            </a:endParaRPr>
          </a:p>
          <a:p>
            <a:endParaRPr b="0" lang="en-IN" sz="2000" spc="-1" strike="noStrike">
              <a:latin typeface="Arial"/>
            </a:endParaRPr>
          </a:p>
          <a:p>
            <a:r>
              <a:rPr b="0" lang="en-IN" sz="2800" spc="-1" strike="noStrike">
                <a:latin typeface="Arial"/>
              </a:rPr>
              <a:t>1. single-register transfer, </a:t>
            </a:r>
            <a:endParaRPr b="0" lang="en-IN" sz="2800" spc="-1" strike="noStrike">
              <a:latin typeface="Arial"/>
            </a:endParaRPr>
          </a:p>
          <a:p>
            <a:r>
              <a:rPr b="0" lang="en-IN" sz="2800" spc="-1" strike="noStrike">
                <a:latin typeface="Arial"/>
              </a:rPr>
              <a:t>2. multiple-register transfer, </a:t>
            </a:r>
            <a:endParaRPr b="0" lang="en-IN" sz="2800" spc="-1" strike="noStrike">
              <a:latin typeface="Arial"/>
            </a:endParaRPr>
          </a:p>
          <a:p>
            <a:r>
              <a:rPr b="0" lang="en-IN" sz="2800" spc="-1" strike="noStrike">
                <a:latin typeface="Arial"/>
              </a:rPr>
              <a:t>3. swap.</a:t>
            </a: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720000" y="279720"/>
            <a:ext cx="9216000" cy="130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4400" spc="-1" strike="noStrike">
                <a:solidFill>
                  <a:srgbClr val="333333"/>
                </a:solidFill>
                <a:latin typeface="Noto Sans Regular"/>
              </a:rPr>
              <a:t>Single-register Transfer</a:t>
            </a:r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graphicFrame>
        <p:nvGraphicFramePr>
          <p:cNvPr id="118" name="Table 2"/>
          <p:cNvGraphicFramePr/>
          <p:nvPr/>
        </p:nvGraphicFramePr>
        <p:xfrm>
          <a:off x="1069200" y="2291040"/>
          <a:ext cx="7295400" cy="3267000"/>
        </p:xfrm>
        <a:graphic>
          <a:graphicData uri="http://schemas.openxmlformats.org/drawingml/2006/table">
            <a:tbl>
              <a:tblPr/>
              <a:tblGrid>
                <a:gridCol w="1193040"/>
                <a:gridCol w="3319920"/>
                <a:gridCol w="2782440"/>
              </a:tblGrid>
              <a:tr h="71964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</a:rPr>
                        <a:t>LDR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</a:rPr>
                        <a:t>load word into a register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</a:rPr>
                        <a:t>Rd &lt;- mem32[address]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</a:rPr>
                        <a:t>STR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</a:rPr>
                        <a:t>save byte or word from a register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</a:rPr>
                        <a:t>Rd -&gt; mem32[address]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</a:rPr>
                        <a:t>LDRB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</a:rPr>
                        <a:t>load byte into a register 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</a:rPr>
                        <a:t>Rd &lt;- mem8[address]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110844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</a:rPr>
                        <a:t>STRB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</a:rPr>
                        <a:t>save byte from a register 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</a:rPr>
                        <a:t>Rd -&gt; mem8[address] 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720000" y="279720"/>
            <a:ext cx="9216000" cy="130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4400" spc="-1" strike="noStrike">
                <a:solidFill>
                  <a:srgbClr val="333333"/>
                </a:solidFill>
                <a:latin typeface="Noto Sans Regular"/>
              </a:rPr>
              <a:t>Program Status Register Instructions</a:t>
            </a:r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 algn="just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The ARM instruction set provides two instructions to directly control a program status register (psr).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 algn="just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The MRS instruction transfers the contents of either the cpsr or spsr into a register.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 algn="just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The MSR instruction transfers the contents of a register into the cpsr or spsr.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720000" y="279720"/>
            <a:ext cx="9216000" cy="130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4400" spc="-1" strike="noStrike">
                <a:solidFill>
                  <a:srgbClr val="333333"/>
                </a:solidFill>
                <a:latin typeface="Noto Sans Regular"/>
              </a:rPr>
              <a:t>Coprocessor Instructions</a:t>
            </a:r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 algn="just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Coprocessor instructions are used to extend the instruction set. 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 algn="just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A coprocessor can either provide additional computation capability or be used to control the memory subsystem including caches and memory management.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720000" y="279720"/>
            <a:ext cx="9216000" cy="130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4400" spc="-1" strike="noStrike">
                <a:solidFill>
                  <a:srgbClr val="333333"/>
                </a:solidFill>
                <a:latin typeface="Noto Sans Regular"/>
              </a:rPr>
              <a:t>Loading Constants</a:t>
            </a:r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 algn="just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There is no ARM instruction to move a 32-bit constant into a register. 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 algn="just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ARM instructions are 32 bits in size, they obviously cannot specify a general 32-bit constant.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1548000" y="4627800"/>
            <a:ext cx="7175520" cy="1132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720000" y="279720"/>
            <a:ext cx="9216000" cy="130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4400" spc="-1" strike="noStrike">
                <a:solidFill>
                  <a:srgbClr val="333333"/>
                </a:solidFill>
                <a:latin typeface="Noto Sans Regular"/>
              </a:rPr>
              <a:t>ARMv5E Extensions</a:t>
            </a:r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573480" y="1944000"/>
            <a:ext cx="8714520" cy="4340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4400" spc="-1" strike="noStrike">
                <a:solidFill>
                  <a:srgbClr val="333333"/>
                </a:solidFill>
                <a:latin typeface="Noto Sans Regular"/>
              </a:rPr>
              <a:t>Introduction</a:t>
            </a:r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 algn="just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Different ARM architecture support different instructions. 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 algn="just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Code write fro architecture ARMv4T should execute on an ARMv5TE processor but not vice versa possible.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576000" y="3303000"/>
            <a:ext cx="9216000" cy="130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4400" spc="-1" strike="noStrike">
                <a:solidFill>
                  <a:srgbClr val="333333"/>
                </a:solidFill>
                <a:latin typeface="Noto Sans Regular"/>
              </a:rPr>
              <a:t>Thanks...</a:t>
            </a:r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4400" spc="-1" strike="noStrike">
                <a:solidFill>
                  <a:srgbClr val="333333"/>
                </a:solidFill>
                <a:latin typeface="Noto Sans Regular"/>
              </a:rPr>
              <a:t>Instructions Set</a:t>
            </a:r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612000" y="1152000"/>
            <a:ext cx="7372440" cy="618480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2005200" y="2592360"/>
            <a:ext cx="6210000" cy="2495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4400" spc="-1" strike="noStrike">
                <a:solidFill>
                  <a:srgbClr val="333333"/>
                </a:solidFill>
                <a:latin typeface="Noto Sans Regular"/>
              </a:rPr>
              <a:t>Instructions Set</a:t>
            </a:r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360000" y="1728360"/>
            <a:ext cx="9675720" cy="388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4400" spc="-1" strike="noStrike">
                <a:solidFill>
                  <a:srgbClr val="333333"/>
                </a:solidFill>
                <a:latin typeface="Noto Sans Regular"/>
              </a:rPr>
              <a:t>Addition</a:t>
            </a:r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 algn="just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As ARM based on RISC arch, all arithmatic operations done through registers.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 algn="just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Load and store pattern use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graphicFrame>
        <p:nvGraphicFramePr>
          <p:cNvPr id="95" name="Table 3"/>
          <p:cNvGraphicFramePr/>
          <p:nvPr/>
        </p:nvGraphicFramePr>
        <p:xfrm>
          <a:off x="1400760" y="4015800"/>
          <a:ext cx="7075800" cy="1439280"/>
        </p:xfrm>
        <a:graphic>
          <a:graphicData uri="http://schemas.openxmlformats.org/drawingml/2006/table">
            <a:tbl>
              <a:tblPr/>
              <a:tblGrid>
                <a:gridCol w="1768320"/>
                <a:gridCol w="1768320"/>
                <a:gridCol w="1768320"/>
                <a:gridCol w="1770840"/>
              </a:tblGrid>
              <a:tr h="-148212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</a:rPr>
                        <a:t>Instruction Syntax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</a:rPr>
                        <a:t>Destination Register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  <a:ea typeface="Noto Sans CJK SC"/>
                        </a:rPr>
                        <a:t>Source </a:t>
                      </a:r>
                      <a:r>
                        <a:rPr b="0" lang="en-IN" sz="1800" spc="-1" strike="noStrike">
                          <a:latin typeface="Arial"/>
                        </a:rPr>
                        <a:t>Register 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  <a:ea typeface="Noto Sans CJK SC"/>
                        </a:rPr>
                        <a:t>Source </a:t>
                      </a:r>
                      <a:r>
                        <a:rPr b="0" lang="en-IN" sz="1800" spc="-1" strike="noStrike">
                          <a:latin typeface="Arial"/>
                        </a:rPr>
                        <a:t>Register 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000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</a:rPr>
                        <a:t>ADD r3, r1, r2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</a:rPr>
                        <a:t>r3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</a:rPr>
                        <a:t>r1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</a:rPr>
                        <a:t>r2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0efd4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720000" y="279720"/>
            <a:ext cx="9216000" cy="130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4400" spc="-1" strike="noStrike">
                <a:solidFill>
                  <a:srgbClr val="333333"/>
                </a:solidFill>
                <a:latin typeface="Noto Sans Regular"/>
              </a:rPr>
              <a:t>Data Processing Instructions</a:t>
            </a:r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 algn="just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Its manipulate data within registers.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 algn="just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There are move, arithmetic, logical, comparison and multiply instructions.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 algn="just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Instructions can process one of their operands using the barrel shifter.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720000" y="279720"/>
            <a:ext cx="9216000" cy="130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4400" spc="-1" strike="noStrike">
                <a:solidFill>
                  <a:srgbClr val="333333"/>
                </a:solidFill>
                <a:latin typeface="Noto Sans Regular"/>
              </a:rPr>
              <a:t>Move Instructions</a:t>
            </a:r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 algn="just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It copies N into a destination register Rd, where N is a register or immediate value.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 algn="just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Syntax: &lt;instruction&gt;{&lt;cond&gt;}{S} Rd, N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graphicFrame>
        <p:nvGraphicFramePr>
          <p:cNvPr id="100" name="Table 3"/>
          <p:cNvGraphicFramePr/>
          <p:nvPr/>
        </p:nvGraphicFramePr>
        <p:xfrm>
          <a:off x="607320" y="4246200"/>
          <a:ext cx="8678880" cy="1582560"/>
        </p:xfrm>
        <a:graphic>
          <a:graphicData uri="http://schemas.openxmlformats.org/drawingml/2006/table">
            <a:tbl>
              <a:tblPr/>
              <a:tblGrid>
                <a:gridCol w="1312920"/>
                <a:gridCol w="4883400"/>
                <a:gridCol w="2482560"/>
              </a:tblGrid>
              <a:tr h="60624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</a:rPr>
                        <a:t>MOV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</a:rPr>
                        <a:t>Move a 32-bit value into a register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</a:rPr>
                        <a:t>Rd = 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108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</a:rPr>
                        <a:t>MVN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</a:rPr>
                        <a:t>Move the NOT of the 32-bit value into a register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</a:rPr>
                        <a:t>Rd = ~ 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0efd4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720000" y="279720"/>
            <a:ext cx="9216000" cy="130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4400" spc="-1" strike="noStrike">
                <a:solidFill>
                  <a:srgbClr val="333333"/>
                </a:solidFill>
                <a:latin typeface="Noto Sans Regular"/>
              </a:rPr>
              <a:t>Barrel Shifter</a:t>
            </a:r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720000" y="140472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 algn="just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ARM processor shift the 32-bit binary pattern in one of the source registers left or right by a specific number of positions before it enters the ALU.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 algn="just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This shift increases the power and flexibility of many data processing operations.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3060000" y="4068000"/>
            <a:ext cx="3484080" cy="3355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720000" y="279720"/>
            <a:ext cx="9216000" cy="130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4400" spc="-1" strike="noStrike">
                <a:solidFill>
                  <a:srgbClr val="333333"/>
                </a:solidFill>
                <a:latin typeface="Noto Sans Regular"/>
              </a:rPr>
              <a:t>Barrel Shifter</a:t>
            </a:r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648000" y="1152000"/>
            <a:ext cx="9144000" cy="6374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2021-10-19T14:22:46Z</dcterms:created>
  <dc:creator/>
  <dc:description/>
  <dc:language>en-IN</dc:language>
  <cp:lastModifiedBy/>
  <dcterms:modified xsi:type="dcterms:W3CDTF">2021-10-19T15:43:25Z</dcterms:modified>
  <cp:revision>22</cp:revision>
  <dc:subject/>
  <dc:title>Impress</dc:title>
</cp:coreProperties>
</file>