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2" r:id="rId3"/>
    <p:sldId id="257" r:id="rId4"/>
    <p:sldId id="258" r:id="rId5"/>
    <p:sldId id="264" r:id="rId6"/>
    <p:sldId id="265" r:id="rId7"/>
    <p:sldId id="266" r:id="rId8"/>
    <p:sldId id="267" r:id="rId9"/>
    <p:sldId id="260" r:id="rId10"/>
    <p:sldId id="262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7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33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0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29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7F2F4C-752C-4C29-947C-617C73FEEE6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EPR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I2c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 Integrated Circuit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357166"/>
            <a:ext cx="8429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7 bit addressing: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10 bit addressing: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3" name="Picture 2" descr="https://embetronicx.com/wp-content/uploads/2017/07/7-bit-address-writing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59325" cy="20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https://embetronicx.com/wp-content/uploads/2017/07/10-bit-address-writing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214818"/>
            <a:ext cx="4759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3000372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Thank you!!!!!!!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Half duplex, Serial communication Protocol.</a:t>
            </a:r>
          </a:p>
          <a:p>
            <a:r>
              <a:rPr lang="en-IN" dirty="0" smtClean="0"/>
              <a:t>Two wire communication protocol.</a:t>
            </a:r>
          </a:p>
          <a:p>
            <a:r>
              <a:rPr lang="en-IN" dirty="0" smtClean="0"/>
              <a:t>Multi-master Multi slave.</a:t>
            </a:r>
          </a:p>
          <a:p>
            <a:r>
              <a:rPr lang="en-IN" dirty="0" smtClean="0"/>
              <a:t>Widely used for short-distance, intra-board communication.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3039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n-lt"/>
              </a:rPr>
              <a:t>I2c 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I2C is a serial protocol for a two-wire interface to connect low-speed devices like microcontrollers, </a:t>
            </a:r>
            <a:r>
              <a:rPr lang="en-US" sz="1800" dirty="0">
                <a:hlinkClick r:id="rId2"/>
              </a:rPr>
              <a:t>EEPROMs</a:t>
            </a:r>
            <a:r>
              <a:rPr lang="en-US" sz="1800" dirty="0"/>
              <a:t>, A/D and D/A </a:t>
            </a:r>
            <a:r>
              <a:rPr lang="en-US" sz="1800" dirty="0" smtClean="0"/>
              <a:t>converters</a:t>
            </a:r>
            <a:r>
              <a:rPr lang="en-US" sz="1800" dirty="0"/>
              <a:t>, I/O interfaces, and other similar peripherals in embedded </a:t>
            </a:r>
            <a:r>
              <a:rPr lang="en-US" sz="1800" dirty="0" smtClean="0"/>
              <a:t>systems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I2C </a:t>
            </a:r>
            <a:r>
              <a:rPr lang="en-US" sz="1800" dirty="0"/>
              <a:t>uses only two wires:</a:t>
            </a:r>
          </a:p>
          <a:p>
            <a:pPr>
              <a:buNone/>
            </a:pPr>
            <a:r>
              <a:rPr lang="en-US" sz="1800" dirty="0" smtClean="0"/>
              <a:t>                              SCL </a:t>
            </a:r>
            <a:r>
              <a:rPr lang="en-US" sz="1800" dirty="0"/>
              <a:t>(serial </a:t>
            </a:r>
            <a:r>
              <a:rPr lang="en-US" sz="1800" dirty="0" smtClean="0"/>
              <a:t>clock)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 smtClean="0"/>
              <a:t>            SDA </a:t>
            </a:r>
            <a:r>
              <a:rPr lang="en-US" sz="1800" dirty="0"/>
              <a:t>(serial data</a:t>
            </a:r>
            <a:r>
              <a:rPr lang="en-US" sz="18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Master is the device that generates clock, starts communication, sends I2C commands, and stops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Slave  is the device that listens to the bus and is addressed by the master</a:t>
            </a:r>
          </a:p>
          <a:p>
            <a:pPr>
              <a:buFont typeface="Wingdings" pitchFamily="2" charset="2"/>
              <a:buChar char="Ø"/>
            </a:pPr>
            <a:r>
              <a:rPr lang="nl-NL" sz="1800" dirty="0" smtClean="0"/>
              <a:t> bus speed </a:t>
            </a:r>
          </a:p>
          <a:p>
            <a:pPr>
              <a:buNone/>
            </a:pPr>
            <a:r>
              <a:rPr lang="nl-NL" sz="1800" dirty="0" smtClean="0"/>
              <a:t>	100KHz/ 400KHz/ 1MHz/ 3.4MHz/ 5MHz</a:t>
            </a:r>
          </a:p>
          <a:p>
            <a:pPr>
              <a:buNone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Start </a:t>
            </a:r>
            <a:r>
              <a:rPr lang="en-US" dirty="0"/>
              <a:t>and Stop Condition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GB" sz="1800" dirty="0" smtClean="0"/>
              <a:t>A transition of the data line while the clock line is high  is defined as either a start or a stop condition.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GB" sz="1800" dirty="0" smtClean="0"/>
              <a:t>Both start and stop conditions are generated by the bus master 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GB" sz="1800" dirty="0" smtClean="0"/>
              <a:t>The bus is considered busy after a start condition, until a stop condition occurs </a:t>
            </a:r>
          </a:p>
          <a:p>
            <a:pPr>
              <a:buClr>
                <a:schemeClr val="tx1"/>
              </a:buClr>
              <a:buSzPct val="75000"/>
              <a:buNone/>
            </a:pPr>
            <a:endParaRPr lang="en-GB" sz="1800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323528" y="4206873"/>
            <a:ext cx="8134350" cy="2586037"/>
            <a:chOff x="431" y="2387"/>
            <a:chExt cx="5124" cy="1629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5" t="8009" r="5383" b="17197"/>
            <a:stretch>
              <a:fillRect/>
            </a:stretch>
          </p:blipFill>
          <p:spPr bwMode="auto">
            <a:xfrm>
              <a:off x="748" y="2387"/>
              <a:ext cx="4355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431" y="2568"/>
              <a:ext cx="5124" cy="1448"/>
              <a:chOff x="431" y="2341"/>
              <a:chExt cx="5124" cy="1448"/>
            </a:xfrm>
          </p:grpSpPr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1156" y="3385"/>
                <a:ext cx="81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Start Condition</a:t>
                </a:r>
              </a:p>
            </p:txBody>
          </p:sp>
          <p:sp>
            <p:nvSpPr>
              <p:cNvPr id="26" name="Text Box 9"/>
              <p:cNvSpPr txBox="1">
                <a:spLocks noChangeArrowheads="1"/>
              </p:cNvSpPr>
              <p:nvPr/>
            </p:nvSpPr>
            <p:spPr bwMode="auto">
              <a:xfrm>
                <a:off x="4195" y="3385"/>
                <a:ext cx="86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Stop Condition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476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5057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5057" y="234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31" y="2387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Repeated Start (R)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A Start signal generated without first generating a Stop condition to terminate </a:t>
            </a:r>
            <a:r>
              <a:rPr lang="en-US" sz="1800" dirty="0" smtClean="0"/>
              <a:t>the communication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Used </a:t>
            </a:r>
            <a:r>
              <a:rPr lang="en-US" sz="1800" dirty="0"/>
              <a:t>by the master to communicate with another slave or change data transfer </a:t>
            </a:r>
            <a:r>
              <a:rPr lang="en-US" sz="1800" dirty="0" smtClean="0"/>
              <a:t>direction without </a:t>
            </a:r>
            <a:r>
              <a:rPr lang="en-US" sz="1800" dirty="0"/>
              <a:t>releasing the </a:t>
            </a:r>
            <a:r>
              <a:rPr lang="en-US" sz="1800" dirty="0" smtClean="0"/>
              <a:t>bus-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Also </a:t>
            </a:r>
            <a:r>
              <a:rPr lang="en-US" sz="1800" dirty="0"/>
              <a:t>referred to as Restart </a:t>
            </a:r>
            <a:r>
              <a:rPr lang="en-US" sz="1800" dirty="0" smtClean="0"/>
              <a:t>condition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 descr="https://embetronicx.com/wp-content/uploads/2017/07/7-bit-address-writing-reading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58" y="4341991"/>
            <a:ext cx="6423738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4000" dirty="0" smtClean="0">
                <a:latin typeface="+mn-lt"/>
              </a:rPr>
              <a:t>Data Transfer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Represents the transfer of eight bits of </a:t>
            </a:r>
            <a:r>
              <a:rPr lang="en-US" sz="1800" dirty="0" smtClean="0"/>
              <a:t>information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Data </a:t>
            </a:r>
            <a:r>
              <a:rPr lang="en-US" sz="1800" dirty="0"/>
              <a:t>on the SDA line is considered valid only when the SCL signal is high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When </a:t>
            </a:r>
            <a:r>
              <a:rPr lang="en-US" sz="1800" dirty="0"/>
              <a:t>the SCL signal is low, data is allowed to change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eight-bit data may be a </a:t>
            </a:r>
            <a:r>
              <a:rPr lang="en-US" sz="1800" dirty="0" smtClean="0"/>
              <a:t>control </a:t>
            </a:r>
            <a:r>
              <a:rPr lang="en-US" sz="1800" dirty="0"/>
              <a:t>code, an address, or data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17410" name="Picture 2" descr="https://embetronicx.com/wp-content/uploads/2017/07/comman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4293096"/>
            <a:ext cx="6473749" cy="2330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4000" dirty="0"/>
              <a:t>Acknowledge (ACK)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Data transfer needs to be acknowledged either positively (A) or negatively (NACK</a:t>
            </a:r>
            <a:r>
              <a:rPr lang="en-US" sz="18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 </a:t>
            </a:r>
            <a:r>
              <a:rPr lang="en-US" sz="1800" dirty="0"/>
              <a:t>device acknowledges a byte it received positively by bringing the SDA line </a:t>
            </a:r>
            <a:r>
              <a:rPr lang="en-US" sz="1800" dirty="0" smtClean="0"/>
              <a:t>low during </a:t>
            </a:r>
            <a:r>
              <a:rPr lang="en-US" sz="1800" dirty="0"/>
              <a:t>the ninth clock pulse of SCL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If </a:t>
            </a:r>
            <a:r>
              <a:rPr lang="en-US" sz="1800" dirty="0"/>
              <a:t>the device allows the SDA line to float high, it is transmitting a </a:t>
            </a:r>
            <a:r>
              <a:rPr lang="en-US" sz="1800" dirty="0" smtClean="0"/>
              <a:t>negative acknowledge </a:t>
            </a:r>
            <a:r>
              <a:rPr lang="en-US" sz="1800" dirty="0"/>
              <a:t>(NACK</a:t>
            </a:r>
            <a:r>
              <a:rPr lang="en-US" sz="1800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None/>
            </a:pPr>
            <a:endParaRPr lang="en-IN" sz="1800" dirty="0"/>
          </a:p>
          <a:p>
            <a:pPr>
              <a:buFont typeface="Wingdings" pitchFamily="2" charset="2"/>
              <a:buChar char="Ø"/>
            </a:pPr>
            <a:endParaRPr lang="en-IN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131" y="3804877"/>
            <a:ext cx="600079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91174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In the event two or more master devices attempt to begin a transfer at the same </a:t>
            </a:r>
            <a:r>
              <a:rPr lang="en-US" sz="1800" dirty="0" smtClean="0"/>
              <a:t>time ,</a:t>
            </a:r>
            <a:r>
              <a:rPr lang="en-US" sz="1800" dirty="0"/>
              <a:t>an arbitration scheme is employed to force one or more masters to give up the bus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master devices continue to transmit data until one master attempt to send a </a:t>
            </a:r>
            <a:r>
              <a:rPr lang="en-US" sz="1800" dirty="0" smtClean="0"/>
              <a:t>high while </a:t>
            </a:r>
            <a:r>
              <a:rPr lang="en-US" sz="1800" dirty="0"/>
              <a:t>the other transmits a </a:t>
            </a:r>
            <a:r>
              <a:rPr lang="en-US" sz="1800" dirty="0" smtClean="0"/>
              <a:t>low.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Since </a:t>
            </a:r>
            <a:r>
              <a:rPr lang="en-US" sz="1800" dirty="0"/>
              <a:t>the SDA bus has open drain, the master device that attempts to send a high </a:t>
            </a:r>
            <a:r>
              <a:rPr lang="en-US" sz="1800" dirty="0" smtClean="0"/>
              <a:t>will detect </a:t>
            </a:r>
            <a:r>
              <a:rPr lang="en-US" sz="1800" dirty="0"/>
              <a:t>a low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At this point, it will stop driving the </a:t>
            </a:r>
            <a:r>
              <a:rPr lang="en-US" sz="1800" dirty="0" err="1"/>
              <a:t>bus.The</a:t>
            </a:r>
            <a:r>
              <a:rPr lang="en-US" sz="1800" dirty="0"/>
              <a:t> arbitration process does not slow down the winning master’s transfer and no </a:t>
            </a:r>
            <a:r>
              <a:rPr lang="en-US" sz="1800" dirty="0" smtClean="0"/>
              <a:t>data gets lost.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4782575"/>
            <a:ext cx="5380080" cy="184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</a:t>
            </a:r>
            <a:r>
              <a:rPr lang="en-GB" sz="4000" baseline="30000" dirty="0" smtClean="0"/>
              <a:t>2</a:t>
            </a:r>
            <a:r>
              <a:rPr lang="en-GB" sz="4000" dirty="0" smtClean="0"/>
              <a:t>C Addressing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9520"/>
            <a:ext cx="4680520" cy="52978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900" dirty="0"/>
              <a:t> </a:t>
            </a:r>
            <a:r>
              <a:rPr lang="en-US" sz="1900" dirty="0" smtClean="0"/>
              <a:t>I2C </a:t>
            </a:r>
            <a:r>
              <a:rPr lang="en-US" sz="1900" dirty="0"/>
              <a:t>protocol allows master devices to use either the 7-bit and 10-bit address to specify </a:t>
            </a:r>
            <a:r>
              <a:rPr lang="en-US" sz="1900" dirty="0" smtClean="0"/>
              <a:t>the slave </a:t>
            </a:r>
            <a:r>
              <a:rPr lang="en-US" sz="1900" dirty="0"/>
              <a:t>device for data communication</a:t>
            </a:r>
            <a:r>
              <a:rPr lang="en-US" sz="19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Each slave device on the bus should have a unique 7-bit address.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/>
              <a:t>7 bits for I2C addresses allow only </a:t>
            </a:r>
            <a:r>
              <a:rPr lang="en-US" sz="1900" dirty="0" smtClean="0"/>
              <a:t>128 </a:t>
            </a:r>
            <a:r>
              <a:rPr lang="en-US" sz="1900" dirty="0"/>
              <a:t>different addresses where only 112 can actually be </a:t>
            </a:r>
            <a:r>
              <a:rPr lang="en-US" sz="1900" dirty="0" smtClean="0"/>
              <a:t>used</a:t>
            </a:r>
          </a:p>
          <a:p>
            <a:pPr lvl="0">
              <a:buFont typeface="Wingdings" pitchFamily="2" charset="2"/>
              <a:buChar char="Ø"/>
            </a:pPr>
            <a:r>
              <a:rPr lang="en-US" sz="1900" dirty="0"/>
              <a:t>10-bit addressing </a:t>
            </a:r>
            <a:r>
              <a:rPr lang="en-US" sz="1900" dirty="0" smtClean="0"/>
              <a:t>supports </a:t>
            </a:r>
            <a:r>
              <a:rPr lang="en-US" sz="1900" dirty="0"/>
              <a:t>up to 1024 I2C </a:t>
            </a:r>
            <a:r>
              <a:rPr lang="en-US" sz="1900" dirty="0" smtClean="0"/>
              <a:t>addresses</a:t>
            </a:r>
          </a:p>
          <a:p>
            <a:pPr lvl="0">
              <a:buNone/>
            </a:pPr>
            <a:endParaRPr lang="en-US" sz="19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I2C Protoco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5230" y="1412776"/>
            <a:ext cx="3907430" cy="415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377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I2c </vt:lpstr>
      <vt:lpstr>PowerPoint Presentation</vt:lpstr>
      <vt:lpstr>I2c Introduction</vt:lpstr>
      <vt:lpstr> Start and Stop Condition </vt:lpstr>
      <vt:lpstr>Repeated Start (R) Condition</vt:lpstr>
      <vt:lpstr> Data Transfer</vt:lpstr>
      <vt:lpstr> Acknowledge (ACK) Condition</vt:lpstr>
      <vt:lpstr>Arbitration</vt:lpstr>
      <vt:lpstr>I2C Addressing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 </dc:title>
  <dc:creator>Palavi</dc:creator>
  <cp:lastModifiedBy>Manju .N</cp:lastModifiedBy>
  <cp:revision>11</cp:revision>
  <dcterms:created xsi:type="dcterms:W3CDTF">2021-05-27T11:05:56Z</dcterms:created>
  <dcterms:modified xsi:type="dcterms:W3CDTF">2021-11-02T12:12:52Z</dcterms:modified>
</cp:coreProperties>
</file>