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A02B6-D52C-440C-ACB6-6B73E98266E0}" v="589" dt="2021-04-27T02:48:05.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61675"/>
            <a:ext cx="9144000" cy="5523488"/>
          </a:xfrm>
        </p:spPr>
        <p:txBody>
          <a:bodyPr vert="horz" lIns="91440" tIns="45720" rIns="91440" bIns="45720" rtlCol="0" anchor="t">
            <a:normAutofit lnSpcReduction="10000"/>
          </a:bodyPr>
          <a:lstStyle/>
          <a:p>
            <a:pPr algn="l"/>
            <a:r>
              <a:rPr lang="en-IN" sz="3200" b="1" dirty="0">
                <a:ea typeface="+mn-lt"/>
                <a:cs typeface="+mn-lt"/>
              </a:rPr>
              <a:t>Wait queues:</a:t>
            </a:r>
          </a:p>
          <a:p>
            <a:pPr marL="457200" indent="-457200" algn="l">
              <a:buFont typeface="Wingdings" panose="020B0604020202020204" pitchFamily="34" charset="0"/>
              <a:buChar char="§"/>
            </a:pPr>
            <a:r>
              <a:rPr lang="en-IN" sz="2000" dirty="0">
                <a:ea typeface="+mn-lt"/>
                <a:cs typeface="+mn-lt"/>
              </a:rPr>
              <a:t>While writing modules there might be situations where one might have to wait for input some condition to occur before proceeding further. Tasks that need such </a:t>
            </a:r>
            <a:r>
              <a:rPr lang="en-IN" sz="2000" dirty="0" err="1">
                <a:ea typeface="+mn-lt"/>
                <a:cs typeface="+mn-lt"/>
              </a:rPr>
              <a:t>behavior</a:t>
            </a:r>
            <a:r>
              <a:rPr lang="en-IN" sz="2000" dirty="0">
                <a:ea typeface="+mn-lt"/>
                <a:cs typeface="+mn-lt"/>
              </a:rPr>
              <a:t> can make use of the sleep functionality available in the kernel.</a:t>
            </a:r>
          </a:p>
          <a:p>
            <a:pPr marL="457200" indent="-457200" algn="l">
              <a:buFont typeface="Wingdings" panose="020B0604020202020204" pitchFamily="34" charset="0"/>
              <a:buChar char="§"/>
            </a:pPr>
            <a:endParaRPr lang="en-IN" sz="2000" dirty="0">
              <a:cs typeface="Calibri" panose="020F0502020204030204"/>
            </a:endParaRPr>
          </a:p>
          <a:p>
            <a:pPr marL="457200" indent="-457200" algn="l">
              <a:buFont typeface="Wingdings" panose="020B0604020202020204" pitchFamily="34" charset="0"/>
              <a:buChar char="§"/>
            </a:pPr>
            <a:r>
              <a:rPr lang="en-IN" sz="2000" dirty="0">
                <a:ea typeface="+mn-lt"/>
                <a:cs typeface="+mn-lt"/>
              </a:rPr>
              <a:t>Whenever a process must wait for an event (such as the arrival of data or the termination of a process), it should go to sleep. Sleeping causes the process to suspend execution, freeing the processor for other uses. After some time, the process will be woken up and will continue with its job when the event which we are waiting for has arrived.</a:t>
            </a:r>
          </a:p>
          <a:p>
            <a:pPr algn="l"/>
            <a:endParaRPr lang="en-IN" sz="2000" dirty="0">
              <a:ea typeface="+mn-lt"/>
              <a:cs typeface="+mn-lt"/>
            </a:endParaRPr>
          </a:p>
          <a:p>
            <a:pPr marL="457200" indent="-457200" algn="l">
              <a:buFont typeface="Wingdings" panose="020B0604020202020204" pitchFamily="34" charset="0"/>
              <a:buChar char="§"/>
            </a:pPr>
            <a:r>
              <a:rPr lang="en-IN" sz="2000" dirty="0">
                <a:ea typeface="+mn-lt"/>
                <a:cs typeface="+mn-lt"/>
              </a:rPr>
              <a:t>In Linux sleeping is handled by a data structure called wait queue, which is nothing but a list of processes waiting for an input or event. </a:t>
            </a:r>
          </a:p>
          <a:p>
            <a:pPr marL="457200" indent="-457200" algn="l">
              <a:buFont typeface="Wingdings" panose="020B0604020202020204" pitchFamily="34" charset="0"/>
              <a:buChar char="§"/>
            </a:pPr>
            <a:endParaRPr lang="en-IN" sz="2000" dirty="0">
              <a:ea typeface="+mn-lt"/>
              <a:cs typeface="+mn-lt"/>
            </a:endParaRPr>
          </a:p>
          <a:p>
            <a:pPr marL="457200" indent="-457200" algn="l">
              <a:buFont typeface="Wingdings" panose="020B0604020202020204" pitchFamily="34" charset="0"/>
              <a:buChar char="§"/>
            </a:pPr>
            <a:r>
              <a:rPr lang="en-IN" sz="2000" dirty="0">
                <a:ea typeface="+mn-lt"/>
                <a:cs typeface="+mn-lt"/>
              </a:rPr>
              <a:t>To manage a wait queue ,we need a structure of the kind </a:t>
            </a:r>
            <a:r>
              <a:rPr lang="en-IN" sz="2000" dirty="0" err="1">
                <a:ea typeface="+mn-lt"/>
                <a:cs typeface="+mn-lt"/>
              </a:rPr>
              <a:t>wait_queue_head_t</a:t>
            </a:r>
            <a:r>
              <a:rPr lang="en-IN" sz="2000" dirty="0">
                <a:ea typeface="+mn-lt"/>
                <a:cs typeface="+mn-lt"/>
              </a:rPr>
              <a:t>, which is defined in </a:t>
            </a:r>
            <a:r>
              <a:rPr lang="en-IN" sz="2000" dirty="0" err="1">
                <a:ea typeface="+mn-lt"/>
                <a:cs typeface="+mn-lt"/>
              </a:rPr>
              <a:t>linux</a:t>
            </a:r>
            <a:r>
              <a:rPr lang="en-IN" sz="2000" dirty="0">
                <a:ea typeface="+mn-lt"/>
                <a:cs typeface="+mn-lt"/>
              </a:rPr>
              <a:t>/</a:t>
            </a:r>
            <a:r>
              <a:rPr lang="en-IN" sz="2000" dirty="0" err="1">
                <a:ea typeface="+mn-lt"/>
                <a:cs typeface="+mn-lt"/>
              </a:rPr>
              <a:t>wait.h</a:t>
            </a:r>
            <a:endParaRPr lang="en-IN" sz="2000" dirty="0" err="1">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a:bodyPr>
          <a:lstStyle/>
          <a:p>
            <a:pPr algn="l"/>
            <a:r>
              <a:rPr lang="en-US" b="1" dirty="0">
                <a:ea typeface="+mn-lt"/>
                <a:cs typeface="+mn-lt"/>
              </a:rPr>
              <a:t>6. </a:t>
            </a:r>
            <a:r>
              <a:rPr lang="en-US" b="1" dirty="0" err="1">
                <a:ea typeface="+mn-lt"/>
                <a:cs typeface="+mn-lt"/>
              </a:rPr>
              <a:t>wait_event_killable</a:t>
            </a:r>
            <a:r>
              <a:rPr lang="en-US" b="1" dirty="0">
                <a:ea typeface="+mn-lt"/>
                <a:cs typeface="+mn-lt"/>
              </a:rPr>
              <a:t> :</a:t>
            </a:r>
            <a:endParaRPr lang="en-US" b="1">
              <a:cs typeface="Calibri"/>
            </a:endParaRPr>
          </a:p>
          <a:p>
            <a:pPr algn="l"/>
            <a:endParaRPr lang="en-US"/>
          </a:p>
          <a:p>
            <a:pPr marL="342900" indent="-342900" algn="l">
              <a:buChar char="•"/>
            </a:pPr>
            <a:r>
              <a:rPr lang="en-US" dirty="0">
                <a:ea typeface="+mn-lt"/>
                <a:cs typeface="+mn-lt"/>
              </a:rPr>
              <a:t>sleep until a condition gets true </a:t>
            </a:r>
            <a:endParaRPr lang="en-US">
              <a:ea typeface="+mn-lt"/>
              <a:cs typeface="+mn-lt"/>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wait_event_killable</a:t>
            </a:r>
            <a:r>
              <a:rPr lang="en-US" dirty="0">
                <a:ea typeface="+mn-lt"/>
                <a:cs typeface="+mn-lt"/>
              </a:rPr>
              <a:t>(</a:t>
            </a:r>
            <a:r>
              <a:rPr lang="en-US" dirty="0" err="1">
                <a:ea typeface="+mn-lt"/>
                <a:cs typeface="+mn-lt"/>
              </a:rPr>
              <a:t>wq</a:t>
            </a:r>
            <a:r>
              <a:rPr lang="en-US" dirty="0">
                <a:ea typeface="+mn-lt"/>
                <a:cs typeface="+mn-lt"/>
              </a:rPr>
              <a:t>, condition); </a:t>
            </a:r>
            <a:endParaRPr lang="en-US" dirty="0">
              <a:cs typeface="Calibri" panose="020F0502020204030204"/>
            </a:endParaRPr>
          </a:p>
          <a:p>
            <a:pPr marL="342900" indent="-342900" algn="l">
              <a:buChar char="•"/>
            </a:pPr>
            <a:r>
              <a:rPr lang="en-US" dirty="0" err="1">
                <a:ea typeface="+mn-lt"/>
                <a:cs typeface="+mn-lt"/>
              </a:rPr>
              <a:t>wq</a:t>
            </a:r>
            <a:r>
              <a:rPr lang="en-US" dirty="0">
                <a:ea typeface="+mn-lt"/>
                <a:cs typeface="+mn-lt"/>
              </a:rPr>
              <a:t>–the </a:t>
            </a:r>
            <a:r>
              <a:rPr lang="en-US" dirty="0" err="1">
                <a:ea typeface="+mn-lt"/>
                <a:cs typeface="+mn-lt"/>
              </a:rPr>
              <a:t>waitqueue</a:t>
            </a:r>
            <a:r>
              <a:rPr lang="en-US" dirty="0">
                <a:ea typeface="+mn-lt"/>
                <a:cs typeface="+mn-lt"/>
              </a:rPr>
              <a:t> to wait on </a:t>
            </a:r>
            <a:endParaRPr lang="en-US" dirty="0">
              <a:cs typeface="Calibri" panose="020F0502020204030204"/>
            </a:endParaRPr>
          </a:p>
          <a:p>
            <a:pPr marL="342900" indent="-342900" algn="l">
              <a:buChar char="•"/>
            </a:pPr>
            <a:r>
              <a:rPr lang="en-US" dirty="0" err="1">
                <a:ea typeface="+mn-lt"/>
                <a:cs typeface="+mn-lt"/>
              </a:rPr>
              <a:t>condtion</a:t>
            </a:r>
            <a:r>
              <a:rPr lang="en-US" dirty="0">
                <a:ea typeface="+mn-lt"/>
                <a:cs typeface="+mn-lt"/>
              </a:rPr>
              <a:t>–a C expression for the event to wait for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The process is put to sleep (TASK_KILLABLE) until the condition evaluates to true or a signal is received. The condition is checked each time the </a:t>
            </a:r>
            <a:r>
              <a:rPr lang="en-US" dirty="0" err="1">
                <a:ea typeface="+mn-lt"/>
                <a:cs typeface="+mn-lt"/>
              </a:rPr>
              <a:t>waitqueue</a:t>
            </a:r>
            <a:r>
              <a:rPr lang="en-US" dirty="0">
                <a:ea typeface="+mn-lt"/>
                <a:cs typeface="+mn-lt"/>
              </a:rPr>
              <a:t> </a:t>
            </a:r>
            <a:r>
              <a:rPr lang="en-US" dirty="0" err="1">
                <a:ea typeface="+mn-lt"/>
                <a:cs typeface="+mn-lt"/>
              </a:rPr>
              <a:t>wq</a:t>
            </a:r>
            <a:r>
              <a:rPr lang="en-US" dirty="0">
                <a:ea typeface="+mn-lt"/>
                <a:cs typeface="+mn-lt"/>
              </a:rPr>
              <a:t> is woken up.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The function will return -ERESTARTSYS if it was interrupted by a signal and 0 if condition evaluated to true. </a:t>
            </a:r>
            <a:endParaRPr lang="en-US">
              <a:cs typeface="Calibri" panose="020F0502020204030204"/>
            </a:endParaRPr>
          </a:p>
          <a:p>
            <a:pPr algn="l"/>
            <a:endParaRPr lang="en-US" dirty="0">
              <a:cs typeface="Calibri"/>
            </a:endParaRPr>
          </a:p>
        </p:txBody>
      </p:sp>
    </p:spTree>
    <p:extLst>
      <p:ext uri="{BB962C8B-B14F-4D97-AF65-F5344CB8AC3E}">
        <p14:creationId xmlns:p14="http://schemas.microsoft.com/office/powerpoint/2010/main" val="184062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a:bodyPr>
          <a:lstStyle/>
          <a:p>
            <a:pPr algn="l"/>
            <a:r>
              <a:rPr lang="en-US" b="1" dirty="0">
                <a:ea typeface="+mn-lt"/>
                <a:cs typeface="+mn-lt"/>
              </a:rPr>
              <a:t>Waking Up Queued Task </a:t>
            </a:r>
            <a:endParaRPr lang="en-US" b="1">
              <a:cs typeface="Calibri"/>
            </a:endParaRPr>
          </a:p>
          <a:p>
            <a:pPr algn="l"/>
            <a:endParaRPr lang="en-US"/>
          </a:p>
          <a:p>
            <a:pPr marL="342900" indent="-342900" algn="l">
              <a:buChar char="•"/>
            </a:pPr>
            <a:r>
              <a:rPr lang="en-US" dirty="0">
                <a:ea typeface="+mn-lt"/>
                <a:cs typeface="+mn-lt"/>
              </a:rPr>
              <a:t>When some Tasks are in sleep mode because of the </a:t>
            </a:r>
            <a:r>
              <a:rPr lang="en-US" dirty="0" err="1">
                <a:ea typeface="+mn-lt"/>
                <a:cs typeface="+mn-lt"/>
              </a:rPr>
              <a:t>waitqueue</a:t>
            </a:r>
            <a:r>
              <a:rPr lang="en-US" dirty="0">
                <a:ea typeface="+mn-lt"/>
                <a:cs typeface="+mn-lt"/>
              </a:rPr>
              <a:t>, then we can use the below function to wake up those tasks. </a:t>
            </a:r>
            <a:endParaRPr lang="en-US">
              <a:cs typeface="Calibri" panose="020F0502020204030204"/>
            </a:endParaRPr>
          </a:p>
          <a:p>
            <a:pPr algn="l"/>
            <a:endParaRPr lang="en-US"/>
          </a:p>
          <a:p>
            <a:pPr marL="457200" indent="-457200" algn="l">
              <a:buAutoNum type="arabicPeriod"/>
            </a:pPr>
            <a:r>
              <a:rPr lang="en-US" dirty="0" err="1">
                <a:ea typeface="+mn-lt"/>
                <a:cs typeface="+mn-lt"/>
              </a:rPr>
              <a:t>wake_up</a:t>
            </a:r>
            <a:r>
              <a:rPr lang="en-US" dirty="0">
                <a:ea typeface="+mn-lt"/>
                <a:cs typeface="+mn-lt"/>
              </a:rPr>
              <a:t> </a:t>
            </a:r>
            <a:endParaRPr lang="en-US">
              <a:cs typeface="Calibri" panose="020F0502020204030204"/>
            </a:endParaRPr>
          </a:p>
          <a:p>
            <a:pPr marL="457200" indent="-457200" algn="l">
              <a:buAutoNum type="arabicPeriod"/>
            </a:pPr>
            <a:endParaRPr lang="en-US">
              <a:cs typeface="Calibri" panose="020F0502020204030204"/>
            </a:endParaRPr>
          </a:p>
          <a:p>
            <a:pPr marL="457200" indent="-457200" algn="l">
              <a:buAutoNum type="arabicPeriod"/>
            </a:pPr>
            <a:r>
              <a:rPr lang="en-US" dirty="0" err="1">
                <a:ea typeface="+mn-lt"/>
                <a:cs typeface="+mn-lt"/>
              </a:rPr>
              <a:t>wake_up_all</a:t>
            </a:r>
            <a:r>
              <a:rPr lang="en-US" dirty="0">
                <a:ea typeface="+mn-lt"/>
                <a:cs typeface="+mn-lt"/>
              </a:rPr>
              <a:t> </a:t>
            </a:r>
            <a:endParaRPr lang="en-US">
              <a:cs typeface="Calibri" panose="020F0502020204030204"/>
            </a:endParaRPr>
          </a:p>
          <a:p>
            <a:pPr marL="457200" indent="-457200" algn="l">
              <a:buAutoNum type="arabicPeriod"/>
            </a:pPr>
            <a:endParaRPr lang="en-US">
              <a:cs typeface="Calibri" panose="020F0502020204030204"/>
            </a:endParaRPr>
          </a:p>
          <a:p>
            <a:pPr marL="457200" indent="-457200" algn="l">
              <a:buAutoNum type="arabicPeriod"/>
            </a:pPr>
            <a:r>
              <a:rPr lang="en-US" dirty="0" err="1">
                <a:ea typeface="+mn-lt"/>
                <a:cs typeface="+mn-lt"/>
              </a:rPr>
              <a:t>wake_up_interruptible</a:t>
            </a:r>
            <a:r>
              <a:rPr lang="en-US" dirty="0">
                <a:ea typeface="+mn-lt"/>
                <a:cs typeface="+mn-lt"/>
              </a:rPr>
              <a:t> </a:t>
            </a:r>
            <a:endParaRPr lang="en-US">
              <a:cs typeface="Calibri" panose="020F0502020204030204"/>
            </a:endParaRPr>
          </a:p>
          <a:p>
            <a:pPr marL="457200" indent="-457200" algn="l">
              <a:buAutoNum type="arabicPeriod"/>
            </a:pPr>
            <a:endParaRPr lang="en-US">
              <a:cs typeface="Calibri" panose="020F0502020204030204"/>
            </a:endParaRPr>
          </a:p>
          <a:p>
            <a:pPr marL="457200" indent="-457200" algn="l">
              <a:buAutoNum type="arabicPeriod"/>
            </a:pPr>
            <a:r>
              <a:rPr lang="en-US" dirty="0" err="1">
                <a:ea typeface="+mn-lt"/>
                <a:cs typeface="+mn-lt"/>
              </a:rPr>
              <a:t>wake_up_sync</a:t>
            </a:r>
            <a:r>
              <a:rPr lang="en-US" dirty="0">
                <a:ea typeface="+mn-lt"/>
                <a:cs typeface="+mn-lt"/>
              </a:rPr>
              <a:t> and </a:t>
            </a:r>
            <a:r>
              <a:rPr lang="en-US" dirty="0" err="1">
                <a:ea typeface="+mn-lt"/>
                <a:cs typeface="+mn-lt"/>
              </a:rPr>
              <a:t>wake_up_interruptible_sync</a:t>
            </a:r>
            <a:r>
              <a:rPr lang="en-US" dirty="0">
                <a:ea typeface="+mn-lt"/>
                <a:cs typeface="+mn-lt"/>
              </a:rPr>
              <a:t> </a:t>
            </a:r>
            <a:endParaRPr lang="en-US">
              <a:cs typeface="Calibri" panose="020F0502020204030204"/>
            </a:endParaRPr>
          </a:p>
        </p:txBody>
      </p:sp>
    </p:spTree>
    <p:extLst>
      <p:ext uri="{BB962C8B-B14F-4D97-AF65-F5344CB8AC3E}">
        <p14:creationId xmlns:p14="http://schemas.microsoft.com/office/powerpoint/2010/main" val="41169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fontScale="92500" lnSpcReduction="10000"/>
          </a:bodyPr>
          <a:lstStyle/>
          <a:p>
            <a:pPr algn="l"/>
            <a:r>
              <a:rPr lang="en-US" b="1" dirty="0">
                <a:ea typeface="+mn-lt"/>
                <a:cs typeface="+mn-lt"/>
              </a:rPr>
              <a:t>1. </a:t>
            </a:r>
            <a:r>
              <a:rPr lang="en-US" b="1" dirty="0" err="1">
                <a:ea typeface="+mn-lt"/>
                <a:cs typeface="+mn-lt"/>
              </a:rPr>
              <a:t>wake_up</a:t>
            </a:r>
            <a:r>
              <a:rPr lang="en-US" b="1" dirty="0">
                <a:ea typeface="+mn-lt"/>
                <a:cs typeface="+mn-lt"/>
              </a:rPr>
              <a:t> : </a:t>
            </a:r>
            <a:endParaRPr lang="en-US" b="1">
              <a:cs typeface="Calibri"/>
            </a:endParaRPr>
          </a:p>
          <a:p>
            <a:pPr algn="l"/>
            <a:endParaRPr lang="en-US"/>
          </a:p>
          <a:p>
            <a:pPr marL="342900" indent="-342900" algn="l">
              <a:buChar char="•"/>
            </a:pPr>
            <a:r>
              <a:rPr lang="en-US" dirty="0">
                <a:ea typeface="+mn-lt"/>
                <a:cs typeface="+mn-lt"/>
              </a:rPr>
              <a:t>wakes up only one process from the wait queue which is in non-interruptible sleep. </a:t>
            </a:r>
            <a:endParaRPr lang="en-US">
              <a:ea typeface="+mn-lt"/>
              <a:cs typeface="+mn-lt"/>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wake_up</a:t>
            </a:r>
            <a:r>
              <a:rPr lang="en-US" dirty="0">
                <a:ea typeface="+mn-lt"/>
                <a:cs typeface="+mn-lt"/>
              </a:rPr>
              <a:t>(&amp;</a:t>
            </a:r>
            <a:r>
              <a:rPr lang="en-US" dirty="0" err="1">
                <a:ea typeface="+mn-lt"/>
                <a:cs typeface="+mn-lt"/>
              </a:rPr>
              <a:t>wq</a:t>
            </a:r>
            <a:r>
              <a:rPr lang="en-US" dirty="0">
                <a:ea typeface="+mn-lt"/>
                <a:cs typeface="+mn-lt"/>
              </a:rPr>
              <a:t>);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wq</a:t>
            </a:r>
            <a:r>
              <a:rPr lang="en-US" dirty="0">
                <a:ea typeface="+mn-lt"/>
                <a:cs typeface="+mn-lt"/>
              </a:rPr>
              <a:t>–the </a:t>
            </a:r>
            <a:r>
              <a:rPr lang="en-US" dirty="0" err="1">
                <a:ea typeface="+mn-lt"/>
                <a:cs typeface="+mn-lt"/>
              </a:rPr>
              <a:t>waitqueue</a:t>
            </a:r>
            <a:r>
              <a:rPr lang="en-US" dirty="0">
                <a:ea typeface="+mn-lt"/>
                <a:cs typeface="+mn-lt"/>
              </a:rPr>
              <a:t> to wake up </a:t>
            </a:r>
            <a:endParaRPr lang="en-US">
              <a:cs typeface="Calibri" panose="020F0502020204030204"/>
            </a:endParaRPr>
          </a:p>
          <a:p>
            <a:pPr algn="l"/>
            <a:endParaRPr lang="en-US"/>
          </a:p>
          <a:p>
            <a:pPr algn="l"/>
            <a:r>
              <a:rPr lang="en-US" b="1" dirty="0">
                <a:ea typeface="+mn-lt"/>
                <a:cs typeface="+mn-lt"/>
              </a:rPr>
              <a:t>2. </a:t>
            </a:r>
            <a:r>
              <a:rPr lang="en-US" b="1" dirty="0" err="1">
                <a:ea typeface="+mn-lt"/>
                <a:cs typeface="+mn-lt"/>
              </a:rPr>
              <a:t>wake_up_all</a:t>
            </a:r>
            <a:r>
              <a:rPr lang="en-US" b="1" dirty="0">
                <a:ea typeface="+mn-lt"/>
                <a:cs typeface="+mn-lt"/>
              </a:rPr>
              <a:t> :</a:t>
            </a:r>
            <a:endParaRPr lang="en-US" b="1">
              <a:cs typeface="Calibri"/>
            </a:endParaRPr>
          </a:p>
          <a:p>
            <a:pPr algn="l"/>
            <a:endParaRPr lang="en-US"/>
          </a:p>
          <a:p>
            <a:pPr marL="342900" indent="-342900" algn="l">
              <a:buChar char="•"/>
            </a:pPr>
            <a:r>
              <a:rPr lang="en-US" dirty="0">
                <a:ea typeface="+mn-lt"/>
                <a:cs typeface="+mn-lt"/>
              </a:rPr>
              <a:t>wakes up all the processes on the wait queue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wake_up_all</a:t>
            </a:r>
            <a:r>
              <a:rPr lang="en-US" dirty="0">
                <a:ea typeface="+mn-lt"/>
                <a:cs typeface="+mn-lt"/>
              </a:rPr>
              <a:t>(&amp;</a:t>
            </a:r>
            <a:r>
              <a:rPr lang="en-US" dirty="0" err="1">
                <a:ea typeface="+mn-lt"/>
                <a:cs typeface="+mn-lt"/>
              </a:rPr>
              <a:t>wq</a:t>
            </a:r>
            <a:r>
              <a:rPr lang="en-US" dirty="0">
                <a:ea typeface="+mn-lt"/>
                <a:cs typeface="+mn-lt"/>
              </a:rPr>
              <a:t>);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wq</a:t>
            </a:r>
            <a:r>
              <a:rPr lang="en-US" dirty="0">
                <a:ea typeface="+mn-lt"/>
                <a:cs typeface="+mn-lt"/>
              </a:rPr>
              <a:t>–the </a:t>
            </a:r>
            <a:r>
              <a:rPr lang="en-US" dirty="0" err="1">
                <a:ea typeface="+mn-lt"/>
                <a:cs typeface="+mn-lt"/>
              </a:rPr>
              <a:t>waitqueue</a:t>
            </a:r>
            <a:r>
              <a:rPr lang="en-US" dirty="0">
                <a:ea typeface="+mn-lt"/>
                <a:cs typeface="+mn-lt"/>
              </a:rPr>
              <a:t> to wake up </a:t>
            </a:r>
            <a:endParaRPr lang="en-US">
              <a:cs typeface="Calibri" panose="020F0502020204030204"/>
            </a:endParaRPr>
          </a:p>
        </p:txBody>
      </p:sp>
    </p:spTree>
    <p:extLst>
      <p:ext uri="{BB962C8B-B14F-4D97-AF65-F5344CB8AC3E}">
        <p14:creationId xmlns:p14="http://schemas.microsoft.com/office/powerpoint/2010/main" val="97640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fontScale="85000" lnSpcReduction="20000"/>
          </a:bodyPr>
          <a:lstStyle/>
          <a:p>
            <a:pPr algn="l"/>
            <a:r>
              <a:rPr lang="en-US" b="1" dirty="0">
                <a:ea typeface="+mn-lt"/>
                <a:cs typeface="+mn-lt"/>
              </a:rPr>
              <a:t>3. </a:t>
            </a:r>
            <a:r>
              <a:rPr lang="en-US" b="1" dirty="0" err="1">
                <a:ea typeface="+mn-lt"/>
                <a:cs typeface="+mn-lt"/>
              </a:rPr>
              <a:t>wake_up_interruptible</a:t>
            </a:r>
            <a:r>
              <a:rPr lang="en-US" b="1" dirty="0">
                <a:ea typeface="+mn-lt"/>
                <a:cs typeface="+mn-lt"/>
              </a:rPr>
              <a:t>:</a:t>
            </a:r>
            <a:r>
              <a:rPr lang="en-US" dirty="0">
                <a:ea typeface="+mn-lt"/>
                <a:cs typeface="+mn-lt"/>
              </a:rPr>
              <a:t> </a:t>
            </a:r>
            <a:endParaRPr lang="en-US"/>
          </a:p>
          <a:p>
            <a:pPr algn="l"/>
            <a:endParaRPr lang="en-US"/>
          </a:p>
          <a:p>
            <a:pPr marL="342900" indent="-342900" algn="l">
              <a:buChar char="•"/>
            </a:pPr>
            <a:r>
              <a:rPr lang="en-US" dirty="0">
                <a:ea typeface="+mn-lt"/>
                <a:cs typeface="+mn-lt"/>
              </a:rPr>
              <a:t>wakes up only one process from the wait queue that is in interruptible sleep </a:t>
            </a:r>
            <a:endParaRPr lang="en-US">
              <a:ea typeface="+mn-lt"/>
              <a:cs typeface="+mn-lt"/>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wake_up_interruptible</a:t>
            </a:r>
            <a:r>
              <a:rPr lang="en-US" dirty="0">
                <a:ea typeface="+mn-lt"/>
                <a:cs typeface="+mn-lt"/>
              </a:rPr>
              <a:t>(&amp;</a:t>
            </a:r>
            <a:r>
              <a:rPr lang="en-US" dirty="0" err="1">
                <a:ea typeface="+mn-lt"/>
                <a:cs typeface="+mn-lt"/>
              </a:rPr>
              <a:t>wq</a:t>
            </a:r>
            <a:r>
              <a:rPr lang="en-US" dirty="0">
                <a:ea typeface="+mn-lt"/>
                <a:cs typeface="+mn-lt"/>
              </a:rPr>
              <a:t>);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wq</a:t>
            </a:r>
            <a:r>
              <a:rPr lang="en-US" dirty="0">
                <a:ea typeface="+mn-lt"/>
                <a:cs typeface="+mn-lt"/>
              </a:rPr>
              <a:t>–the </a:t>
            </a:r>
            <a:r>
              <a:rPr lang="en-US" dirty="0" err="1">
                <a:ea typeface="+mn-lt"/>
                <a:cs typeface="+mn-lt"/>
              </a:rPr>
              <a:t>waitqueue</a:t>
            </a:r>
            <a:r>
              <a:rPr lang="en-US" dirty="0">
                <a:ea typeface="+mn-lt"/>
                <a:cs typeface="+mn-lt"/>
              </a:rPr>
              <a:t> to wake up </a:t>
            </a:r>
            <a:endParaRPr lang="en-US" dirty="0">
              <a:cs typeface="Calibri" panose="020F0502020204030204"/>
            </a:endParaRPr>
          </a:p>
          <a:p>
            <a:pPr algn="l"/>
            <a:endParaRPr lang="en-US" dirty="0">
              <a:ea typeface="+mn-lt"/>
              <a:cs typeface="+mn-lt"/>
            </a:endParaRPr>
          </a:p>
          <a:p>
            <a:pPr algn="l"/>
            <a:r>
              <a:rPr lang="en-US" b="1" dirty="0">
                <a:ea typeface="+mn-lt"/>
                <a:cs typeface="+mn-lt"/>
              </a:rPr>
              <a:t>4. </a:t>
            </a:r>
            <a:r>
              <a:rPr lang="en-US" b="1" dirty="0" err="1">
                <a:ea typeface="+mn-lt"/>
                <a:cs typeface="+mn-lt"/>
              </a:rPr>
              <a:t>wake_up_sync</a:t>
            </a:r>
            <a:r>
              <a:rPr lang="en-US" b="1" dirty="0">
                <a:ea typeface="+mn-lt"/>
                <a:cs typeface="+mn-lt"/>
              </a:rPr>
              <a:t> and </a:t>
            </a:r>
            <a:r>
              <a:rPr lang="en-US" b="1" dirty="0" err="1">
                <a:ea typeface="+mn-lt"/>
                <a:cs typeface="+mn-lt"/>
              </a:rPr>
              <a:t>wake_up_interruptible_sync</a:t>
            </a:r>
            <a:r>
              <a:rPr lang="en-US" b="1" dirty="0">
                <a:ea typeface="+mn-lt"/>
                <a:cs typeface="+mn-lt"/>
              </a:rPr>
              <a:t> :</a:t>
            </a:r>
            <a:endParaRPr lang="en-US" b="1" dirty="0"/>
          </a:p>
          <a:p>
            <a:pPr algn="l"/>
            <a:endParaRPr lang="en-US"/>
          </a:p>
          <a:p>
            <a:pPr marL="342900" indent="-342900" algn="l">
              <a:buChar char="•"/>
            </a:pPr>
            <a:r>
              <a:rPr lang="en-US" dirty="0" err="1">
                <a:ea typeface="+mn-lt"/>
                <a:cs typeface="+mn-lt"/>
              </a:rPr>
              <a:t>wake_up_sync</a:t>
            </a:r>
            <a:r>
              <a:rPr lang="en-US" dirty="0">
                <a:ea typeface="+mn-lt"/>
                <a:cs typeface="+mn-lt"/>
              </a:rPr>
              <a:t>(&amp;</a:t>
            </a:r>
            <a:r>
              <a:rPr lang="en-US" dirty="0" err="1">
                <a:ea typeface="+mn-lt"/>
                <a:cs typeface="+mn-lt"/>
              </a:rPr>
              <a:t>wq</a:t>
            </a:r>
            <a:r>
              <a:rPr lang="en-US" dirty="0">
                <a:ea typeface="+mn-lt"/>
                <a:cs typeface="+mn-lt"/>
              </a:rPr>
              <a:t>); </a:t>
            </a:r>
          </a:p>
          <a:p>
            <a:pPr marL="342900" indent="-342900" algn="l">
              <a:buChar char="•"/>
            </a:pPr>
            <a:r>
              <a:rPr lang="en-US" dirty="0" err="1">
                <a:ea typeface="+mn-lt"/>
                <a:cs typeface="+mn-lt"/>
              </a:rPr>
              <a:t>wake_up_interruptible_sync</a:t>
            </a:r>
            <a:r>
              <a:rPr lang="en-US" dirty="0">
                <a:ea typeface="+mn-lt"/>
                <a:cs typeface="+mn-lt"/>
              </a:rPr>
              <a:t>(&amp;</a:t>
            </a:r>
            <a:r>
              <a:rPr lang="en-US" dirty="0" err="1">
                <a:ea typeface="+mn-lt"/>
                <a:cs typeface="+mn-lt"/>
              </a:rPr>
              <a:t>wq</a:t>
            </a:r>
            <a:r>
              <a:rPr lang="en-US" dirty="0">
                <a:ea typeface="+mn-lt"/>
                <a:cs typeface="+mn-lt"/>
              </a:rPr>
              <a:t>); </a:t>
            </a:r>
            <a:endParaRPr lang="en-US" dirty="0">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Normally, a </a:t>
            </a:r>
            <a:r>
              <a:rPr lang="en-US" dirty="0" err="1">
                <a:ea typeface="+mn-lt"/>
                <a:cs typeface="+mn-lt"/>
              </a:rPr>
              <a:t>wake_up</a:t>
            </a:r>
            <a:r>
              <a:rPr lang="en-US" dirty="0">
                <a:ea typeface="+mn-lt"/>
                <a:cs typeface="+mn-lt"/>
              </a:rPr>
              <a:t> call can cause an immediate reschedule to happen, meaning that other processes might run before </a:t>
            </a:r>
            <a:r>
              <a:rPr lang="en-US" dirty="0" err="1">
                <a:ea typeface="+mn-lt"/>
                <a:cs typeface="+mn-lt"/>
              </a:rPr>
              <a:t>wake_up</a:t>
            </a:r>
            <a:r>
              <a:rPr lang="en-US" dirty="0">
                <a:ea typeface="+mn-lt"/>
                <a:cs typeface="+mn-lt"/>
              </a:rPr>
              <a:t> returns. The “synchronous” variants instead make any awakened processes runnable but do not reschedule the CPU. This is used to avoid rescheduling when the current process is known to be going to sleep, thus forcing a reschedule anyway. Note that awakened processes could run immediately on a different processor, so these functions should not be expected to provide mutual exclusion. </a:t>
            </a:r>
            <a:endParaRPr lang="en-US">
              <a:cs typeface="Calibri" panose="020F0502020204030204"/>
            </a:endParaRPr>
          </a:p>
        </p:txBody>
      </p:sp>
    </p:spTree>
    <p:extLst>
      <p:ext uri="{BB962C8B-B14F-4D97-AF65-F5344CB8AC3E}">
        <p14:creationId xmlns:p14="http://schemas.microsoft.com/office/powerpoint/2010/main" val="400820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FDC9-939A-42AB-B31D-9193D5CE1908}"/>
              </a:ext>
            </a:extLst>
          </p:cNvPr>
          <p:cNvSpPr>
            <a:spLocks noGrp="1"/>
          </p:cNvSpPr>
          <p:nvPr>
            <p:ph type="ctrTitle"/>
          </p:nvPr>
        </p:nvSpPr>
        <p:spPr>
          <a:xfrm>
            <a:off x="1408545" y="2773363"/>
            <a:ext cx="9144000" cy="2387600"/>
          </a:xfrm>
        </p:spPr>
        <p:txBody>
          <a:bodyPr/>
          <a:lstStyle/>
          <a:p>
            <a:pPr algn="l"/>
            <a:r>
              <a:rPr lang="en-US" dirty="0">
                <a:cs typeface="Calibri Light"/>
              </a:rPr>
              <a:t>        ANY QUESTIONS?</a:t>
            </a:r>
          </a:p>
        </p:txBody>
      </p:sp>
      <p:sp>
        <p:nvSpPr>
          <p:cNvPr id="3" name="Subtitle 2">
            <a:extLst>
              <a:ext uri="{FF2B5EF4-FFF2-40B4-BE49-F238E27FC236}">
                <a16:creationId xmlns:a16="http://schemas.microsoft.com/office/drawing/2014/main" id="{203065FF-40F0-43C9-9479-0F10445BB40E}"/>
              </a:ext>
            </a:extLst>
          </p:cNvPr>
          <p:cNvSpPr>
            <a:spLocks noGrp="1"/>
          </p:cNvSpPr>
          <p:nvPr>
            <p:ph type="subTitle" idx="1"/>
          </p:nvPr>
        </p:nvSpPr>
        <p:spPr>
          <a:xfrm>
            <a:off x="554182" y="1951038"/>
            <a:ext cx="9144000" cy="986126"/>
          </a:xfrm>
        </p:spPr>
        <p:txBody>
          <a:bodyPr vert="horz" lIns="91440" tIns="45720" rIns="91440" bIns="45720" rtlCol="0" anchor="t">
            <a:normAutofit/>
          </a:bodyPr>
          <a:lstStyle/>
          <a:p>
            <a:r>
              <a:rPr lang="en-US" sz="4800" dirty="0">
                <a:cs typeface="Calibri"/>
              </a:rPr>
              <a:t>THANK YOU</a:t>
            </a:r>
          </a:p>
        </p:txBody>
      </p:sp>
    </p:spTree>
    <p:extLst>
      <p:ext uri="{BB962C8B-B14F-4D97-AF65-F5344CB8AC3E}">
        <p14:creationId xmlns:p14="http://schemas.microsoft.com/office/powerpoint/2010/main" val="18362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339E51-807B-4453-900B-B51FFCC20EA3}"/>
              </a:ext>
            </a:extLst>
          </p:cNvPr>
          <p:cNvSpPr>
            <a:spLocks noGrp="1"/>
          </p:cNvSpPr>
          <p:nvPr>
            <p:ph type="subTitle" idx="1"/>
          </p:nvPr>
        </p:nvSpPr>
        <p:spPr>
          <a:xfrm>
            <a:off x="1200727" y="392402"/>
            <a:ext cx="9467273" cy="5892943"/>
          </a:xfrm>
        </p:spPr>
        <p:txBody>
          <a:bodyPr vert="horz" lIns="91440" tIns="45720" rIns="91440" bIns="45720" rtlCol="0" anchor="t">
            <a:normAutofit/>
          </a:bodyPr>
          <a:lstStyle/>
          <a:p>
            <a:pPr marL="342900" indent="-342900" algn="l">
              <a:buChar char="•"/>
            </a:pPr>
            <a:r>
              <a:rPr lang="en-IN" dirty="0">
                <a:ea typeface="+mn-lt"/>
                <a:cs typeface="+mn-lt"/>
              </a:rPr>
              <a:t>There are 3 important steps in </a:t>
            </a:r>
            <a:r>
              <a:rPr lang="en-IN" dirty="0" err="1">
                <a:ea typeface="+mn-lt"/>
                <a:cs typeface="+mn-lt"/>
              </a:rPr>
              <a:t>Waitqueue</a:t>
            </a:r>
            <a:r>
              <a:rPr lang="en-IN" dirty="0">
                <a:ea typeface="+mn-lt"/>
                <a:cs typeface="+mn-lt"/>
              </a:rPr>
              <a:t>.</a:t>
            </a:r>
            <a:endParaRPr lang="en-US"/>
          </a:p>
          <a:p>
            <a:pPr marL="457200" indent="-457200" algn="l">
              <a:buAutoNum type="arabicPeriod"/>
            </a:pPr>
            <a:r>
              <a:rPr lang="en-IN" dirty="0">
                <a:ea typeface="+mn-lt"/>
                <a:cs typeface="+mn-lt"/>
              </a:rPr>
              <a:t>Initializing </a:t>
            </a:r>
            <a:r>
              <a:rPr lang="en-IN" dirty="0" err="1">
                <a:ea typeface="+mn-lt"/>
                <a:cs typeface="+mn-lt"/>
              </a:rPr>
              <a:t>Waitqueue</a:t>
            </a:r>
            <a:r>
              <a:rPr lang="en-IN" dirty="0">
                <a:ea typeface="+mn-lt"/>
                <a:cs typeface="+mn-lt"/>
              </a:rPr>
              <a:t> </a:t>
            </a:r>
            <a:endParaRPr lang="en-IN" dirty="0">
              <a:cs typeface="Calibri" panose="020F0502020204030204"/>
            </a:endParaRPr>
          </a:p>
          <a:p>
            <a:pPr marL="457200" indent="-457200" algn="l">
              <a:buAutoNum type="arabicPeriod"/>
            </a:pPr>
            <a:r>
              <a:rPr lang="en-IN" dirty="0">
                <a:ea typeface="+mn-lt"/>
                <a:cs typeface="+mn-lt"/>
              </a:rPr>
              <a:t>Queuing(Put the Task to sleep until the event comes) </a:t>
            </a:r>
            <a:endParaRPr lang="en-IN" dirty="0">
              <a:cs typeface="Calibri" panose="020F0502020204030204"/>
            </a:endParaRPr>
          </a:p>
          <a:p>
            <a:pPr marL="457200" indent="-457200" algn="l">
              <a:buAutoNum type="arabicPeriod"/>
            </a:pPr>
            <a:r>
              <a:rPr lang="en-IN" dirty="0">
                <a:ea typeface="+mn-lt"/>
                <a:cs typeface="+mn-lt"/>
              </a:rPr>
              <a:t>Waking Up Queued Task</a:t>
            </a:r>
          </a:p>
          <a:p>
            <a:pPr algn="l"/>
            <a:endParaRPr lang="en-IN" dirty="0">
              <a:ea typeface="+mn-lt"/>
              <a:cs typeface="+mn-lt"/>
            </a:endParaRPr>
          </a:p>
          <a:p>
            <a:pPr marL="342900" indent="-342900" algn="l">
              <a:buChar char="•"/>
            </a:pPr>
            <a:r>
              <a:rPr lang="en-IN" dirty="0">
                <a:ea typeface="+mn-lt"/>
                <a:cs typeface="+mn-lt"/>
              </a:rPr>
              <a:t>Initializing </a:t>
            </a:r>
            <a:r>
              <a:rPr lang="en-IN" dirty="0" err="1">
                <a:ea typeface="+mn-lt"/>
                <a:cs typeface="+mn-lt"/>
              </a:rPr>
              <a:t>Waitqueue</a:t>
            </a:r>
            <a:r>
              <a:rPr lang="en-IN" dirty="0">
                <a:ea typeface="+mn-lt"/>
                <a:cs typeface="+mn-lt"/>
              </a:rPr>
              <a:t>: </a:t>
            </a:r>
            <a:endParaRPr lang="en-IN" dirty="0">
              <a:cs typeface="Calibri"/>
            </a:endParaRPr>
          </a:p>
          <a:p>
            <a:pPr algn="l"/>
            <a:r>
              <a:rPr lang="en-IN" dirty="0">
                <a:ea typeface="+mn-lt"/>
                <a:cs typeface="+mn-lt"/>
              </a:rPr>
              <a:t>There are two ways to initialize the </a:t>
            </a:r>
            <a:r>
              <a:rPr lang="en-IN" dirty="0" err="1">
                <a:ea typeface="+mn-lt"/>
                <a:cs typeface="+mn-lt"/>
              </a:rPr>
              <a:t>waitqueue</a:t>
            </a:r>
            <a:r>
              <a:rPr lang="en-IN" dirty="0">
                <a:ea typeface="+mn-lt"/>
                <a:cs typeface="+mn-lt"/>
              </a:rPr>
              <a:t>. </a:t>
            </a:r>
            <a:endParaRPr lang="en-IN" dirty="0"/>
          </a:p>
          <a:p>
            <a:pPr algn="l"/>
            <a:r>
              <a:rPr lang="en-IN" dirty="0">
                <a:ea typeface="+mn-lt"/>
                <a:cs typeface="+mn-lt"/>
              </a:rPr>
              <a:t>1.Static method </a:t>
            </a:r>
            <a:endParaRPr lang="en-IN" dirty="0"/>
          </a:p>
          <a:p>
            <a:pPr algn="l"/>
            <a:r>
              <a:rPr lang="en-IN" dirty="0">
                <a:ea typeface="+mn-lt"/>
                <a:cs typeface="+mn-lt"/>
              </a:rPr>
              <a:t>2.Dynamic method </a:t>
            </a:r>
            <a:endParaRPr lang="en-IN"/>
          </a:p>
        </p:txBody>
      </p:sp>
    </p:spTree>
    <p:extLst>
      <p:ext uri="{BB962C8B-B14F-4D97-AF65-F5344CB8AC3E}">
        <p14:creationId xmlns:p14="http://schemas.microsoft.com/office/powerpoint/2010/main" val="182090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a:bodyPr>
          <a:lstStyle/>
          <a:p>
            <a:pPr algn="l"/>
            <a:r>
              <a:rPr lang="en-US" sz="2800" b="1" dirty="0">
                <a:ea typeface="+mn-lt"/>
                <a:cs typeface="+mn-lt"/>
              </a:rPr>
              <a:t>Static Method :</a:t>
            </a:r>
            <a:r>
              <a:rPr lang="en-US" sz="2800" dirty="0">
                <a:ea typeface="+mn-lt"/>
                <a:cs typeface="+mn-lt"/>
              </a:rPr>
              <a:t> </a:t>
            </a:r>
            <a:endParaRPr lang="en-US" sz="2800" dirty="0">
              <a:cs typeface="Calibri"/>
            </a:endParaRPr>
          </a:p>
          <a:p>
            <a:pPr algn="l"/>
            <a:endParaRPr lang="en-US" sz="2800" dirty="0">
              <a:ea typeface="+mn-lt"/>
              <a:cs typeface="+mn-lt"/>
            </a:endParaRPr>
          </a:p>
          <a:p>
            <a:pPr marL="342900" indent="-342900" algn="l">
              <a:buChar char="•"/>
            </a:pPr>
            <a:r>
              <a:rPr lang="en-US" dirty="0">
                <a:ea typeface="+mn-lt"/>
                <a:cs typeface="+mn-lt"/>
              </a:rPr>
              <a:t>DECLARE_WAIT_QUEUE_HEAD(</a:t>
            </a:r>
            <a:r>
              <a:rPr lang="en-US" dirty="0" err="1">
                <a:ea typeface="+mn-lt"/>
                <a:cs typeface="+mn-lt"/>
              </a:rPr>
              <a:t>wq</a:t>
            </a:r>
            <a:r>
              <a:rPr lang="en-US" dirty="0">
                <a:ea typeface="+mn-lt"/>
                <a:cs typeface="+mn-lt"/>
              </a:rPr>
              <a:t>); </a:t>
            </a:r>
            <a:endParaRPr lang="en-US" dirty="0">
              <a:cs typeface="Calibri" panose="020F0502020204030204"/>
            </a:endParaRPr>
          </a:p>
          <a:p>
            <a:pPr marL="342900" indent="-342900" algn="l">
              <a:buChar char="•"/>
            </a:pPr>
            <a:r>
              <a:rPr lang="en-US" dirty="0">
                <a:ea typeface="+mn-lt"/>
                <a:cs typeface="+mn-lt"/>
              </a:rPr>
              <a:t>Where the “</a:t>
            </a:r>
            <a:r>
              <a:rPr lang="en-US" dirty="0" err="1">
                <a:ea typeface="+mn-lt"/>
                <a:cs typeface="+mn-lt"/>
              </a:rPr>
              <a:t>wq</a:t>
            </a:r>
            <a:r>
              <a:rPr lang="en-US" dirty="0">
                <a:ea typeface="+mn-lt"/>
                <a:cs typeface="+mn-lt"/>
              </a:rPr>
              <a:t>” is the name of the queue on which task will be put to sleep. </a:t>
            </a:r>
            <a:endParaRPr lang="en-US">
              <a:cs typeface="Calibri" panose="020F0502020204030204"/>
            </a:endParaRPr>
          </a:p>
          <a:p>
            <a:pPr algn="l"/>
            <a:endParaRPr lang="en-US"/>
          </a:p>
          <a:p>
            <a:pPr algn="l"/>
            <a:r>
              <a:rPr lang="en-US" b="1" dirty="0">
                <a:ea typeface="+mn-lt"/>
                <a:cs typeface="+mn-lt"/>
              </a:rPr>
              <a:t>Dynamic Method :</a:t>
            </a:r>
            <a:r>
              <a:rPr lang="en-US" dirty="0">
                <a:ea typeface="+mn-lt"/>
                <a:cs typeface="+mn-lt"/>
              </a:rPr>
              <a:t> </a:t>
            </a:r>
            <a:endParaRPr lang="en-US" dirty="0"/>
          </a:p>
          <a:p>
            <a:pPr marL="342900" indent="-342900" algn="l">
              <a:buChar char="•"/>
            </a:pPr>
            <a:r>
              <a:rPr lang="en-US" dirty="0" err="1">
                <a:ea typeface="+mn-lt"/>
                <a:cs typeface="+mn-lt"/>
              </a:rPr>
              <a:t>wait_queue_head_t</a:t>
            </a:r>
            <a:r>
              <a:rPr lang="en-US" dirty="0">
                <a:ea typeface="+mn-lt"/>
                <a:cs typeface="+mn-lt"/>
              </a:rPr>
              <a:t> </a:t>
            </a:r>
            <a:r>
              <a:rPr lang="en-US" dirty="0" err="1">
                <a:ea typeface="+mn-lt"/>
                <a:cs typeface="+mn-lt"/>
              </a:rPr>
              <a:t>wq</a:t>
            </a:r>
            <a:r>
              <a:rPr lang="en-US" dirty="0">
                <a:ea typeface="+mn-lt"/>
                <a:cs typeface="+mn-lt"/>
              </a:rPr>
              <a:t>; </a:t>
            </a:r>
            <a:endParaRPr lang="en-US" dirty="0">
              <a:cs typeface="Calibri" panose="020F0502020204030204"/>
            </a:endParaRPr>
          </a:p>
          <a:p>
            <a:pPr marL="342900" indent="-342900" algn="l">
              <a:buChar char="•"/>
            </a:pPr>
            <a:r>
              <a:rPr lang="en-US" dirty="0" err="1">
                <a:ea typeface="+mn-lt"/>
                <a:cs typeface="+mn-lt"/>
              </a:rPr>
              <a:t>init_waitqueue_head</a:t>
            </a:r>
            <a:r>
              <a:rPr lang="en-US" dirty="0">
                <a:ea typeface="+mn-lt"/>
                <a:cs typeface="+mn-lt"/>
              </a:rPr>
              <a:t> (&amp;</a:t>
            </a:r>
            <a:r>
              <a:rPr lang="en-US" dirty="0" err="1">
                <a:ea typeface="+mn-lt"/>
                <a:cs typeface="+mn-lt"/>
              </a:rPr>
              <a:t>wq</a:t>
            </a:r>
            <a:r>
              <a:rPr lang="en-US" dirty="0">
                <a:ea typeface="+mn-lt"/>
                <a:cs typeface="+mn-lt"/>
              </a:rPr>
              <a:t>); </a:t>
            </a:r>
            <a:endParaRPr lang="en-US" dirty="0">
              <a:cs typeface="Calibri" panose="020F0502020204030204"/>
            </a:endParaRPr>
          </a:p>
          <a:p>
            <a:pPr marL="342900" indent="-342900" algn="l">
              <a:buChar char="•"/>
            </a:pPr>
            <a:endParaRPr lang="en-US" dirty="0">
              <a:ea typeface="+mn-lt"/>
              <a:cs typeface="+mn-lt"/>
            </a:endParaRPr>
          </a:p>
          <a:p>
            <a:pPr marL="342900" indent="-342900" algn="l">
              <a:buChar char="•"/>
            </a:pPr>
            <a:r>
              <a:rPr lang="en-US" dirty="0">
                <a:ea typeface="+mn-lt"/>
                <a:cs typeface="+mn-lt"/>
              </a:rPr>
              <a:t>You can create a </a:t>
            </a:r>
            <a:r>
              <a:rPr lang="en-US" dirty="0" err="1">
                <a:ea typeface="+mn-lt"/>
                <a:cs typeface="+mn-lt"/>
              </a:rPr>
              <a:t>waitqueue</a:t>
            </a:r>
            <a:r>
              <a:rPr lang="en-US" dirty="0">
                <a:ea typeface="+mn-lt"/>
                <a:cs typeface="+mn-lt"/>
              </a:rPr>
              <a:t> using any one of the above methods. Other operations are common for both static and dynamic method except the way we create the </a:t>
            </a:r>
            <a:r>
              <a:rPr lang="en-US" dirty="0" err="1">
                <a:ea typeface="+mn-lt"/>
                <a:cs typeface="+mn-lt"/>
              </a:rPr>
              <a:t>waitqueue</a:t>
            </a:r>
            <a:r>
              <a:rPr lang="en-US" dirty="0">
                <a:ea typeface="+mn-lt"/>
                <a:cs typeface="+mn-lt"/>
              </a:rPr>
              <a:t>.</a:t>
            </a:r>
            <a:endParaRPr lang="en-US">
              <a:cs typeface="Calibri" panose="020F0502020204030204"/>
            </a:endParaRPr>
          </a:p>
        </p:txBody>
      </p:sp>
    </p:spTree>
    <p:extLst>
      <p:ext uri="{BB962C8B-B14F-4D97-AF65-F5344CB8AC3E}">
        <p14:creationId xmlns:p14="http://schemas.microsoft.com/office/powerpoint/2010/main" val="16569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a:bodyPr>
          <a:lstStyle/>
          <a:p>
            <a:pPr algn="l"/>
            <a:r>
              <a:rPr lang="en-US" sz="2800" b="1" dirty="0">
                <a:ea typeface="+mn-lt"/>
                <a:cs typeface="+mn-lt"/>
              </a:rPr>
              <a:t>Queuing </a:t>
            </a:r>
            <a:endParaRPr lang="en-US" sz="2800" b="1"/>
          </a:p>
          <a:p>
            <a:pPr algn="l"/>
            <a:endParaRPr lang="en-US"/>
          </a:p>
          <a:p>
            <a:pPr marL="342900" indent="-342900" algn="l">
              <a:buChar char="•"/>
            </a:pPr>
            <a:r>
              <a:rPr lang="en-US" dirty="0">
                <a:ea typeface="+mn-lt"/>
                <a:cs typeface="+mn-lt"/>
              </a:rPr>
              <a:t>Once the wait queue is declared and initialized, a process may use it to go to sleep. There are several macros are available for different uses. We will see each one by one. </a:t>
            </a:r>
            <a:endParaRPr lang="en-US" dirty="0">
              <a:cs typeface="Calibri" panose="020F0502020204030204"/>
            </a:endParaRPr>
          </a:p>
          <a:p>
            <a:pPr marL="457200" indent="-457200" algn="l">
              <a:buAutoNum type="arabicPeriod"/>
            </a:pPr>
            <a:r>
              <a:rPr lang="en-US" dirty="0" err="1">
                <a:ea typeface="+mn-lt"/>
                <a:cs typeface="+mn-lt"/>
              </a:rPr>
              <a:t>wait_event</a:t>
            </a:r>
            <a:r>
              <a:rPr lang="en-US" dirty="0">
                <a:ea typeface="+mn-lt"/>
                <a:cs typeface="+mn-lt"/>
              </a:rPr>
              <a:t> </a:t>
            </a:r>
            <a:endParaRPr lang="en-US" dirty="0">
              <a:cs typeface="Calibri" panose="020F0502020204030204"/>
            </a:endParaRPr>
          </a:p>
          <a:p>
            <a:pPr marL="457200" indent="-457200" algn="l">
              <a:buAutoNum type="arabicPeriod"/>
            </a:pPr>
            <a:r>
              <a:rPr lang="en-US" dirty="0" err="1">
                <a:ea typeface="+mn-lt"/>
                <a:cs typeface="+mn-lt"/>
              </a:rPr>
              <a:t>wait_event_timeout</a:t>
            </a:r>
            <a:r>
              <a:rPr lang="en-US" dirty="0">
                <a:ea typeface="+mn-lt"/>
                <a:cs typeface="+mn-lt"/>
              </a:rPr>
              <a:t> </a:t>
            </a:r>
            <a:endParaRPr lang="en-US" dirty="0">
              <a:cs typeface="Calibri" panose="020F0502020204030204"/>
            </a:endParaRPr>
          </a:p>
          <a:p>
            <a:pPr marL="457200" indent="-457200" algn="l">
              <a:buAutoNum type="arabicPeriod"/>
            </a:pPr>
            <a:r>
              <a:rPr lang="en-US" dirty="0" err="1">
                <a:ea typeface="+mn-lt"/>
                <a:cs typeface="+mn-lt"/>
              </a:rPr>
              <a:t>wait_event_cmd</a:t>
            </a:r>
            <a:r>
              <a:rPr lang="en-US" dirty="0">
                <a:ea typeface="+mn-lt"/>
                <a:cs typeface="+mn-lt"/>
              </a:rPr>
              <a:t> </a:t>
            </a:r>
            <a:endParaRPr lang="en-US" dirty="0">
              <a:cs typeface="Calibri" panose="020F0502020204030204"/>
            </a:endParaRPr>
          </a:p>
          <a:p>
            <a:pPr marL="457200" indent="-457200" algn="l">
              <a:buAutoNum type="arabicPeriod"/>
            </a:pPr>
            <a:r>
              <a:rPr lang="en-US" dirty="0" err="1">
                <a:ea typeface="+mn-lt"/>
                <a:cs typeface="+mn-lt"/>
              </a:rPr>
              <a:t>wait_event_interruptible</a:t>
            </a:r>
            <a:r>
              <a:rPr lang="en-US" dirty="0">
                <a:ea typeface="+mn-lt"/>
                <a:cs typeface="+mn-lt"/>
              </a:rPr>
              <a:t> </a:t>
            </a:r>
            <a:endParaRPr lang="en-US" dirty="0">
              <a:cs typeface="Calibri" panose="020F0502020204030204"/>
            </a:endParaRPr>
          </a:p>
          <a:p>
            <a:pPr marL="457200" indent="-457200" algn="l">
              <a:buAutoNum type="arabicPeriod"/>
            </a:pPr>
            <a:r>
              <a:rPr lang="en-US" dirty="0" err="1">
                <a:ea typeface="+mn-lt"/>
                <a:cs typeface="+mn-lt"/>
              </a:rPr>
              <a:t>wait_event_interruptible_timeout</a:t>
            </a:r>
            <a:r>
              <a:rPr lang="en-US" dirty="0">
                <a:ea typeface="+mn-lt"/>
                <a:cs typeface="+mn-lt"/>
              </a:rPr>
              <a:t> </a:t>
            </a:r>
            <a:endParaRPr lang="en-US" dirty="0">
              <a:cs typeface="Calibri" panose="020F0502020204030204"/>
            </a:endParaRPr>
          </a:p>
          <a:p>
            <a:pPr marL="457200" indent="-457200" algn="l">
              <a:buAutoNum type="arabicPeriod"/>
            </a:pPr>
            <a:r>
              <a:rPr lang="en-US" dirty="0" err="1">
                <a:ea typeface="+mn-lt"/>
                <a:cs typeface="+mn-lt"/>
              </a:rPr>
              <a:t>wait_event_killable</a:t>
            </a:r>
            <a:r>
              <a:rPr lang="en-US" dirty="0">
                <a:ea typeface="+mn-lt"/>
                <a:cs typeface="+mn-lt"/>
              </a:rPr>
              <a:t> </a:t>
            </a:r>
            <a:endParaRPr lang="en-US">
              <a:cs typeface="Calibri" panose="020F0502020204030204"/>
            </a:endParaRPr>
          </a:p>
          <a:p>
            <a:pPr algn="l"/>
            <a:endParaRPr lang="en-US"/>
          </a:p>
          <a:p>
            <a:pPr marL="342900" indent="-342900" algn="l">
              <a:buChar char="•"/>
            </a:pPr>
            <a:r>
              <a:rPr lang="en-US" dirty="0">
                <a:ea typeface="+mn-lt"/>
                <a:cs typeface="+mn-lt"/>
              </a:rPr>
              <a:t>Whenever we use the above one of the macro, it will add that task to the </a:t>
            </a:r>
            <a:r>
              <a:rPr lang="en-US" dirty="0" err="1">
                <a:ea typeface="+mn-lt"/>
                <a:cs typeface="+mn-lt"/>
              </a:rPr>
              <a:t>waitqueue</a:t>
            </a:r>
            <a:r>
              <a:rPr lang="en-US" dirty="0">
                <a:ea typeface="+mn-lt"/>
                <a:cs typeface="+mn-lt"/>
              </a:rPr>
              <a:t> which is created by us. Then it will wait for the event.</a:t>
            </a:r>
            <a:endParaRPr lang="en-US" dirty="0">
              <a:cs typeface="Calibri" panose="020F0502020204030204"/>
            </a:endParaRPr>
          </a:p>
        </p:txBody>
      </p:sp>
    </p:spTree>
    <p:extLst>
      <p:ext uri="{BB962C8B-B14F-4D97-AF65-F5344CB8AC3E}">
        <p14:creationId xmlns:p14="http://schemas.microsoft.com/office/powerpoint/2010/main" val="317399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a:bodyPr>
          <a:lstStyle/>
          <a:p>
            <a:pPr algn="l"/>
            <a:r>
              <a:rPr lang="en-US" b="1" dirty="0">
                <a:ea typeface="+mn-lt"/>
                <a:cs typeface="+mn-lt"/>
              </a:rPr>
              <a:t>1. </a:t>
            </a:r>
            <a:r>
              <a:rPr lang="en-US" b="1" dirty="0" err="1">
                <a:ea typeface="+mn-lt"/>
                <a:cs typeface="+mn-lt"/>
              </a:rPr>
              <a:t>wait_event</a:t>
            </a:r>
            <a:r>
              <a:rPr lang="en-US" b="1" dirty="0">
                <a:ea typeface="+mn-lt"/>
                <a:cs typeface="+mn-lt"/>
              </a:rPr>
              <a:t> :</a:t>
            </a:r>
            <a:endParaRPr lang="en-US" b="1">
              <a:cs typeface="Calibri"/>
            </a:endParaRPr>
          </a:p>
          <a:p>
            <a:pPr algn="l"/>
            <a:endParaRPr lang="en-US"/>
          </a:p>
          <a:p>
            <a:pPr marL="342900" indent="-342900" algn="l">
              <a:buChar char="•"/>
            </a:pPr>
            <a:r>
              <a:rPr lang="en-US" dirty="0">
                <a:ea typeface="+mn-lt"/>
                <a:cs typeface="+mn-lt"/>
              </a:rPr>
              <a:t>sleep until a condition gets true. </a:t>
            </a:r>
            <a:endParaRPr lang="en-US">
              <a:cs typeface="Calibri" panose="020F0502020204030204"/>
            </a:endParaRPr>
          </a:p>
          <a:p>
            <a:pPr marL="342900" indent="-342900" algn="l">
              <a:buChar char="•"/>
            </a:pPr>
            <a:endParaRPr lang="en-US" dirty="0">
              <a:ea typeface="+mn-lt"/>
              <a:cs typeface="+mn-lt"/>
            </a:endParaRPr>
          </a:p>
          <a:p>
            <a:pPr marL="342900" indent="-342900" algn="l">
              <a:buChar char="•"/>
            </a:pPr>
            <a:r>
              <a:rPr lang="en-US" dirty="0" err="1">
                <a:ea typeface="+mn-lt"/>
                <a:cs typeface="+mn-lt"/>
              </a:rPr>
              <a:t>wait_event</a:t>
            </a:r>
            <a:r>
              <a:rPr lang="en-US" dirty="0">
                <a:ea typeface="+mn-lt"/>
                <a:cs typeface="+mn-lt"/>
              </a:rPr>
              <a:t>(</a:t>
            </a:r>
            <a:r>
              <a:rPr lang="en-US" dirty="0" err="1">
                <a:ea typeface="+mn-lt"/>
                <a:cs typeface="+mn-lt"/>
              </a:rPr>
              <a:t>wq</a:t>
            </a:r>
            <a:r>
              <a:rPr lang="en-US" dirty="0">
                <a:ea typeface="+mn-lt"/>
                <a:cs typeface="+mn-lt"/>
              </a:rPr>
              <a:t>, condition);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wq</a:t>
            </a:r>
            <a:r>
              <a:rPr lang="en-US" dirty="0">
                <a:ea typeface="+mn-lt"/>
                <a:cs typeface="+mn-lt"/>
              </a:rPr>
              <a:t>–the </a:t>
            </a:r>
            <a:r>
              <a:rPr lang="en-US" dirty="0" err="1">
                <a:ea typeface="+mn-lt"/>
                <a:cs typeface="+mn-lt"/>
              </a:rPr>
              <a:t>waitqueue</a:t>
            </a:r>
            <a:r>
              <a:rPr lang="en-US" dirty="0">
                <a:ea typeface="+mn-lt"/>
                <a:cs typeface="+mn-lt"/>
              </a:rPr>
              <a:t> to wait on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condition– a C expression for the event to wait for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The process is put to sleep (TASK_UNINTERRUPTIBLE) until the condition evaluates to true. The condition is checked each time the </a:t>
            </a:r>
            <a:r>
              <a:rPr lang="en-US" dirty="0" err="1">
                <a:ea typeface="+mn-lt"/>
                <a:cs typeface="+mn-lt"/>
              </a:rPr>
              <a:t>waitqueue</a:t>
            </a:r>
            <a:r>
              <a:rPr lang="en-US" dirty="0">
                <a:ea typeface="+mn-lt"/>
                <a:cs typeface="+mn-lt"/>
              </a:rPr>
              <a:t> </a:t>
            </a:r>
            <a:r>
              <a:rPr lang="en-US" dirty="0" err="1">
                <a:ea typeface="+mn-lt"/>
                <a:cs typeface="+mn-lt"/>
              </a:rPr>
              <a:t>wq</a:t>
            </a:r>
            <a:r>
              <a:rPr lang="en-US" dirty="0">
                <a:ea typeface="+mn-lt"/>
                <a:cs typeface="+mn-lt"/>
              </a:rPr>
              <a:t> is woken up. </a:t>
            </a:r>
            <a:endParaRPr lang="en-US">
              <a:cs typeface="Calibri" panose="020F0502020204030204"/>
            </a:endParaRPr>
          </a:p>
          <a:p>
            <a:pPr algn="l"/>
            <a:endParaRPr lang="en-US" dirty="0">
              <a:cs typeface="Calibri"/>
            </a:endParaRPr>
          </a:p>
        </p:txBody>
      </p:sp>
    </p:spTree>
    <p:extLst>
      <p:ext uri="{BB962C8B-B14F-4D97-AF65-F5344CB8AC3E}">
        <p14:creationId xmlns:p14="http://schemas.microsoft.com/office/powerpoint/2010/main" val="348960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fontScale="92500" lnSpcReduction="10000"/>
          </a:bodyPr>
          <a:lstStyle/>
          <a:p>
            <a:pPr algn="l"/>
            <a:r>
              <a:rPr lang="en-US" b="1" dirty="0">
                <a:ea typeface="+mn-lt"/>
                <a:cs typeface="+mn-lt"/>
              </a:rPr>
              <a:t>2. </a:t>
            </a:r>
            <a:r>
              <a:rPr lang="en-US" b="1" dirty="0" err="1">
                <a:ea typeface="+mn-lt"/>
                <a:cs typeface="+mn-lt"/>
              </a:rPr>
              <a:t>wait_event_timeout</a:t>
            </a:r>
            <a:r>
              <a:rPr lang="en-US" b="1" dirty="0">
                <a:ea typeface="+mn-lt"/>
                <a:cs typeface="+mn-lt"/>
              </a:rPr>
              <a:t> :</a:t>
            </a:r>
            <a:endParaRPr lang="en-US" b="1" dirty="0"/>
          </a:p>
          <a:p>
            <a:pPr algn="l"/>
            <a:endParaRPr lang="en-US"/>
          </a:p>
          <a:p>
            <a:pPr marL="342900" indent="-342900" algn="l">
              <a:buChar char="•"/>
            </a:pPr>
            <a:r>
              <a:rPr lang="en-US" dirty="0">
                <a:ea typeface="+mn-lt"/>
                <a:cs typeface="+mn-lt"/>
              </a:rPr>
              <a:t>sleep until a condition gets true or a timeout elapses</a:t>
            </a:r>
          </a:p>
          <a:p>
            <a:pPr marL="342900" indent="-342900" algn="l">
              <a:buChar char="•"/>
            </a:pPr>
            <a:endParaRPr lang="en-US">
              <a:cs typeface="Calibri"/>
            </a:endParaRPr>
          </a:p>
          <a:p>
            <a:pPr marL="342900" indent="-342900" algn="l">
              <a:buChar char="•"/>
            </a:pPr>
            <a:r>
              <a:rPr lang="en-US" dirty="0" err="1">
                <a:ea typeface="+mn-lt"/>
                <a:cs typeface="+mn-lt"/>
              </a:rPr>
              <a:t>wait_event_timeout</a:t>
            </a:r>
            <a:r>
              <a:rPr lang="en-US" dirty="0">
                <a:ea typeface="+mn-lt"/>
                <a:cs typeface="+mn-lt"/>
              </a:rPr>
              <a:t>(</a:t>
            </a:r>
            <a:r>
              <a:rPr lang="en-US" dirty="0" err="1">
                <a:ea typeface="+mn-lt"/>
                <a:cs typeface="+mn-lt"/>
              </a:rPr>
              <a:t>wq</a:t>
            </a:r>
            <a:r>
              <a:rPr lang="en-US" dirty="0">
                <a:ea typeface="+mn-lt"/>
                <a:cs typeface="+mn-lt"/>
              </a:rPr>
              <a:t>, condition, timeout); </a:t>
            </a:r>
            <a:endParaRPr lang="en-US" dirty="0">
              <a:cs typeface="Calibri" panose="020F0502020204030204"/>
            </a:endParaRPr>
          </a:p>
          <a:p>
            <a:pPr marL="342900" indent="-342900" algn="l">
              <a:buChar char="•"/>
            </a:pPr>
            <a:r>
              <a:rPr lang="en-US" dirty="0" err="1">
                <a:ea typeface="+mn-lt"/>
                <a:cs typeface="+mn-lt"/>
              </a:rPr>
              <a:t>wq</a:t>
            </a:r>
            <a:r>
              <a:rPr lang="en-US" dirty="0">
                <a:ea typeface="+mn-lt"/>
                <a:cs typeface="+mn-lt"/>
              </a:rPr>
              <a:t> – the </a:t>
            </a:r>
            <a:r>
              <a:rPr lang="en-US" dirty="0" err="1">
                <a:ea typeface="+mn-lt"/>
                <a:cs typeface="+mn-lt"/>
              </a:rPr>
              <a:t>waitqueue</a:t>
            </a:r>
            <a:r>
              <a:rPr lang="en-US" dirty="0">
                <a:ea typeface="+mn-lt"/>
                <a:cs typeface="+mn-lt"/>
              </a:rPr>
              <a:t> to wait on </a:t>
            </a:r>
            <a:endParaRPr lang="en-US" dirty="0">
              <a:cs typeface="Calibri" panose="020F0502020204030204"/>
            </a:endParaRPr>
          </a:p>
          <a:p>
            <a:pPr marL="342900" indent="-342900" algn="l">
              <a:buChar char="•"/>
            </a:pPr>
            <a:r>
              <a:rPr lang="en-US" dirty="0">
                <a:ea typeface="+mn-lt"/>
                <a:cs typeface="+mn-lt"/>
              </a:rPr>
              <a:t>condition–a C expression for the event to wait for </a:t>
            </a:r>
            <a:endParaRPr lang="en-US" dirty="0">
              <a:cs typeface="Calibri" panose="020F0502020204030204"/>
            </a:endParaRPr>
          </a:p>
          <a:p>
            <a:pPr marL="342900" indent="-342900" algn="l">
              <a:buChar char="•"/>
            </a:pPr>
            <a:r>
              <a:rPr lang="en-US" dirty="0">
                <a:ea typeface="+mn-lt"/>
                <a:cs typeface="+mn-lt"/>
              </a:rPr>
              <a:t>timeout–timeout, in jiffies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The process is put to sleep (TASK_UNINTERRUPTIBLE) until the condition evaluates to true or timeout elapses. The condition is checked each time the </a:t>
            </a:r>
            <a:r>
              <a:rPr lang="en-US" dirty="0" err="1">
                <a:ea typeface="+mn-lt"/>
                <a:cs typeface="+mn-lt"/>
              </a:rPr>
              <a:t>waitqueue</a:t>
            </a:r>
            <a:r>
              <a:rPr lang="en-US" dirty="0">
                <a:ea typeface="+mn-lt"/>
                <a:cs typeface="+mn-lt"/>
              </a:rPr>
              <a:t> </a:t>
            </a:r>
            <a:r>
              <a:rPr lang="en-US" dirty="0" err="1">
                <a:ea typeface="+mn-lt"/>
                <a:cs typeface="+mn-lt"/>
              </a:rPr>
              <a:t>wq</a:t>
            </a:r>
            <a:r>
              <a:rPr lang="en-US" dirty="0">
                <a:ea typeface="+mn-lt"/>
                <a:cs typeface="+mn-lt"/>
              </a:rPr>
              <a:t> is woken up.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It returns 0 if the condition evaluated to false after the timeout elapsed,1 if the condition evaluated to true after the timeout elapsed, or the remaining jiffies (at least 1) if the condition evaluated to true before the timeout elapsed.</a:t>
            </a:r>
            <a:endParaRPr lang="en-US" dirty="0">
              <a:cs typeface="Calibri" panose="020F0502020204030204"/>
            </a:endParaRPr>
          </a:p>
        </p:txBody>
      </p:sp>
    </p:spTree>
    <p:extLst>
      <p:ext uri="{BB962C8B-B14F-4D97-AF65-F5344CB8AC3E}">
        <p14:creationId xmlns:p14="http://schemas.microsoft.com/office/powerpoint/2010/main" val="184213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fontScale="92500" lnSpcReduction="20000"/>
          </a:bodyPr>
          <a:lstStyle/>
          <a:p>
            <a:pPr algn="l"/>
            <a:r>
              <a:rPr lang="en-US" b="1" dirty="0">
                <a:ea typeface="+mn-lt"/>
                <a:cs typeface="+mn-lt"/>
              </a:rPr>
              <a:t>3. </a:t>
            </a:r>
            <a:r>
              <a:rPr lang="en-US" b="1" dirty="0" err="1">
                <a:ea typeface="+mn-lt"/>
                <a:cs typeface="+mn-lt"/>
              </a:rPr>
              <a:t>wait_event_cmd</a:t>
            </a:r>
            <a:r>
              <a:rPr lang="en-US" b="1" dirty="0">
                <a:ea typeface="+mn-lt"/>
                <a:cs typeface="+mn-lt"/>
              </a:rPr>
              <a:t> :</a:t>
            </a:r>
            <a:endParaRPr lang="en-US" b="1">
              <a:cs typeface="Calibri"/>
            </a:endParaRPr>
          </a:p>
          <a:p>
            <a:pPr algn="l"/>
            <a:endParaRPr lang="en-US"/>
          </a:p>
          <a:p>
            <a:pPr marL="342900" indent="-342900" algn="l">
              <a:buChar char="•"/>
            </a:pPr>
            <a:r>
              <a:rPr lang="en-US" dirty="0">
                <a:ea typeface="+mn-lt"/>
                <a:cs typeface="+mn-lt"/>
              </a:rPr>
              <a:t>sleep until a condition gets true </a:t>
            </a:r>
          </a:p>
          <a:p>
            <a:pPr marL="342900" indent="-342900" algn="l">
              <a:buChar char="•"/>
            </a:pPr>
            <a:endParaRPr lang="en-US" dirty="0">
              <a:cs typeface="Calibri" panose="020F0502020204030204"/>
            </a:endParaRPr>
          </a:p>
          <a:p>
            <a:pPr marL="342900" indent="-342900" algn="l">
              <a:buChar char="•"/>
            </a:pPr>
            <a:r>
              <a:rPr lang="en-US" dirty="0" err="1">
                <a:ea typeface="+mn-lt"/>
                <a:cs typeface="+mn-lt"/>
              </a:rPr>
              <a:t>wait_event_cmd</a:t>
            </a:r>
            <a:r>
              <a:rPr lang="en-US" dirty="0">
                <a:ea typeface="+mn-lt"/>
                <a:cs typeface="+mn-lt"/>
              </a:rPr>
              <a:t>(</a:t>
            </a:r>
            <a:r>
              <a:rPr lang="en-US" dirty="0" err="1">
                <a:ea typeface="+mn-lt"/>
                <a:cs typeface="+mn-lt"/>
              </a:rPr>
              <a:t>wq</a:t>
            </a:r>
            <a:r>
              <a:rPr lang="en-US" dirty="0">
                <a:ea typeface="+mn-lt"/>
                <a:cs typeface="+mn-lt"/>
              </a:rPr>
              <a:t>, condition, cmd1, cmd2); </a:t>
            </a:r>
            <a:endParaRPr lang="en-US" dirty="0">
              <a:cs typeface="Calibri"/>
            </a:endParaRPr>
          </a:p>
          <a:p>
            <a:pPr marL="342900" indent="-342900" algn="l">
              <a:buChar char="•"/>
            </a:pPr>
            <a:endParaRPr lang="en-US" dirty="0">
              <a:cs typeface="Calibri"/>
            </a:endParaRPr>
          </a:p>
          <a:p>
            <a:pPr marL="342900" indent="-342900" algn="l">
              <a:buChar char="•"/>
            </a:pPr>
            <a:r>
              <a:rPr lang="en-US" dirty="0" err="1">
                <a:ea typeface="+mn-lt"/>
                <a:cs typeface="+mn-lt"/>
              </a:rPr>
              <a:t>wq</a:t>
            </a:r>
            <a:r>
              <a:rPr lang="en-US" dirty="0">
                <a:ea typeface="+mn-lt"/>
                <a:cs typeface="+mn-lt"/>
              </a:rPr>
              <a:t>–the </a:t>
            </a:r>
            <a:r>
              <a:rPr lang="en-US" dirty="0" err="1">
                <a:ea typeface="+mn-lt"/>
                <a:cs typeface="+mn-lt"/>
              </a:rPr>
              <a:t>waitqueue</a:t>
            </a:r>
            <a:r>
              <a:rPr lang="en-US" dirty="0">
                <a:ea typeface="+mn-lt"/>
                <a:cs typeface="+mn-lt"/>
              </a:rPr>
              <a:t> to wait on </a:t>
            </a:r>
            <a:endParaRPr lang="en-US" dirty="0">
              <a:cs typeface="Calibri"/>
            </a:endParaRPr>
          </a:p>
          <a:p>
            <a:pPr marL="342900" indent="-342900" algn="l">
              <a:buChar char="•"/>
            </a:pPr>
            <a:endParaRPr lang="en-US" dirty="0">
              <a:cs typeface="Calibri"/>
            </a:endParaRPr>
          </a:p>
          <a:p>
            <a:pPr marL="342900" indent="-342900" algn="l">
              <a:buChar char="•"/>
            </a:pPr>
            <a:r>
              <a:rPr lang="en-US" dirty="0">
                <a:ea typeface="+mn-lt"/>
                <a:cs typeface="+mn-lt"/>
              </a:rPr>
              <a:t>condition–a C expression for the event to wait for </a:t>
            </a:r>
            <a:endParaRPr lang="en-US" dirty="0">
              <a:cs typeface="Calibri"/>
            </a:endParaRPr>
          </a:p>
          <a:p>
            <a:pPr marL="342900" indent="-342900" algn="l">
              <a:buChar char="•"/>
            </a:pPr>
            <a:endParaRPr lang="en-US" dirty="0">
              <a:cs typeface="Calibri"/>
            </a:endParaRPr>
          </a:p>
          <a:p>
            <a:pPr marL="342900" indent="-342900" algn="l">
              <a:buChar char="•"/>
            </a:pPr>
            <a:r>
              <a:rPr lang="en-US" dirty="0">
                <a:ea typeface="+mn-lt"/>
                <a:cs typeface="+mn-lt"/>
              </a:rPr>
              <a:t>cmd1–the command will be executed before sleep </a:t>
            </a:r>
            <a:endParaRPr lang="en-US" dirty="0">
              <a:cs typeface="Calibri"/>
            </a:endParaRPr>
          </a:p>
          <a:p>
            <a:pPr marL="342900" indent="-342900" algn="l">
              <a:buChar char="•"/>
            </a:pPr>
            <a:endParaRPr lang="en-US" dirty="0">
              <a:cs typeface="Calibri"/>
            </a:endParaRPr>
          </a:p>
          <a:p>
            <a:pPr marL="342900" indent="-342900" algn="l">
              <a:buChar char="•"/>
            </a:pPr>
            <a:r>
              <a:rPr lang="en-US" dirty="0">
                <a:ea typeface="+mn-lt"/>
                <a:cs typeface="+mn-lt"/>
              </a:rPr>
              <a:t>cmd2–the command will be executed after sleep </a:t>
            </a:r>
            <a:endParaRPr lang="en-US" dirty="0">
              <a:cs typeface="Calibri"/>
            </a:endParaRPr>
          </a:p>
          <a:p>
            <a:pPr marL="342900" indent="-342900" algn="l">
              <a:buChar char="•"/>
            </a:pPr>
            <a:endParaRPr lang="en-US" dirty="0">
              <a:cs typeface="Calibri"/>
            </a:endParaRPr>
          </a:p>
          <a:p>
            <a:pPr marL="342900" indent="-342900" algn="l">
              <a:buChar char="•"/>
            </a:pPr>
            <a:r>
              <a:rPr lang="en-US" dirty="0">
                <a:ea typeface="+mn-lt"/>
                <a:cs typeface="+mn-lt"/>
              </a:rPr>
              <a:t>The process is put to sleep (TASK_UNINTERRUPTIBLE) until the condition evaluates to true. The condition is checked each time the </a:t>
            </a:r>
            <a:r>
              <a:rPr lang="en-US" dirty="0" err="1">
                <a:ea typeface="+mn-lt"/>
                <a:cs typeface="+mn-lt"/>
              </a:rPr>
              <a:t>waitqueue</a:t>
            </a:r>
            <a:r>
              <a:rPr lang="en-US" dirty="0">
                <a:ea typeface="+mn-lt"/>
                <a:cs typeface="+mn-lt"/>
              </a:rPr>
              <a:t> </a:t>
            </a:r>
            <a:r>
              <a:rPr lang="en-US" dirty="0" err="1">
                <a:ea typeface="+mn-lt"/>
                <a:cs typeface="+mn-lt"/>
              </a:rPr>
              <a:t>wq</a:t>
            </a:r>
            <a:r>
              <a:rPr lang="en-US" dirty="0">
                <a:ea typeface="+mn-lt"/>
                <a:cs typeface="+mn-lt"/>
              </a:rPr>
              <a:t> is woken up </a:t>
            </a:r>
            <a:endParaRPr lang="en-US" dirty="0">
              <a:cs typeface="Calibri"/>
            </a:endParaRPr>
          </a:p>
        </p:txBody>
      </p:sp>
    </p:spTree>
    <p:extLst>
      <p:ext uri="{BB962C8B-B14F-4D97-AF65-F5344CB8AC3E}">
        <p14:creationId xmlns:p14="http://schemas.microsoft.com/office/powerpoint/2010/main" val="351212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a:bodyPr>
          <a:lstStyle/>
          <a:p>
            <a:pPr algn="l"/>
            <a:r>
              <a:rPr lang="en-US" b="1" dirty="0">
                <a:ea typeface="+mn-lt"/>
                <a:cs typeface="+mn-lt"/>
              </a:rPr>
              <a:t>4.wait_event_interruptible :</a:t>
            </a:r>
            <a:endParaRPr lang="en-US" b="1" dirty="0"/>
          </a:p>
          <a:p>
            <a:pPr algn="l"/>
            <a:endParaRPr lang="en-US"/>
          </a:p>
          <a:p>
            <a:pPr marL="342900" indent="-342900" algn="l">
              <a:buChar char="•"/>
            </a:pPr>
            <a:r>
              <a:rPr lang="en-US" dirty="0">
                <a:ea typeface="+mn-lt"/>
                <a:cs typeface="+mn-lt"/>
              </a:rPr>
              <a:t>sleep until a condition gets true </a:t>
            </a:r>
            <a:endParaRPr lang="en-US">
              <a:ea typeface="+mn-lt"/>
              <a:cs typeface="+mn-lt"/>
            </a:endParaRPr>
          </a:p>
          <a:p>
            <a:pPr marL="342900" indent="-342900" algn="l">
              <a:buChar char="•"/>
            </a:pPr>
            <a:endParaRPr lang="en-US" dirty="0">
              <a:ea typeface="+mn-lt"/>
              <a:cs typeface="+mn-lt"/>
            </a:endParaRPr>
          </a:p>
          <a:p>
            <a:pPr marL="342900" indent="-342900" algn="l">
              <a:buChar char="•"/>
            </a:pPr>
            <a:r>
              <a:rPr lang="en-US" dirty="0" err="1">
                <a:ea typeface="+mn-lt"/>
                <a:cs typeface="+mn-lt"/>
              </a:rPr>
              <a:t>wait_event_interruptible</a:t>
            </a:r>
            <a:r>
              <a:rPr lang="en-US" dirty="0">
                <a:ea typeface="+mn-lt"/>
                <a:cs typeface="+mn-lt"/>
              </a:rPr>
              <a:t>(</a:t>
            </a:r>
            <a:r>
              <a:rPr lang="en-US" dirty="0" err="1">
                <a:ea typeface="+mn-lt"/>
                <a:cs typeface="+mn-lt"/>
              </a:rPr>
              <a:t>wq</a:t>
            </a:r>
            <a:r>
              <a:rPr lang="en-US" dirty="0">
                <a:ea typeface="+mn-lt"/>
                <a:cs typeface="+mn-lt"/>
              </a:rPr>
              <a:t>, condition); </a:t>
            </a:r>
            <a:endParaRPr lang="en-US" dirty="0">
              <a:cs typeface="Calibri"/>
            </a:endParaRPr>
          </a:p>
          <a:p>
            <a:pPr marL="342900" indent="-342900" algn="l">
              <a:buChar char="•"/>
            </a:pPr>
            <a:r>
              <a:rPr lang="en-US" dirty="0" err="1">
                <a:ea typeface="+mn-lt"/>
                <a:cs typeface="+mn-lt"/>
              </a:rPr>
              <a:t>wq</a:t>
            </a:r>
            <a:r>
              <a:rPr lang="en-US" dirty="0">
                <a:ea typeface="+mn-lt"/>
                <a:cs typeface="+mn-lt"/>
              </a:rPr>
              <a:t>–the </a:t>
            </a:r>
            <a:r>
              <a:rPr lang="en-US" dirty="0" err="1">
                <a:ea typeface="+mn-lt"/>
                <a:cs typeface="+mn-lt"/>
              </a:rPr>
              <a:t>waitqueue</a:t>
            </a:r>
            <a:r>
              <a:rPr lang="en-US" dirty="0">
                <a:ea typeface="+mn-lt"/>
                <a:cs typeface="+mn-lt"/>
              </a:rPr>
              <a:t> to wait on </a:t>
            </a:r>
            <a:endParaRPr lang="en-US" dirty="0">
              <a:cs typeface="Calibri" panose="020F0502020204030204"/>
            </a:endParaRPr>
          </a:p>
          <a:p>
            <a:pPr marL="342900" indent="-342900" algn="l">
              <a:buChar char="•"/>
            </a:pPr>
            <a:r>
              <a:rPr lang="en-US" dirty="0" err="1">
                <a:ea typeface="+mn-lt"/>
                <a:cs typeface="+mn-lt"/>
              </a:rPr>
              <a:t>condtion</a:t>
            </a:r>
            <a:r>
              <a:rPr lang="en-US" dirty="0">
                <a:ea typeface="+mn-lt"/>
                <a:cs typeface="+mn-lt"/>
              </a:rPr>
              <a:t>–a C expression for the event to wait for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The process is put to sleep (TASK_INTERRUPTIBLE) until the condition evaluates to true or a signal is received. The condition is checked each time the </a:t>
            </a:r>
            <a:r>
              <a:rPr lang="en-US" dirty="0" err="1">
                <a:ea typeface="+mn-lt"/>
                <a:cs typeface="+mn-lt"/>
              </a:rPr>
              <a:t>waitqueue</a:t>
            </a:r>
            <a:r>
              <a:rPr lang="en-US" dirty="0">
                <a:ea typeface="+mn-lt"/>
                <a:cs typeface="+mn-lt"/>
              </a:rPr>
              <a:t> </a:t>
            </a:r>
            <a:r>
              <a:rPr lang="en-US" dirty="0" err="1">
                <a:ea typeface="+mn-lt"/>
                <a:cs typeface="+mn-lt"/>
              </a:rPr>
              <a:t>wq</a:t>
            </a:r>
            <a:r>
              <a:rPr lang="en-US" dirty="0">
                <a:ea typeface="+mn-lt"/>
                <a:cs typeface="+mn-lt"/>
              </a:rPr>
              <a:t> is woken up.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The function will return -ERESTARTSYS if it was interrupted by a signal and 0 if condition evaluated to true.</a:t>
            </a:r>
            <a:endParaRPr lang="en-US" dirty="0">
              <a:cs typeface="Calibri" panose="020F0502020204030204"/>
            </a:endParaRPr>
          </a:p>
        </p:txBody>
      </p:sp>
    </p:spTree>
    <p:extLst>
      <p:ext uri="{BB962C8B-B14F-4D97-AF65-F5344CB8AC3E}">
        <p14:creationId xmlns:p14="http://schemas.microsoft.com/office/powerpoint/2010/main" val="102238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35A63-4403-4459-9A93-14CD523EBD8A}"/>
              </a:ext>
            </a:extLst>
          </p:cNvPr>
          <p:cNvSpPr>
            <a:spLocks noGrp="1"/>
          </p:cNvSpPr>
          <p:nvPr>
            <p:ph type="subTitle" idx="1"/>
          </p:nvPr>
        </p:nvSpPr>
        <p:spPr>
          <a:xfrm>
            <a:off x="1524000" y="300038"/>
            <a:ext cx="9144000" cy="6170034"/>
          </a:xfrm>
        </p:spPr>
        <p:txBody>
          <a:bodyPr vert="horz" lIns="91440" tIns="45720" rIns="91440" bIns="45720" rtlCol="0" anchor="t">
            <a:normAutofit fontScale="92500" lnSpcReduction="10000"/>
          </a:bodyPr>
          <a:lstStyle/>
          <a:p>
            <a:pPr algn="l"/>
            <a:r>
              <a:rPr lang="en-US" b="1" dirty="0">
                <a:ea typeface="+mn-lt"/>
                <a:cs typeface="+mn-lt"/>
              </a:rPr>
              <a:t>5. </a:t>
            </a:r>
            <a:r>
              <a:rPr lang="en-US" b="1" dirty="0" err="1">
                <a:ea typeface="+mn-lt"/>
                <a:cs typeface="+mn-lt"/>
              </a:rPr>
              <a:t>wait_event_interruptible_timeout</a:t>
            </a:r>
            <a:r>
              <a:rPr lang="en-US" b="1" dirty="0">
                <a:ea typeface="+mn-lt"/>
                <a:cs typeface="+mn-lt"/>
              </a:rPr>
              <a:t> :</a:t>
            </a:r>
            <a:endParaRPr lang="en-US" b="1">
              <a:cs typeface="Calibri"/>
            </a:endParaRPr>
          </a:p>
          <a:p>
            <a:pPr algn="l"/>
            <a:endParaRPr lang="en-US"/>
          </a:p>
          <a:p>
            <a:pPr marL="342900" indent="-342900" algn="l">
              <a:buChar char="•"/>
            </a:pPr>
            <a:r>
              <a:rPr lang="en-US" dirty="0">
                <a:ea typeface="+mn-lt"/>
                <a:cs typeface="+mn-lt"/>
              </a:rPr>
              <a:t>sleep until a condition gets true or a timeout elapses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err="1">
                <a:ea typeface="+mn-lt"/>
                <a:cs typeface="+mn-lt"/>
              </a:rPr>
              <a:t>wait_event_interruptible_timeout</a:t>
            </a:r>
            <a:r>
              <a:rPr lang="en-US" dirty="0">
                <a:ea typeface="+mn-lt"/>
                <a:cs typeface="+mn-lt"/>
              </a:rPr>
              <a:t>(</a:t>
            </a:r>
            <a:r>
              <a:rPr lang="en-US" dirty="0" err="1">
                <a:ea typeface="+mn-lt"/>
                <a:cs typeface="+mn-lt"/>
              </a:rPr>
              <a:t>wq</a:t>
            </a:r>
            <a:r>
              <a:rPr lang="en-US" dirty="0">
                <a:ea typeface="+mn-lt"/>
                <a:cs typeface="+mn-lt"/>
              </a:rPr>
              <a:t>, condition, timeout); </a:t>
            </a:r>
            <a:endParaRPr lang="en-US" dirty="0">
              <a:cs typeface="Calibri" panose="020F0502020204030204"/>
            </a:endParaRPr>
          </a:p>
          <a:p>
            <a:pPr marL="342900" indent="-342900" algn="l">
              <a:buChar char="•"/>
            </a:pPr>
            <a:r>
              <a:rPr lang="en-US" dirty="0" err="1">
                <a:ea typeface="+mn-lt"/>
                <a:cs typeface="+mn-lt"/>
              </a:rPr>
              <a:t>wq</a:t>
            </a:r>
            <a:r>
              <a:rPr lang="en-US" dirty="0">
                <a:ea typeface="+mn-lt"/>
                <a:cs typeface="+mn-lt"/>
              </a:rPr>
              <a:t>–the </a:t>
            </a:r>
            <a:r>
              <a:rPr lang="en-US" dirty="0" err="1">
                <a:ea typeface="+mn-lt"/>
                <a:cs typeface="+mn-lt"/>
              </a:rPr>
              <a:t>waitqueue</a:t>
            </a:r>
            <a:r>
              <a:rPr lang="en-US" dirty="0">
                <a:ea typeface="+mn-lt"/>
                <a:cs typeface="+mn-lt"/>
              </a:rPr>
              <a:t> to wait on </a:t>
            </a:r>
            <a:endParaRPr lang="en-US" dirty="0">
              <a:cs typeface="Calibri" panose="020F0502020204030204"/>
            </a:endParaRPr>
          </a:p>
          <a:p>
            <a:pPr marL="342900" indent="-342900" algn="l">
              <a:buChar char="•"/>
            </a:pPr>
            <a:r>
              <a:rPr lang="en-US" dirty="0" err="1">
                <a:ea typeface="+mn-lt"/>
                <a:cs typeface="+mn-lt"/>
              </a:rPr>
              <a:t>condtion</a:t>
            </a:r>
            <a:r>
              <a:rPr lang="en-US" dirty="0">
                <a:ea typeface="+mn-lt"/>
                <a:cs typeface="+mn-lt"/>
              </a:rPr>
              <a:t>–a C expression for the event to wait for </a:t>
            </a:r>
            <a:endParaRPr lang="en-US" dirty="0">
              <a:cs typeface="Calibri" panose="020F0502020204030204"/>
            </a:endParaRPr>
          </a:p>
          <a:p>
            <a:pPr marL="342900" indent="-342900" algn="l">
              <a:buChar char="•"/>
            </a:pPr>
            <a:r>
              <a:rPr lang="en-US" dirty="0">
                <a:ea typeface="+mn-lt"/>
                <a:cs typeface="+mn-lt"/>
              </a:rPr>
              <a:t>timeout–timeout, in jiffies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The process is put to sleep (TASK_INTERRUPTIBLE) until the condition evaluates to true or a signal is received or timeout elapsed. The condition is checked each time the </a:t>
            </a:r>
            <a:r>
              <a:rPr lang="en-US" dirty="0" err="1">
                <a:ea typeface="+mn-lt"/>
                <a:cs typeface="+mn-lt"/>
              </a:rPr>
              <a:t>waitqueue</a:t>
            </a:r>
            <a:r>
              <a:rPr lang="en-US" dirty="0">
                <a:ea typeface="+mn-lt"/>
                <a:cs typeface="+mn-lt"/>
              </a:rPr>
              <a:t> </a:t>
            </a:r>
            <a:r>
              <a:rPr lang="en-US" dirty="0" err="1">
                <a:ea typeface="+mn-lt"/>
                <a:cs typeface="+mn-lt"/>
              </a:rPr>
              <a:t>wq</a:t>
            </a:r>
            <a:r>
              <a:rPr lang="en-US" dirty="0">
                <a:ea typeface="+mn-lt"/>
                <a:cs typeface="+mn-lt"/>
              </a:rPr>
              <a:t> is woken up. </a:t>
            </a:r>
            <a:endParaRPr lang="en-US">
              <a:cs typeface="Calibri" panose="020F0502020204030204"/>
            </a:endParaRPr>
          </a:p>
          <a:p>
            <a:pPr marL="342900" indent="-342900" algn="l">
              <a:buChar char="•"/>
            </a:pPr>
            <a:endParaRPr lang="en-US">
              <a:cs typeface="Calibri" panose="020F0502020204030204"/>
            </a:endParaRPr>
          </a:p>
          <a:p>
            <a:pPr marL="342900" indent="-342900" algn="l">
              <a:buChar char="•"/>
            </a:pPr>
            <a:r>
              <a:rPr lang="en-US" dirty="0">
                <a:ea typeface="+mn-lt"/>
                <a:cs typeface="+mn-lt"/>
              </a:rPr>
              <a:t>It returns,0 if the condition evaluated to false after the timeout elapsed,1 if the condition evaluated to true after the timeout elapsed, the remaining jiffies (at least 1) if the condition evaluated to true before the timeout elapsed, or-ERESTARTSYS if it was interrupted by a signal.</a:t>
            </a:r>
            <a:endParaRPr lang="en-US" dirty="0">
              <a:cs typeface="Calibri" panose="020F0502020204030204"/>
            </a:endParaRPr>
          </a:p>
        </p:txBody>
      </p:sp>
    </p:spTree>
    <p:extLst>
      <p:ext uri="{BB962C8B-B14F-4D97-AF65-F5344CB8AC3E}">
        <p14:creationId xmlns:p14="http://schemas.microsoft.com/office/powerpoint/2010/main" val="27205684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167</cp:revision>
  <dcterms:created xsi:type="dcterms:W3CDTF">2021-04-27T02:15:02Z</dcterms:created>
  <dcterms:modified xsi:type="dcterms:W3CDTF">2021-04-27T02:59:24Z</dcterms:modified>
</cp:coreProperties>
</file>