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2" r:id="rId12"/>
    <p:sldId id="283"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5" r:id="rId27"/>
    <p:sldId id="286" r:id="rId28"/>
    <p:sldId id="281"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78B4A-B328-435F-BA4F-E58C86DBC382}" type="datetimeFigureOut">
              <a:rPr lang="en-US" smtClean="0"/>
              <a:pPr/>
              <a:t>18-May-21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63205-EC38-4494-87BF-0DAFDA31120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78B4A-B328-435F-BA4F-E58C86DBC382}" type="datetimeFigureOut">
              <a:rPr lang="en-US" smtClean="0"/>
              <a:pPr/>
              <a:t>18-May-21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63205-EC38-4494-87BF-0DAFDA31120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lixir.bootlin.com/linux/latest/C/ident/TASKLET_SOFTIRQ" TargetMode="External"/><Relationship Id="rId3" Type="http://schemas.openxmlformats.org/officeDocument/2006/relationships/hyperlink" Target="https://elixir.bootlin.com/linux/latest/C/ident/TIMER_SOFTIRQ" TargetMode="External"/><Relationship Id="rId7" Type="http://schemas.openxmlformats.org/officeDocument/2006/relationships/hyperlink" Target="https://elixir.bootlin.com/linux/latest/C/ident/IRQ_POLL_SOFTIRQ" TargetMode="External"/><Relationship Id="rId12" Type="http://schemas.openxmlformats.org/officeDocument/2006/relationships/hyperlink" Target="https://elixir.bootlin.com/linux/latest/C/ident/NR_SOFTIRQS" TargetMode="External"/><Relationship Id="rId2" Type="http://schemas.openxmlformats.org/officeDocument/2006/relationships/hyperlink" Target="https://elixir.bootlin.com/linux/latest/C/ident/HI_SOFTIRQ" TargetMode="External"/><Relationship Id="rId1" Type="http://schemas.openxmlformats.org/officeDocument/2006/relationships/slideLayout" Target="../slideLayouts/slideLayout2.xml"/><Relationship Id="rId6" Type="http://schemas.openxmlformats.org/officeDocument/2006/relationships/hyperlink" Target="https://elixir.bootlin.com/linux/latest/C/ident/BLOCK_SOFTIRQ" TargetMode="External"/><Relationship Id="rId11" Type="http://schemas.openxmlformats.org/officeDocument/2006/relationships/hyperlink" Target="https://elixir.bootlin.com/linux/latest/C/ident/RCU_SOFTIRQ" TargetMode="External"/><Relationship Id="rId5" Type="http://schemas.openxmlformats.org/officeDocument/2006/relationships/hyperlink" Target="https://elixir.bootlin.com/linux/latest/C/ident/NET_RX_SOFTIRQ" TargetMode="External"/><Relationship Id="rId10" Type="http://schemas.openxmlformats.org/officeDocument/2006/relationships/hyperlink" Target="https://elixir.bootlin.com/linux/latest/C/ident/HRTIMER_SOFTIRQ" TargetMode="External"/><Relationship Id="rId4" Type="http://schemas.openxmlformats.org/officeDocument/2006/relationships/hyperlink" Target="https://elixir.bootlin.com/linux/latest/C/ident/NET_TX_SOFTIRQ" TargetMode="External"/><Relationship Id="rId9" Type="http://schemas.openxmlformats.org/officeDocument/2006/relationships/hyperlink" Target="https://elixir.bootlin.com/linux/latest/C/ident/SCHED_SOFTIR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Times New Roman" pitchFamily="18" charset="0"/>
                <a:cs typeface="Times New Roman" pitchFamily="18" charset="0"/>
              </a:rPr>
              <a:t>Interrupt Handler</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Freeing an interrupt handler</a:t>
            </a: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void </a:t>
            </a:r>
            <a:r>
              <a:rPr lang="en-US" dirty="0" err="1">
                <a:latin typeface="Times New Roman" pitchFamily="18" charset="0"/>
                <a:cs typeface="Times New Roman" pitchFamily="18" charset="0"/>
              </a:rPr>
              <a:t>free_irq</a:t>
            </a:r>
            <a:r>
              <a:rPr lang="en-US" dirty="0">
                <a:latin typeface="Times New Roman" pitchFamily="18" charset="0"/>
                <a:cs typeface="Times New Roman" pitchFamily="18" charset="0"/>
              </a:rPr>
              <a:t>(unsigned int irq</a:t>
            </a:r>
            <a:r>
              <a:rPr lang="en-US" dirty="0" smtClean="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void </a:t>
            </a:r>
            <a:r>
              <a:rPr lang="en-US" dirty="0">
                <a:latin typeface="Times New Roman" pitchFamily="18" charset="0"/>
                <a:cs typeface="Times New Roman" pitchFamily="18" charset="0"/>
              </a:rPr>
              <a:t>* dev);</a:t>
            </a:r>
          </a:p>
          <a:p>
            <a:r>
              <a:rPr lang="en-US" dirty="0" smtClean="0">
                <a:latin typeface="Times New Roman" pitchFamily="18" charset="0"/>
                <a:cs typeface="Times New Roman" pitchFamily="18" charset="0"/>
              </a:rPr>
              <a:t>irq </a:t>
            </a:r>
            <a:r>
              <a:rPr lang="en-US" dirty="0">
                <a:latin typeface="Times New Roman" pitchFamily="18" charset="0"/>
                <a:cs typeface="Times New Roman" pitchFamily="18" charset="0"/>
              </a:rPr>
              <a:t>– irq number.</a:t>
            </a:r>
          </a:p>
          <a:p>
            <a:r>
              <a:rPr lang="en-US" dirty="0" smtClean="0">
                <a:latin typeface="Times New Roman" pitchFamily="18" charset="0"/>
                <a:cs typeface="Times New Roman" pitchFamily="18" charset="0"/>
              </a:rPr>
              <a:t>dev </a:t>
            </a:r>
            <a:r>
              <a:rPr lang="en-US" dirty="0">
                <a:latin typeface="Times New Roman" pitchFamily="18" charset="0"/>
                <a:cs typeface="Times New Roman" pitchFamily="18" charset="0"/>
              </a:rPr>
              <a:t>– the last parameter of request_irq.</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Top/bottom halves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534400" cy="5257800"/>
          </a:xfrm>
        </p:spPr>
        <p:txBody>
          <a:bodyPr>
            <a:normAutofit fontScale="70000" lnSpcReduction="20000"/>
          </a:bodyPr>
          <a:lstStyle/>
          <a:p>
            <a:r>
              <a:rPr lang="en-US" sz="3400" dirty="0" smtClean="0">
                <a:latin typeface="Times New Roman" pitchFamily="18" charset="0"/>
                <a:cs typeface="Times New Roman" pitchFamily="18" charset="0"/>
              </a:rPr>
              <a:t>Processing of interrupt is device into two parts.</a:t>
            </a:r>
          </a:p>
          <a:p>
            <a:r>
              <a:rPr lang="en-US" sz="3400" dirty="0" smtClean="0">
                <a:latin typeface="Times New Roman" pitchFamily="18" charset="0"/>
                <a:cs typeface="Times New Roman" pitchFamily="18" charset="0"/>
              </a:rPr>
              <a:t>Top halves</a:t>
            </a:r>
          </a:p>
          <a:p>
            <a:r>
              <a:rPr lang="en-US" sz="3400" dirty="0" smtClean="0">
                <a:latin typeface="Times New Roman" pitchFamily="18" charset="0"/>
                <a:cs typeface="Times New Roman" pitchFamily="18" charset="0"/>
              </a:rPr>
              <a:t>Bottom halves</a:t>
            </a:r>
          </a:p>
          <a:p>
            <a:r>
              <a:rPr lang="en-US" sz="3400" dirty="0" smtClean="0">
                <a:latin typeface="Times New Roman" pitchFamily="18" charset="0"/>
                <a:cs typeface="Times New Roman" pitchFamily="18" charset="0"/>
              </a:rPr>
              <a:t>When Interrupt triggers, Interrupt Handler should be executed very quickly and it should not run for more time. If we have the interrupt handler which is doing more tasks then we need to divide it into two halves.</a:t>
            </a:r>
          </a:p>
          <a:p>
            <a:r>
              <a:rPr lang="en-US" sz="3400" dirty="0" smtClean="0">
                <a:latin typeface="Times New Roman" pitchFamily="18" charset="0"/>
                <a:cs typeface="Times New Roman" pitchFamily="18" charset="0"/>
              </a:rPr>
              <a:t>Top halves</a:t>
            </a:r>
          </a:p>
          <a:p>
            <a:r>
              <a:rPr lang="en-US" sz="3400" dirty="0" smtClean="0">
                <a:latin typeface="Times New Roman" pitchFamily="18" charset="0"/>
                <a:cs typeface="Times New Roman" pitchFamily="18" charset="0"/>
              </a:rPr>
              <a:t>Bottom halves</a:t>
            </a:r>
          </a:p>
          <a:p>
            <a:r>
              <a:rPr lang="en-US" sz="3400" dirty="0" smtClean="0">
                <a:latin typeface="Times New Roman" pitchFamily="18" charset="0"/>
                <a:cs typeface="Times New Roman" pitchFamily="18" charset="0"/>
              </a:rPr>
              <a:t>The top Half is nothing but our interrupt handler. If we want to do less work, then the top half is more than enough. No need for the bottom half in that situation. But if we have more work when interrupt hits, then we need the bottom half. The bottom half runs in the future, at a more convenient time, with all interrupts enabled. So, The job of bottom halves is to perform any interrupt-related work not performed by the interrupt handler.</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Why we need bottom halves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Interrupt handlers run with the current interrupt line disabled on all processors.</a:t>
            </a:r>
          </a:p>
          <a:p>
            <a:r>
              <a:rPr lang="en-US" dirty="0" smtClean="0">
                <a:latin typeface="Times New Roman" pitchFamily="18" charset="0"/>
                <a:cs typeface="Times New Roman" pitchFamily="18" charset="0"/>
              </a:rPr>
              <a:t>There are four types of bottom halves mechanisms available.</a:t>
            </a:r>
          </a:p>
          <a:p>
            <a:pPr>
              <a:buFont typeface="Wingdings" pitchFamily="2" charset="2"/>
              <a:buChar char="Ø"/>
            </a:pPr>
            <a:r>
              <a:rPr lang="en-US" dirty="0" smtClean="0">
                <a:latin typeface="Times New Roman" pitchFamily="18" charset="0"/>
                <a:cs typeface="Times New Roman" pitchFamily="18" charset="0"/>
              </a:rPr>
              <a:t>softirqs</a:t>
            </a:r>
          </a:p>
          <a:p>
            <a:pPr>
              <a:buFont typeface="Wingdings" pitchFamily="2" charset="2"/>
              <a:buChar char="Ø"/>
            </a:pPr>
            <a:r>
              <a:rPr lang="en-US" dirty="0" smtClean="0">
                <a:latin typeface="Times New Roman" pitchFamily="18" charset="0"/>
                <a:cs typeface="Times New Roman" pitchFamily="18" charset="0"/>
              </a:rPr>
              <a:t>tasklets.</a:t>
            </a:r>
          </a:p>
          <a:p>
            <a:pPr>
              <a:buFont typeface="Wingdings" pitchFamily="2" charset="2"/>
              <a:buChar char="Ø"/>
            </a:pPr>
            <a:r>
              <a:rPr lang="en-US" dirty="0" smtClean="0">
                <a:latin typeface="Times New Roman" pitchFamily="18" charset="0"/>
                <a:cs typeface="Times New Roman" pitchFamily="18" charset="0"/>
              </a:rPr>
              <a:t>workqueues.</a:t>
            </a:r>
          </a:p>
          <a:p>
            <a:pPr>
              <a:buFont typeface="Wingdings" pitchFamily="2" charset="2"/>
              <a:buChar char="Ø"/>
            </a:pPr>
            <a:r>
              <a:rPr lang="en-US" dirty="0" smtClean="0">
                <a:latin typeface="Times New Roman" pitchFamily="18" charset="0"/>
                <a:cs typeface="Times New Roman" pitchFamily="18" charset="0"/>
              </a:rPr>
              <a:t>Threaded </a:t>
            </a:r>
            <a:r>
              <a:rPr lang="en-US" dirty="0" err="1" smtClean="0">
                <a:latin typeface="Times New Roman" pitchFamily="18" charset="0"/>
                <a:cs typeface="Times New Roman" pitchFamily="18" charset="0"/>
              </a:rPr>
              <a:t>irq’s</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softirqs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noAutofit/>
          </a:bodyPr>
          <a:lstStyle/>
          <a:p>
            <a:r>
              <a:rPr lang="en-US" dirty="0">
                <a:latin typeface="Times New Roman" pitchFamily="18" charset="0"/>
                <a:cs typeface="Times New Roman" pitchFamily="18" charset="0"/>
              </a:rPr>
              <a:t>Softirqs are statically allocated at the compile time. So we cannot dynamically create or kill the softirqs.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Maximum of 32 softirqs</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struct </a:t>
            </a:r>
            <a:r>
              <a:rPr lang="en-US" b="1" dirty="0" smtClean="0">
                <a:latin typeface="Times New Roman" pitchFamily="18" charset="0"/>
                <a:cs typeface="Times New Roman" pitchFamily="18" charset="0"/>
              </a:rPr>
              <a:t>softirq_action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&lt;linux/</a:t>
            </a:r>
            <a:r>
              <a:rPr lang="en-US" b="1" dirty="0" err="1">
                <a:latin typeface="Times New Roman" pitchFamily="18" charset="0"/>
                <a:cs typeface="Times New Roman" pitchFamily="18" charset="0"/>
              </a:rPr>
              <a:t>interrupt.h</a:t>
            </a:r>
            <a:r>
              <a:rPr lang="en-US" b="1"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struct </a:t>
            </a:r>
            <a:r>
              <a:rPr lang="en-US" dirty="0">
                <a:solidFill>
                  <a:srgbClr val="FF0000"/>
                </a:solidFill>
                <a:latin typeface="Times New Roman" pitchFamily="18" charset="0"/>
                <a:cs typeface="Times New Roman" pitchFamily="18" charset="0"/>
              </a:rPr>
              <a:t>softirq_action</a:t>
            </a:r>
          </a:p>
          <a:p>
            <a:pPr>
              <a:buNone/>
            </a:pPr>
            <a:r>
              <a:rPr lang="en-US" b="1"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void </a:t>
            </a:r>
            <a:r>
              <a:rPr lang="en-US" b="1" dirty="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*action</a:t>
            </a:r>
            <a:r>
              <a:rPr lang="en-US" b="1" dirty="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struct softirq_action *</a:t>
            </a:r>
            <a:r>
              <a:rPr lang="en-US" b="1" dirty="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 </a:t>
            </a:r>
          </a:p>
          <a:p>
            <a:pPr>
              <a:buNone/>
            </a:pPr>
            <a:r>
              <a:rPr lang="en-US" b="1"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Softirqs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We have an array that will maintain registered softirqs in kernel. Whenever you registered </a:t>
            </a:r>
            <a:r>
              <a:rPr lang="en-US" sz="2800" dirty="0" err="1">
                <a:latin typeface="Times New Roman" pitchFamily="18" charset="0"/>
                <a:cs typeface="Times New Roman" pitchFamily="18" charset="0"/>
              </a:rPr>
              <a:t>softirq</a:t>
            </a:r>
            <a:r>
              <a:rPr lang="en-US" sz="2800" dirty="0">
                <a:latin typeface="Times New Roman" pitchFamily="18" charset="0"/>
                <a:cs typeface="Times New Roman" pitchFamily="18" charset="0"/>
              </a:rPr>
              <a:t> from your driver an entry gets created in this array</a:t>
            </a:r>
          </a:p>
          <a:p>
            <a:r>
              <a:rPr lang="en-US" sz="2400" dirty="0">
                <a:solidFill>
                  <a:srgbClr val="FF0000"/>
                </a:solidFill>
                <a:latin typeface="Times New Roman" pitchFamily="18" charset="0"/>
                <a:cs typeface="Times New Roman" pitchFamily="18" charset="0"/>
              </a:rPr>
              <a:t>static struct softirq_action softirq_vec</a:t>
            </a:r>
            <a:r>
              <a:rPr lang="en-US" sz="2400" b="1" dirty="0">
                <a:solidFill>
                  <a:srgbClr val="FF0000"/>
                </a:solidFill>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NR_SOFTIRQS</a:t>
            </a:r>
            <a:r>
              <a:rPr lang="en-US" sz="2400" b="1" dirty="0">
                <a:solidFill>
                  <a:srgbClr val="FF0000"/>
                </a:solidFill>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a:t>
            </a:r>
          </a:p>
          <a:p>
            <a:r>
              <a:rPr lang="en-US" sz="2800" dirty="0">
                <a:latin typeface="Times New Roman" pitchFamily="18" charset="0"/>
                <a:cs typeface="Times New Roman" pitchFamily="18" charset="0"/>
              </a:rPr>
              <a:t>NR_SOFTIRQS – </a:t>
            </a:r>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the last element of enum</a:t>
            </a:r>
          </a:p>
          <a:p>
            <a:r>
              <a:rPr lang="en-US" sz="2800" dirty="0">
                <a:latin typeface="Times New Roman" pitchFamily="18" charset="0"/>
                <a:cs typeface="Times New Roman" pitchFamily="18" charset="0"/>
              </a:rPr>
              <a:t>There are few softirqs that are already defined. If you </a:t>
            </a:r>
            <a:r>
              <a:rPr lang="en-US" sz="2800" dirty="0" smtClean="0">
                <a:latin typeface="Times New Roman" pitchFamily="18" charset="0"/>
                <a:cs typeface="Times New Roman" pitchFamily="18" charset="0"/>
              </a:rPr>
              <a:t>create new </a:t>
            </a:r>
            <a:r>
              <a:rPr lang="en-US" sz="2800" dirty="0" err="1">
                <a:latin typeface="Times New Roman" pitchFamily="18" charset="0"/>
                <a:cs typeface="Times New Roman" pitchFamily="18" charset="0"/>
              </a:rPr>
              <a:t>softirq</a:t>
            </a:r>
            <a:r>
              <a:rPr lang="en-US" sz="2800" dirty="0">
                <a:latin typeface="Times New Roman" pitchFamily="18" charset="0"/>
                <a:cs typeface="Times New Roman" pitchFamily="18" charset="0"/>
              </a:rPr>
              <a:t>, we need to recompile the </a:t>
            </a:r>
            <a:r>
              <a:rPr lang="en-US" sz="2800" dirty="0" smtClean="0">
                <a:latin typeface="Times New Roman" pitchFamily="18" charset="0"/>
                <a:cs typeface="Times New Roman" pitchFamily="18" charset="0"/>
              </a:rPr>
              <a:t>kernel.</a:t>
            </a:r>
            <a:endParaRPr lang="en-US" sz="2800"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Declare </a:t>
            </a:r>
            <a:r>
              <a:rPr lang="en-US" dirty="0" err="1" smtClean="0">
                <a:latin typeface="Times New Roman" pitchFamily="18" charset="0"/>
                <a:cs typeface="Times New Roman" pitchFamily="18" charset="0"/>
              </a:rPr>
              <a:t>softirq</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Autofit/>
          </a:bodyPr>
          <a:lstStyle/>
          <a:p>
            <a:r>
              <a:rPr lang="en-US" sz="1200" i="1" dirty="0" smtClean="0">
                <a:latin typeface="Times New Roman" pitchFamily="18" charset="0"/>
                <a:cs typeface="Times New Roman" pitchFamily="18" charset="0"/>
              </a:rPr>
              <a:t>Declare the </a:t>
            </a:r>
            <a:r>
              <a:rPr lang="en-US" sz="1200" i="1" dirty="0" err="1" smtClean="0">
                <a:latin typeface="Times New Roman" pitchFamily="18" charset="0"/>
                <a:cs typeface="Times New Roman" pitchFamily="18" charset="0"/>
              </a:rPr>
              <a:t>softirq</a:t>
            </a:r>
            <a:r>
              <a:rPr lang="en-US" sz="1200" i="1"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r>
            <a:br>
              <a:rPr lang="en-US" sz="1200" i="1" dirty="0" smtClean="0">
                <a:latin typeface="Times New Roman" pitchFamily="18" charset="0"/>
                <a:cs typeface="Times New Roman" pitchFamily="18" charset="0"/>
              </a:rPr>
            </a:br>
            <a:r>
              <a:rPr lang="en-US" sz="1200" i="1" dirty="0" smtClean="0">
                <a:latin typeface="Times New Roman" pitchFamily="18" charset="0"/>
                <a:cs typeface="Times New Roman" pitchFamily="18" charset="0"/>
              </a:rPr>
              <a:t>/* PLEASE, avoid to allocate new softirqs, if you need not _really_ high</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frequency threaded job scheduling. For almost all the purposes</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tasklets are more than enough. </a:t>
            </a:r>
            <a:r>
              <a:rPr lang="en-US" sz="1200" i="1" dirty="0" err="1" smtClean="0">
                <a:latin typeface="Times New Roman" pitchFamily="18" charset="0"/>
                <a:cs typeface="Times New Roman" pitchFamily="18" charset="0"/>
              </a:rPr>
              <a:t>F.e</a:t>
            </a:r>
            <a:r>
              <a:rPr lang="en-US" sz="1200" i="1" dirty="0" smtClean="0">
                <a:latin typeface="Times New Roman" pitchFamily="18" charset="0"/>
                <a:cs typeface="Times New Roman" pitchFamily="18" charset="0"/>
              </a:rPr>
              <a:t>. all serial device BHs et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al. should be converted to tasklets, not to softirqs.</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a:t>
            </a:r>
          </a:p>
          <a:p>
            <a:r>
              <a:rPr lang="en-US" sz="1200" dirty="0" smtClean="0">
                <a:latin typeface="Times New Roman" pitchFamily="18" charset="0"/>
                <a:cs typeface="Times New Roman" pitchFamily="18" charset="0"/>
              </a:rPr>
              <a:t>enum</a:t>
            </a:r>
          </a:p>
          <a:p>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2"/>
              </a:rPr>
              <a:t>HI_SOFTIRQ</a:t>
            </a:r>
            <a:r>
              <a:rPr lang="en-US" sz="1200" dirty="0" smtClean="0">
                <a:latin typeface="Times New Roman" pitchFamily="18" charset="0"/>
                <a:cs typeface="Times New Roman" pitchFamily="18" charset="0"/>
              </a:rPr>
              <a:t>=0,</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3"/>
              </a:rPr>
              <a:t>TIMER_SOFTIRQ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4"/>
              </a:rPr>
              <a:t>NET_TX_SOFTIRQ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5"/>
              </a:rPr>
              <a:t>NET_RX_SOFTIRQ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6"/>
              </a:rPr>
              <a:t>BLOCK_SOFTIRQ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7"/>
              </a:rPr>
              <a:t>IRQ_POLL_SOFTIRQ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8"/>
              </a:rPr>
              <a:t>TASKLET_SOFTIRQ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9"/>
              </a:rPr>
              <a:t>SCHED_SOFTIRQ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10"/>
              </a:rPr>
              <a:t>HRTIMER_SOFTIRQ</a:t>
            </a:r>
            <a:r>
              <a:rPr lang="en-US" sz="1200" dirty="0" smtClean="0">
                <a:latin typeface="Times New Roman" pitchFamily="18" charset="0"/>
                <a:cs typeface="Times New Roman" pitchFamily="18" charset="0"/>
              </a:rPr>
              <a: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11"/>
              </a:rPr>
              <a:t>RCU_SOFTIRQ</a:t>
            </a:r>
            <a:r>
              <a:rPr lang="en-US" sz="1200" dirty="0" smtClean="0">
                <a:latin typeface="Times New Roman" pitchFamily="18" charset="0"/>
                <a:cs typeface="Times New Roman" pitchFamily="18" charset="0"/>
              </a:rPr>
              <a:t>,    </a:t>
            </a:r>
            <a:r>
              <a:rPr lang="en-US" sz="1200" i="1" dirty="0" smtClean="0">
                <a:latin typeface="Times New Roman" pitchFamily="18" charset="0"/>
                <a:cs typeface="Times New Roman" pitchFamily="18" charset="0"/>
              </a:rPr>
              <a:t>/* Preferable RCU should always be the last </a:t>
            </a:r>
            <a:r>
              <a:rPr lang="en-US" sz="1200" i="1" dirty="0" err="1" smtClean="0">
                <a:latin typeface="Times New Roman" pitchFamily="18" charset="0"/>
                <a:cs typeface="Times New Roman" pitchFamily="18" charset="0"/>
              </a:rPr>
              <a:t>softirq</a:t>
            </a:r>
            <a:r>
              <a:rPr lang="en-US" sz="1200" i="1" dirty="0" smtClean="0">
                <a:latin typeface="Times New Roman" pitchFamily="18" charset="0"/>
                <a:cs typeface="Times New Roman" pitchFamily="18" charset="0"/>
              </a:rPr>
              <a:t> */</a:t>
            </a:r>
          </a:p>
          <a:p>
            <a:r>
              <a:rPr lang="en-US" sz="1200" i="1" dirty="0" smtClean="0">
                <a:latin typeface="Times New Roman" pitchFamily="18" charset="0"/>
                <a:cs typeface="Times New Roman" pitchFamily="18" charset="0"/>
              </a:rPr>
              <a:t>               </a:t>
            </a:r>
            <a:r>
              <a:rPr lang="en-US" sz="1200" b="1" i="1" u="sng" dirty="0" smtClean="0">
                <a:latin typeface="Times New Roman" pitchFamily="18" charset="0"/>
                <a:cs typeface="Times New Roman" pitchFamily="18" charset="0"/>
              </a:rPr>
              <a:t>MY_SOFTIRQ,</a:t>
            </a:r>
            <a:endParaRPr lang="en-US" sz="1200" b="1" u="sng"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hlinkClick r:id="rId12"/>
              </a:rPr>
              <a:t>NR_SOFTIRQS</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softirqs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534400" cy="4495800"/>
          </a:xfrm>
        </p:spPr>
        <p:txBody>
          <a:bodyPr/>
          <a:lstStyle/>
          <a:p>
            <a:pPr>
              <a:buNone/>
            </a:pPr>
            <a:r>
              <a:rPr lang="en-US" sz="2800" dirty="0" smtClean="0">
                <a:latin typeface="Times New Roman" pitchFamily="18" charset="0"/>
                <a:cs typeface="Times New Roman" pitchFamily="18" charset="0"/>
              </a:rPr>
              <a:t>Prototype of </a:t>
            </a:r>
            <a:r>
              <a:rPr lang="en-US" sz="2800" dirty="0" err="1" smtClean="0">
                <a:latin typeface="Times New Roman" pitchFamily="18" charset="0"/>
                <a:cs typeface="Times New Roman" pitchFamily="18" charset="0"/>
              </a:rPr>
              <a:t>softirq</a:t>
            </a:r>
            <a:r>
              <a:rPr lang="en-US" sz="2800" dirty="0" smtClean="0">
                <a:latin typeface="Times New Roman" pitchFamily="18" charset="0"/>
                <a:cs typeface="Times New Roman" pitchFamily="18" charset="0"/>
              </a:rPr>
              <a:t> handler:</a:t>
            </a:r>
          </a:p>
          <a:p>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softirq_handler</a:t>
            </a:r>
            <a:r>
              <a:rPr lang="en-US" sz="2800" dirty="0" smtClean="0">
                <a:latin typeface="Times New Roman" pitchFamily="18" charset="0"/>
                <a:cs typeface="Times New Roman" pitchFamily="18" charset="0"/>
              </a:rPr>
              <a:t>(struct </a:t>
            </a:r>
            <a:r>
              <a:rPr lang="en-US" sz="2800" dirty="0" err="1" smtClean="0">
                <a:latin typeface="Times New Roman" pitchFamily="18" charset="0"/>
                <a:cs typeface="Times New Roman" pitchFamily="18" charset="0"/>
              </a:rPr>
              <a:t>softirq_handler</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Registering </a:t>
            </a:r>
            <a:r>
              <a:rPr lang="en-US" sz="2800" dirty="0" err="1" smtClean="0">
                <a:latin typeface="Times New Roman" pitchFamily="18" charset="0"/>
                <a:cs typeface="Times New Roman" pitchFamily="18" charset="0"/>
              </a:rPr>
              <a:t>softirq</a:t>
            </a:r>
            <a:r>
              <a:rPr lang="en-US" sz="2800" dirty="0" smtClean="0">
                <a:latin typeface="Times New Roman" pitchFamily="18" charset="0"/>
                <a:cs typeface="Times New Roman" pitchFamily="18" charset="0"/>
              </a:rPr>
              <a:t> with the handler”</a:t>
            </a:r>
          </a:p>
          <a:p>
            <a:r>
              <a:rPr lang="en-US" sz="2800" b="1" dirty="0" smtClean="0">
                <a:latin typeface="Times New Roman" pitchFamily="18" charset="0"/>
                <a:cs typeface="Times New Roman" pitchFamily="18" charset="0"/>
              </a:rPr>
              <a:t>void </a:t>
            </a:r>
            <a:r>
              <a:rPr lang="en-US" sz="2800" b="1" dirty="0" err="1" smtClean="0">
                <a:latin typeface="Times New Roman" pitchFamily="18" charset="0"/>
                <a:cs typeface="Times New Roman" pitchFamily="18" charset="0"/>
              </a:rPr>
              <a:t>open_softirq</a:t>
            </a:r>
            <a:r>
              <a:rPr lang="en-US" sz="2800" b="1" dirty="0" smtClean="0">
                <a:latin typeface="Times New Roman" pitchFamily="18" charset="0"/>
                <a:cs typeface="Times New Roman" pitchFamily="18" charset="0"/>
              </a:rPr>
              <a:t>( int index, </a:t>
            </a:r>
          </a:p>
          <a:p>
            <a:pPr>
              <a:buNone/>
            </a:pPr>
            <a:r>
              <a:rPr lang="en-US" sz="2800" b="1" dirty="0" smtClean="0">
                <a:latin typeface="Times New Roman" pitchFamily="18" charset="0"/>
                <a:cs typeface="Times New Roman" pitchFamily="18" charset="0"/>
              </a:rPr>
              <a:t>          void (*action)(struct softirq_action*) );</a:t>
            </a:r>
          </a:p>
          <a:p>
            <a:r>
              <a:rPr lang="en-US" sz="2800" b="1" dirty="0" smtClean="0">
                <a:latin typeface="Times New Roman" pitchFamily="18" charset="0"/>
                <a:cs typeface="Times New Roman" pitchFamily="18" charset="0"/>
              </a:rPr>
              <a:t>index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Softirq</a:t>
            </a:r>
            <a:r>
              <a:rPr lang="en-US" sz="2800" dirty="0" smtClean="0">
                <a:latin typeface="Times New Roman" pitchFamily="18" charset="0"/>
                <a:cs typeface="Times New Roman" pitchFamily="18" charset="0"/>
              </a:rPr>
              <a:t> entry in enum</a:t>
            </a:r>
          </a:p>
          <a:p>
            <a:r>
              <a:rPr lang="en-US" sz="2800" b="1" dirty="0" smtClean="0">
                <a:latin typeface="Times New Roman" pitchFamily="18" charset="0"/>
                <a:cs typeface="Times New Roman" pitchFamily="18" charset="0"/>
              </a:rPr>
              <a:t>action–</a:t>
            </a:r>
            <a:r>
              <a:rPr lang="en-US" sz="2800" dirty="0" smtClean="0">
                <a:latin typeface="Times New Roman" pitchFamily="18" charset="0"/>
                <a:cs typeface="Times New Roman" pitchFamily="18" charset="0"/>
              </a:rPr>
              <a:t> pointes to the </a:t>
            </a:r>
            <a:r>
              <a:rPr lang="en-US" sz="2800" dirty="0" err="1" smtClean="0">
                <a:latin typeface="Times New Roman" pitchFamily="18" charset="0"/>
                <a:cs typeface="Times New Roman" pitchFamily="18" charset="0"/>
              </a:rPr>
              <a:t>softirq</a:t>
            </a:r>
            <a:r>
              <a:rPr lang="en-US" sz="2800" dirty="0" smtClean="0">
                <a:latin typeface="Times New Roman" pitchFamily="18" charset="0"/>
                <a:cs typeface="Times New Roman" pitchFamily="18" charset="0"/>
              </a:rPr>
              <a:t> handler</a:t>
            </a:r>
          </a:p>
          <a:p>
            <a:pPr>
              <a:buNone/>
            </a:pPr>
            <a:endParaRPr lang="en-US"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softirqs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err="1" smtClean="0">
                <a:latin typeface="Times New Roman" pitchFamily="18" charset="0"/>
                <a:cs typeface="Times New Roman" pitchFamily="18" charset="0"/>
              </a:rPr>
              <a:t>Rasising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softirq</a:t>
            </a:r>
            <a:r>
              <a:rPr lang="en-US" dirty="0" smtClean="0">
                <a:latin typeface="Times New Roman" pitchFamily="18" charset="0"/>
                <a:cs typeface="Times New Roman" pitchFamily="18" charset="0"/>
              </a:rPr>
              <a:t>:</a:t>
            </a:r>
            <a:r>
              <a:rPr lang="en-US" dirty="0" smtClean="0"/>
              <a:t> </a:t>
            </a:r>
          </a:p>
          <a:p>
            <a:r>
              <a:rPr lang="en-US" b="1" dirty="0" smtClean="0">
                <a:latin typeface="Times New Roman" pitchFamily="18" charset="0"/>
                <a:cs typeface="Times New Roman" pitchFamily="18" charset="0"/>
              </a:rPr>
              <a:t>void </a:t>
            </a:r>
            <a:r>
              <a:rPr lang="en-US" b="1" dirty="0" err="1" smtClean="0">
                <a:latin typeface="Times New Roman" pitchFamily="18" charset="0"/>
                <a:cs typeface="Times New Roman" pitchFamily="18" charset="0"/>
              </a:rPr>
              <a:t>raise_softirq</a:t>
            </a:r>
            <a:r>
              <a:rPr lang="en-US" b="1" dirty="0" smtClean="0">
                <a:latin typeface="Times New Roman" pitchFamily="18" charset="0"/>
                <a:cs typeface="Times New Roman" pitchFamily="18" charset="0"/>
              </a:rPr>
              <a:t>(unsigned int index);</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index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Softirq</a:t>
            </a:r>
            <a:r>
              <a:rPr lang="en-US" dirty="0" smtClean="0">
                <a:latin typeface="Times New Roman" pitchFamily="18" charset="0"/>
                <a:cs typeface="Times New Roman" pitchFamily="18" charset="0"/>
              </a:rPr>
              <a:t> entry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Tasklets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Taskelets</a:t>
            </a:r>
            <a:r>
              <a:rPr lang="en-US" dirty="0" smtClean="0">
                <a:latin typeface="Times New Roman" pitchFamily="18" charset="0"/>
                <a:cs typeface="Times New Roman" pitchFamily="18" charset="0"/>
              </a:rPr>
              <a:t> are built on top of softirqs.</a:t>
            </a:r>
          </a:p>
          <a:p>
            <a:r>
              <a:rPr lang="en-US" dirty="0" smtClean="0">
                <a:latin typeface="Times New Roman" pitchFamily="18" charset="0"/>
                <a:cs typeface="Times New Roman" pitchFamily="18" charset="0"/>
              </a:rPr>
              <a:t>Tasklets can be run in parallel, but the same tasklet cannot be run on multiple CPUs at the same time.</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tasklets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Autofit/>
          </a:bodyPr>
          <a:lstStyle/>
          <a:p>
            <a:r>
              <a:rPr lang="en-US" sz="2800" dirty="0" smtClean="0">
                <a:latin typeface="Times New Roman" pitchFamily="18" charset="0"/>
                <a:cs typeface="Times New Roman" pitchFamily="18" charset="0"/>
              </a:rPr>
              <a:t>Tasklets are represented by tasklet_struct structure. It is declared in  &lt;linux/</a:t>
            </a:r>
            <a:r>
              <a:rPr lang="en-US" sz="2800" dirty="0" err="1" smtClean="0">
                <a:latin typeface="Times New Roman" pitchFamily="18" charset="0"/>
                <a:cs typeface="Times New Roman" pitchFamily="18" charset="0"/>
              </a:rPr>
              <a:t>interrupt.h</a:t>
            </a:r>
            <a:r>
              <a:rPr lang="en-US" sz="2800" dirty="0" smtClean="0">
                <a:latin typeface="Times New Roman" pitchFamily="18" charset="0"/>
                <a:cs typeface="Times New Roman" pitchFamily="18" charset="0"/>
              </a:rPr>
              <a:t>&gt;</a:t>
            </a:r>
          </a:p>
          <a:p>
            <a:pPr>
              <a:buNone/>
            </a:pPr>
            <a:r>
              <a:rPr lang="en-US" sz="2800" dirty="0" smtClean="0">
                <a:latin typeface="Times New Roman" pitchFamily="18" charset="0"/>
                <a:cs typeface="Times New Roman" pitchFamily="18" charset="0"/>
              </a:rPr>
              <a:t>struct tasklet_struct</a:t>
            </a:r>
          </a:p>
          <a:p>
            <a:pPr>
              <a:buNone/>
            </a:pP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struct tasklet_struct *next;</a:t>
            </a:r>
          </a:p>
          <a:p>
            <a:pPr>
              <a:buNone/>
            </a:pPr>
            <a:r>
              <a:rPr lang="en-US" sz="2800" dirty="0" smtClean="0">
                <a:latin typeface="Times New Roman" pitchFamily="18" charset="0"/>
                <a:cs typeface="Times New Roman" pitchFamily="18" charset="0"/>
              </a:rPr>
              <a:t>        unsigned long state;</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atomic_t</a:t>
            </a:r>
            <a:r>
              <a:rPr lang="en-US" sz="2800" dirty="0" smtClean="0">
                <a:latin typeface="Times New Roman" pitchFamily="18" charset="0"/>
                <a:cs typeface="Times New Roman" pitchFamily="18" charset="0"/>
              </a:rPr>
              <a:t> count;</a:t>
            </a:r>
          </a:p>
          <a:p>
            <a:pPr>
              <a:buNone/>
            </a:pPr>
            <a:r>
              <a:rPr lang="en-US" sz="2800" dirty="0" smtClean="0">
                <a:latin typeface="Times New Roman" pitchFamily="18" charset="0"/>
                <a:cs typeface="Times New Roman" pitchFamily="18" charset="0"/>
              </a:rPr>
              <a:t>        void (*func)(unsigned long);</a:t>
            </a:r>
          </a:p>
          <a:p>
            <a:pPr>
              <a:buNone/>
            </a:pPr>
            <a:r>
              <a:rPr lang="en-US" sz="2800" dirty="0" smtClean="0">
                <a:latin typeface="Times New Roman" pitchFamily="18" charset="0"/>
                <a:cs typeface="Times New Roman" pitchFamily="18" charset="0"/>
              </a:rPr>
              <a:t>        unsigned long data;</a:t>
            </a:r>
          </a:p>
          <a:p>
            <a:pPr>
              <a:buNone/>
            </a:pPr>
            <a:r>
              <a:rPr lang="en-US" sz="2800" dirty="0" smtClean="0">
                <a:latin typeface="Times New Roman" pitchFamily="18" charset="0"/>
                <a:cs typeface="Times New Roman" pitchFamily="18" charset="0"/>
              </a:rPr>
              <a:t>};</a:t>
            </a:r>
          </a:p>
          <a:p>
            <a:pPr>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Interrupt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828800"/>
            <a:ext cx="8763000" cy="4525963"/>
          </a:xfrm>
        </p:spPr>
        <p:txBody>
          <a:bodyPr>
            <a:normAutofit/>
          </a:bodyPr>
          <a:lstStyle/>
          <a:p>
            <a:r>
              <a:rPr lang="en-US" sz="2800" dirty="0">
                <a:latin typeface="Times New Roman" pitchFamily="18" charset="0"/>
                <a:cs typeface="Times New Roman" pitchFamily="18" charset="0"/>
              </a:rPr>
              <a:t>Interrupt is a hardware signal to the </a:t>
            </a:r>
            <a:r>
              <a:rPr lang="en-US" sz="2800" dirty="0" smtClean="0">
                <a:latin typeface="Times New Roman" pitchFamily="18" charset="0"/>
                <a:cs typeface="Times New Roman" pitchFamily="18" charset="0"/>
              </a:rPr>
              <a:t>CPU That can be generated by hardware. When ever </a:t>
            </a:r>
            <a:r>
              <a:rPr lang="en-US" sz="2800" dirty="0">
                <a:latin typeface="Times New Roman" pitchFamily="18" charset="0"/>
                <a:cs typeface="Times New Roman" pitchFamily="18" charset="0"/>
              </a:rPr>
              <a:t>device </a:t>
            </a:r>
            <a:r>
              <a:rPr lang="en-US" sz="2800" dirty="0" smtClean="0">
                <a:latin typeface="Times New Roman" pitchFamily="18" charset="0"/>
                <a:cs typeface="Times New Roman" pitchFamily="18" charset="0"/>
              </a:rPr>
              <a:t>wants </a:t>
            </a:r>
            <a:r>
              <a:rPr lang="en-US" sz="2800" dirty="0">
                <a:latin typeface="Times New Roman" pitchFamily="18" charset="0"/>
                <a:cs typeface="Times New Roman" pitchFamily="18" charset="0"/>
              </a:rPr>
              <a:t>to perform some </a:t>
            </a:r>
            <a:r>
              <a:rPr lang="en-US" sz="2800" dirty="0" smtClean="0">
                <a:latin typeface="Times New Roman" pitchFamily="18" charset="0"/>
                <a:cs typeface="Times New Roman" pitchFamily="18" charset="0"/>
              </a:rPr>
              <a:t>operation </a:t>
            </a:r>
            <a:r>
              <a:rPr lang="en-US" sz="2800" dirty="0">
                <a:latin typeface="Times New Roman" pitchFamily="18" charset="0"/>
                <a:cs typeface="Times New Roman" pitchFamily="18" charset="0"/>
              </a:rPr>
              <a:t>it will generate an </a:t>
            </a:r>
            <a:r>
              <a:rPr lang="en-US" sz="2800" dirty="0" smtClean="0">
                <a:latin typeface="Times New Roman" pitchFamily="18" charset="0"/>
                <a:cs typeface="Times New Roman" pitchFamily="18" charset="0"/>
              </a:rPr>
              <a:t>interrupt.</a:t>
            </a:r>
          </a:p>
          <a:p>
            <a:r>
              <a:rPr lang="en-US" sz="2800" dirty="0">
                <a:latin typeface="Times New Roman" pitchFamily="18" charset="0"/>
                <a:cs typeface="Times New Roman" pitchFamily="18" charset="0"/>
              </a:rPr>
              <a:t>When the interrupt occurs </a:t>
            </a:r>
            <a:r>
              <a:rPr lang="en-US" sz="2800" dirty="0" smtClean="0">
                <a:latin typeface="Times New Roman" pitchFamily="18" charset="0"/>
                <a:cs typeface="Times New Roman" pitchFamily="18" charset="0"/>
              </a:rPr>
              <a:t>CPU preempt </a:t>
            </a:r>
            <a:r>
              <a:rPr lang="en-US" sz="2800" dirty="0">
                <a:latin typeface="Times New Roman" pitchFamily="18" charset="0"/>
                <a:cs typeface="Times New Roman" pitchFamily="18" charset="0"/>
              </a:rPr>
              <a:t>the currently running process and process the interrupt. After processing the interrupt </a:t>
            </a:r>
            <a:r>
              <a:rPr lang="en-US" sz="2800" dirty="0" smtClean="0">
                <a:latin typeface="Times New Roman" pitchFamily="18" charset="0"/>
                <a:cs typeface="Times New Roman" pitchFamily="18" charset="0"/>
              </a:rPr>
              <a:t>CPU </a:t>
            </a:r>
            <a:r>
              <a:rPr lang="en-US" sz="2800" dirty="0">
                <a:latin typeface="Times New Roman" pitchFamily="18" charset="0"/>
                <a:cs typeface="Times New Roman" pitchFamily="18" charset="0"/>
              </a:rPr>
              <a:t>resumes the previously interrupted process.</a:t>
            </a: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latin typeface="Times New Roman" pitchFamily="18" charset="0"/>
                <a:cs typeface="Times New Roman" pitchFamily="18" charset="0"/>
              </a:rPr>
              <a:t>tasklets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458200" cy="5029200"/>
          </a:xfrm>
        </p:spPr>
        <p:txBody>
          <a:bodyPr>
            <a:normAutofit fontScale="85000" lnSpcReduction="10000"/>
          </a:bodyPr>
          <a:lstStyle/>
          <a:p>
            <a:r>
              <a:rPr lang="en-US" dirty="0" smtClean="0">
                <a:solidFill>
                  <a:srgbClr val="FF0000"/>
                </a:solidFill>
                <a:latin typeface="Times New Roman" pitchFamily="18" charset="0"/>
                <a:cs typeface="Times New Roman" pitchFamily="18" charset="0"/>
              </a:rPr>
              <a:t>next</a:t>
            </a:r>
            <a:r>
              <a:rPr lang="en-US" dirty="0" smtClean="0">
                <a:latin typeface="Times New Roman" pitchFamily="18" charset="0"/>
                <a:cs typeface="Times New Roman" pitchFamily="18" charset="0"/>
              </a:rPr>
              <a:t> – points to the next tasklets in the scheduling queue.</a:t>
            </a:r>
          </a:p>
          <a:p>
            <a:r>
              <a:rPr lang="en-US" dirty="0" smtClean="0">
                <a:solidFill>
                  <a:srgbClr val="FF0000"/>
                </a:solidFill>
                <a:latin typeface="Times New Roman" pitchFamily="18" charset="0"/>
                <a:cs typeface="Times New Roman" pitchFamily="18" charset="0"/>
              </a:rPr>
              <a:t>State</a:t>
            </a:r>
            <a:r>
              <a:rPr lang="en-US" dirty="0" smtClean="0">
                <a:latin typeface="Times New Roman" pitchFamily="18" charset="0"/>
                <a:cs typeface="Times New Roman" pitchFamily="18" charset="0"/>
              </a:rPr>
              <a:t> – state of the tasklet</a:t>
            </a:r>
          </a:p>
          <a:p>
            <a:pPr>
              <a:buNone/>
            </a:pPr>
            <a:r>
              <a:rPr lang="en-US" sz="2400" dirty="0" smtClean="0">
                <a:latin typeface="Times New Roman" pitchFamily="18" charset="0"/>
                <a:cs typeface="Times New Roman" pitchFamily="18" charset="0"/>
              </a:rPr>
              <a:t>             TASKLET_STATE_SCHED – denotes a tasklet that is scheduled to run.</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TASKLET_STATE_RUN  -- denotes a tasklet that is running.</a:t>
            </a:r>
          </a:p>
          <a:p>
            <a:r>
              <a:rPr lang="en-US" dirty="0" smtClean="0">
                <a:solidFill>
                  <a:srgbClr val="FF0000"/>
                </a:solidFill>
                <a:latin typeface="Times New Roman" pitchFamily="18" charset="0"/>
                <a:cs typeface="Times New Roman" pitchFamily="18" charset="0"/>
              </a:rPr>
              <a:t>count</a:t>
            </a:r>
            <a:r>
              <a:rPr lang="en-US" dirty="0" smtClean="0">
                <a:latin typeface="Times New Roman" pitchFamily="18" charset="0"/>
                <a:cs typeface="Times New Roman" pitchFamily="18" charset="0"/>
              </a:rPr>
              <a:t> - this will represent whether the tasklet is enabled or disabled.</a:t>
            </a:r>
          </a:p>
          <a:p>
            <a:pPr>
              <a:buNone/>
            </a:pPr>
            <a:r>
              <a:rPr lang="en-US" dirty="0" smtClean="0">
                <a:latin typeface="Times New Roman" pitchFamily="18" charset="0"/>
                <a:cs typeface="Times New Roman" pitchFamily="18" charset="0"/>
              </a:rPr>
              <a:t>		zero – the tasklet is enabled.</a:t>
            </a:r>
          </a:p>
          <a:p>
            <a:pPr>
              <a:buNone/>
            </a:pPr>
            <a:r>
              <a:rPr lang="en-US" dirty="0" smtClean="0">
                <a:latin typeface="Times New Roman" pitchFamily="18" charset="0"/>
                <a:cs typeface="Times New Roman" pitchFamily="18" charset="0"/>
              </a:rPr>
              <a:t>		non-zero – the tasklet is disabled.</a:t>
            </a:r>
          </a:p>
          <a:p>
            <a:r>
              <a:rPr lang="en-US" dirty="0" smtClean="0">
                <a:solidFill>
                  <a:srgbClr val="FF0000"/>
                </a:solidFill>
                <a:latin typeface="Times New Roman" pitchFamily="18" charset="0"/>
                <a:cs typeface="Times New Roman" pitchFamily="18" charset="0"/>
              </a:rPr>
              <a:t>func</a:t>
            </a:r>
            <a:r>
              <a:rPr lang="en-US" dirty="0" smtClean="0">
                <a:latin typeface="Times New Roman" pitchFamily="18" charset="0"/>
                <a:cs typeface="Times New Roman" pitchFamily="18" charset="0"/>
              </a:rPr>
              <a:t> – points to the tasklet handler.</a:t>
            </a:r>
          </a:p>
          <a:p>
            <a:r>
              <a:rPr lang="en-US" dirty="0" smtClean="0">
                <a:solidFill>
                  <a:srgbClr val="FF0000"/>
                </a:solidFill>
                <a:latin typeface="Times New Roman" pitchFamily="18" charset="0"/>
                <a:cs typeface="Times New Roman" pitchFamily="18" charset="0"/>
              </a:rPr>
              <a:t>data</a:t>
            </a:r>
            <a:r>
              <a:rPr lang="en-US" dirty="0" smtClean="0">
                <a:latin typeface="Times New Roman" pitchFamily="18" charset="0"/>
                <a:cs typeface="Times New Roman" pitchFamily="18" charset="0"/>
              </a:rPr>
              <a:t> – data to the tasklet handler.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Creating tasklet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Tasklet handler prototype:</a:t>
            </a:r>
          </a:p>
          <a:p>
            <a:pPr>
              <a:buNone/>
            </a:pPr>
            <a:r>
              <a:rPr lang="en-US" sz="2800" dirty="0" smtClean="0">
                <a:latin typeface="Times New Roman" pitchFamily="18" charset="0"/>
                <a:cs typeface="Times New Roman" pitchFamily="18" charset="0"/>
              </a:rPr>
              <a:t>        Void </a:t>
            </a:r>
            <a:r>
              <a:rPr lang="en-US" sz="2800" dirty="0" err="1" smtClean="0">
                <a:latin typeface="Times New Roman" pitchFamily="18" charset="0"/>
                <a:cs typeface="Times New Roman" pitchFamily="18" charset="0"/>
              </a:rPr>
              <a:t>tasklet_handler</a:t>
            </a:r>
            <a:r>
              <a:rPr lang="en-US" sz="2800" dirty="0" smtClean="0">
                <a:latin typeface="Times New Roman" pitchFamily="18" charset="0"/>
                <a:cs typeface="Times New Roman" pitchFamily="18" charset="0"/>
              </a:rPr>
              <a:t>(unsigned long data);</a:t>
            </a:r>
          </a:p>
          <a:p>
            <a:r>
              <a:rPr lang="en-US" sz="2800" dirty="0" smtClean="0">
                <a:latin typeface="Times New Roman" pitchFamily="18" charset="0"/>
                <a:cs typeface="Times New Roman" pitchFamily="18" charset="0"/>
              </a:rPr>
              <a:t>We can create tasklet statically or dynamically.</a:t>
            </a:r>
          </a:p>
          <a:p>
            <a:pPr>
              <a:buNone/>
            </a:pPr>
            <a:r>
              <a:rPr lang="en-US" sz="2800" dirty="0" smtClean="0">
                <a:latin typeface="Times New Roman" pitchFamily="18" charset="0"/>
                <a:cs typeface="Times New Roman" pitchFamily="18" charset="0"/>
              </a:rPr>
              <a:t>Statically:</a:t>
            </a:r>
          </a:p>
          <a:p>
            <a:pPr>
              <a:buNone/>
            </a:pPr>
            <a:r>
              <a:rPr lang="en-US" sz="2800" dirty="0" smtClean="0">
                <a:latin typeface="Times New Roman" pitchFamily="18" charset="0"/>
                <a:cs typeface="Times New Roman" pitchFamily="18" charset="0"/>
              </a:rPr>
              <a:t>      DECLARE_TASKLET(name, func, data)  </a:t>
            </a:r>
          </a:p>
          <a:p>
            <a:pPr>
              <a:buNone/>
            </a:pPr>
            <a:r>
              <a:rPr lang="en-US" sz="2800" dirty="0" smtClean="0">
                <a:latin typeface="Times New Roman" pitchFamily="18" charset="0"/>
                <a:cs typeface="Times New Roman" pitchFamily="18" charset="0"/>
              </a:rPr>
              <a:t>Dynamically:</a:t>
            </a:r>
          </a:p>
          <a:p>
            <a:pPr>
              <a:buNone/>
            </a:pPr>
            <a:r>
              <a:rPr lang="en-US" sz="2800" dirty="0" smtClean="0">
                <a:latin typeface="Times New Roman" pitchFamily="18" charset="0"/>
                <a:cs typeface="Times New Roman" pitchFamily="18" charset="0"/>
              </a:rPr>
              <a:t>     struct tasklet_struct </a:t>
            </a:r>
            <a:r>
              <a:rPr lang="en-US" sz="2800" dirty="0" err="1" smtClean="0">
                <a:latin typeface="Times New Roman" pitchFamily="18" charset="0"/>
                <a:cs typeface="Times New Roman" pitchFamily="18" charset="0"/>
              </a:rPr>
              <a:t>mytasklet</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tasklet_init</a:t>
            </a:r>
            <a:r>
              <a:rPr lang="en-US" sz="2800" dirty="0" smtClean="0">
                <a:latin typeface="Times New Roman" pitchFamily="18" charset="0"/>
                <a:cs typeface="Times New Roman" pitchFamily="18" charset="0"/>
              </a:rPr>
              <a:t>(&amp;</a:t>
            </a:r>
            <a:r>
              <a:rPr lang="en-US" sz="2800" dirty="0" err="1" smtClean="0">
                <a:latin typeface="Times New Roman" pitchFamily="18" charset="0"/>
                <a:cs typeface="Times New Roman" pitchFamily="18" charset="0"/>
              </a:rPr>
              <a:t>mytasklet,func,data</a:t>
            </a:r>
            <a:r>
              <a:rPr lang="en-US" sz="28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Scheduling tasklets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tasklet_schedule() – schedule the tasklet</a:t>
            </a:r>
          </a:p>
          <a:p>
            <a:r>
              <a:rPr lang="en-US" sz="2800" dirty="0" smtClean="0">
                <a:latin typeface="Times New Roman" pitchFamily="18" charset="0"/>
                <a:cs typeface="Times New Roman" pitchFamily="18" charset="0"/>
              </a:rPr>
              <a:t>tasklet_hi_schedule() – schedule the tasklet with high priority.</a:t>
            </a:r>
          </a:p>
          <a:p>
            <a:r>
              <a:rPr lang="en-US" sz="2800" dirty="0" smtClean="0">
                <a:latin typeface="Times New Roman" pitchFamily="18" charset="0"/>
                <a:cs typeface="Times New Roman" pitchFamily="18" charset="0"/>
              </a:rPr>
              <a:t>tasklet_enable() – enable the tasklet.</a:t>
            </a:r>
          </a:p>
          <a:p>
            <a:r>
              <a:rPr lang="en-US" sz="2800" dirty="0" smtClean="0">
                <a:latin typeface="Times New Roman" pitchFamily="18" charset="0"/>
                <a:cs typeface="Times New Roman" pitchFamily="18" charset="0"/>
              </a:rPr>
              <a:t>tasklet_disable() – disable the tasklet.</a:t>
            </a:r>
          </a:p>
          <a:p>
            <a:pPr>
              <a:buNone/>
            </a:pPr>
            <a:r>
              <a:rPr lang="en-US" sz="2800" dirty="0" smtClean="0">
                <a:latin typeface="Times New Roman" pitchFamily="18" charset="0"/>
                <a:cs typeface="Times New Roman" pitchFamily="18" charset="0"/>
              </a:rPr>
              <a:t>Killing the tasklet:</a:t>
            </a:r>
          </a:p>
          <a:p>
            <a:r>
              <a:rPr lang="en-US" sz="2800" dirty="0" smtClean="0">
                <a:latin typeface="Times New Roman" pitchFamily="18" charset="0"/>
                <a:cs typeface="Times New Roman" pitchFamily="18" charset="0"/>
              </a:rPr>
              <a:t>tasklet_kill() – wait for its completion and then kill it</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Workqueues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sz="3000" dirty="0" smtClean="0">
                <a:latin typeface="Times New Roman" pitchFamily="18" charset="0"/>
                <a:cs typeface="Times New Roman" pitchFamily="18" charset="0"/>
              </a:rPr>
              <a:t>Workqueue are added in the linux kernel 2.6.</a:t>
            </a:r>
          </a:p>
          <a:p>
            <a:r>
              <a:rPr lang="en-US" sz="3000" dirty="0" smtClean="0">
                <a:latin typeface="Times New Roman" pitchFamily="18" charset="0"/>
                <a:cs typeface="Times New Roman" pitchFamily="18" charset="0"/>
              </a:rPr>
              <a:t>If you use workqueue to schedule the work, the scheduled work runs in process context.</a:t>
            </a:r>
          </a:p>
          <a:p>
            <a:r>
              <a:rPr lang="en-US" sz="3000" dirty="0" smtClean="0">
                <a:latin typeface="Times New Roman" pitchFamily="18" charset="0"/>
                <a:cs typeface="Times New Roman" pitchFamily="18" charset="0"/>
              </a:rPr>
              <a:t>Workqueue structure</a:t>
            </a:r>
          </a:p>
          <a:p>
            <a:pPr>
              <a:buNone/>
            </a:pPr>
            <a:r>
              <a:rPr lang="en-US" sz="3000" dirty="0" smtClean="0">
                <a:latin typeface="Times New Roman" pitchFamily="18" charset="0"/>
                <a:cs typeface="Times New Roman" pitchFamily="18" charset="0"/>
              </a:rPr>
              <a:t>struct work_struct</a:t>
            </a:r>
          </a:p>
          <a:p>
            <a:pPr>
              <a:buNone/>
            </a:pPr>
            <a:r>
              <a:rPr lang="en-US" sz="3000" dirty="0" smtClean="0">
                <a:latin typeface="Times New Roman" pitchFamily="18" charset="0"/>
                <a:cs typeface="Times New Roman" pitchFamily="18" charset="0"/>
              </a:rPr>
              <a:t>{</a:t>
            </a:r>
          </a:p>
          <a:p>
            <a:pPr>
              <a:buNone/>
            </a:pPr>
            <a:r>
              <a:rPr lang="en-US" sz="3000" dirty="0" smtClean="0">
                <a:latin typeface="Times New Roman" pitchFamily="18" charset="0"/>
                <a:cs typeface="Times New Roman" pitchFamily="18" charset="0"/>
              </a:rPr>
              <a:t>	atomic_long_t  data;</a:t>
            </a:r>
          </a:p>
          <a:p>
            <a:pPr>
              <a:buNone/>
            </a:pPr>
            <a:r>
              <a:rPr lang="en-US" sz="3000" dirty="0" smtClean="0">
                <a:latin typeface="Times New Roman" pitchFamily="18" charset="0"/>
                <a:cs typeface="Times New Roman" pitchFamily="18" charset="0"/>
              </a:rPr>
              <a:t>	struct list_head entry;</a:t>
            </a:r>
          </a:p>
          <a:p>
            <a:pPr>
              <a:buNone/>
            </a:pPr>
            <a:r>
              <a:rPr lang="en-US" sz="3000" dirty="0" smtClean="0">
                <a:latin typeface="Times New Roman" pitchFamily="18" charset="0"/>
                <a:cs typeface="Times New Roman" pitchFamily="18" charset="0"/>
              </a:rPr>
              <a:t>	work_func_t func;</a:t>
            </a:r>
          </a:p>
          <a:p>
            <a:pPr>
              <a:buNone/>
            </a:pPr>
            <a:r>
              <a:rPr lang="en-US" sz="30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Workqueues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Prototype of workqueue handler:</a:t>
            </a:r>
          </a:p>
          <a:p>
            <a:pPr>
              <a:buNone/>
            </a:pPr>
            <a:r>
              <a:rPr lang="en-US" sz="2800" dirty="0" smtClean="0">
                <a:latin typeface="Times New Roman" pitchFamily="18" charset="0"/>
                <a:cs typeface="Times New Roman" pitchFamily="18" charset="0"/>
              </a:rPr>
              <a:t>      Void </a:t>
            </a:r>
            <a:r>
              <a:rPr lang="en-US" sz="2800" dirty="0" err="1" smtClean="0">
                <a:latin typeface="Times New Roman" pitchFamily="18" charset="0"/>
                <a:cs typeface="Times New Roman" pitchFamily="18" charset="0"/>
              </a:rPr>
              <a:t>work_handler</a:t>
            </a:r>
            <a:r>
              <a:rPr lang="en-US" sz="2800" dirty="0" smtClean="0">
                <a:latin typeface="Times New Roman" pitchFamily="18" charset="0"/>
                <a:cs typeface="Times New Roman" pitchFamily="18" charset="0"/>
              </a:rPr>
              <a:t>(struct work_struct *);</a:t>
            </a:r>
          </a:p>
          <a:p>
            <a:r>
              <a:rPr lang="en-US" sz="2800" dirty="0" smtClean="0">
                <a:latin typeface="Times New Roman" pitchFamily="18" charset="0"/>
                <a:cs typeface="Times New Roman" pitchFamily="18" charset="0"/>
              </a:rPr>
              <a:t>Creating work structure in two ways:</a:t>
            </a:r>
          </a:p>
          <a:p>
            <a:pPr>
              <a:buNone/>
            </a:pPr>
            <a:r>
              <a:rPr lang="en-US" sz="2800" dirty="0" smtClean="0">
                <a:latin typeface="Times New Roman" pitchFamily="18" charset="0"/>
                <a:cs typeface="Times New Roman" pitchFamily="18" charset="0"/>
              </a:rPr>
              <a:t>Statically</a:t>
            </a:r>
          </a:p>
          <a:p>
            <a:pPr>
              <a:buNone/>
            </a:pPr>
            <a:r>
              <a:rPr lang="en-US" sz="2400" dirty="0" smtClean="0">
                <a:latin typeface="Times New Roman" pitchFamily="18" charset="0"/>
                <a:cs typeface="Times New Roman" pitchFamily="18" charset="0"/>
              </a:rPr>
              <a:t>     DECLARE_WORK(name, void(*fun)(struct work_struct *));</a:t>
            </a:r>
          </a:p>
          <a:p>
            <a:pPr>
              <a:buNone/>
            </a:pPr>
            <a:r>
              <a:rPr lang="en-US" sz="2800" dirty="0" smtClean="0">
                <a:latin typeface="Times New Roman" pitchFamily="18" charset="0"/>
                <a:cs typeface="Times New Roman" pitchFamily="18" charset="0"/>
              </a:rPr>
              <a:t>Dynamically:</a:t>
            </a:r>
          </a:p>
          <a:p>
            <a:pPr>
              <a:buNone/>
            </a:pPr>
            <a:r>
              <a:rPr lang="en-US" sz="2800" dirty="0" smtClean="0">
                <a:latin typeface="Times New Roman" pitchFamily="18" charset="0"/>
                <a:cs typeface="Times New Roman" pitchFamily="18" charset="0"/>
              </a:rPr>
              <a:t>    struct work_struct </a:t>
            </a:r>
            <a:r>
              <a:rPr lang="en-US" sz="2800" dirty="0" err="1" smtClean="0">
                <a:latin typeface="Times New Roman" pitchFamily="18" charset="0"/>
                <a:cs typeface="Times New Roman" pitchFamily="18" charset="0"/>
              </a:rPr>
              <a:t>mywork</a:t>
            </a:r>
            <a:r>
              <a:rPr lang="en-US" sz="28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INIT_WORK(struct work_struct *work, void(*fun)(struct work_struct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Scheduling work to the workqueue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schedule_work() – this function puts our work to the default workqueue.</a:t>
            </a:r>
          </a:p>
          <a:p>
            <a:r>
              <a:rPr lang="en-US" sz="2800" dirty="0" smtClean="0">
                <a:latin typeface="Times New Roman" pitchFamily="18" charset="0"/>
                <a:cs typeface="Times New Roman" pitchFamily="18" charset="0"/>
              </a:rPr>
              <a:t>scheduled_delayed_work() </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after waiting for a given time this function puts a job in the default workqueue.</a:t>
            </a:r>
          </a:p>
          <a:p>
            <a:r>
              <a:rPr lang="en-US" sz="2800" dirty="0" smtClean="0">
                <a:latin typeface="Times New Roman" pitchFamily="18" charset="0"/>
                <a:cs typeface="Times New Roman" pitchFamily="18" charset="0"/>
              </a:rPr>
              <a:t>schedule_work_on()-- This puts a job on a specific CPU.</a:t>
            </a:r>
          </a:p>
          <a:p>
            <a:r>
              <a:rPr lang="en-US" sz="2800" dirty="0" smtClean="0">
                <a:latin typeface="Times New Roman" pitchFamily="18" charset="0"/>
                <a:cs typeface="Times New Roman" pitchFamily="18" charset="0"/>
              </a:rPr>
              <a:t>scheduled_delayed_work_on()-- After waiting for a given time this puts a job in the default workqueue on the specified CPU.</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Threaded irqs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main goal of threaded IRQs is to reduce the time spent in interrupt handler.</a:t>
            </a:r>
          </a:p>
          <a:p>
            <a:r>
              <a:rPr lang="en-US" sz="2800" dirty="0" smtClean="0">
                <a:latin typeface="Times New Roman" pitchFamily="18" charset="0"/>
                <a:cs typeface="Times New Roman" pitchFamily="18" charset="0"/>
              </a:rPr>
              <a:t>We use </a:t>
            </a:r>
            <a:r>
              <a:rPr lang="en-US" sz="2800" dirty="0" smtClean="0">
                <a:solidFill>
                  <a:srgbClr val="FF0000"/>
                </a:solidFill>
                <a:latin typeface="Times New Roman" pitchFamily="18" charset="0"/>
                <a:cs typeface="Times New Roman" pitchFamily="18" charset="0"/>
              </a:rPr>
              <a:t>request_threaded_irq() </a:t>
            </a:r>
            <a:r>
              <a:rPr lang="en-US" sz="2800" dirty="0" smtClean="0">
                <a:latin typeface="Times New Roman" pitchFamily="18" charset="0"/>
                <a:cs typeface="Times New Roman" pitchFamily="18" charset="0"/>
              </a:rPr>
              <a:t>instead of </a:t>
            </a:r>
            <a:r>
              <a:rPr lang="en-US" sz="2800" dirty="0" smtClean="0">
                <a:solidFill>
                  <a:srgbClr val="FF0000"/>
                </a:solidFill>
                <a:latin typeface="Times New Roman" pitchFamily="18" charset="0"/>
                <a:cs typeface="Times New Roman" pitchFamily="18" charset="0"/>
              </a:rPr>
              <a:t>request_irq() </a:t>
            </a:r>
            <a:r>
              <a:rPr lang="en-US" sz="2800" dirty="0" smtClean="0">
                <a:latin typeface="Times New Roman" pitchFamily="18" charset="0"/>
                <a:cs typeface="Times New Roman" pitchFamily="18" charset="0"/>
              </a:rPr>
              <a:t>function.</a:t>
            </a:r>
          </a:p>
          <a:p>
            <a:r>
              <a:rPr lang="en-US" sz="2800" dirty="0" smtClean="0">
                <a:latin typeface="Times New Roman" pitchFamily="18" charset="0"/>
                <a:cs typeface="Times New Roman" pitchFamily="18" charset="0"/>
              </a:rPr>
              <a:t>You do not even have to schedule the bottom half yourself.</a:t>
            </a:r>
          </a:p>
          <a:p>
            <a:r>
              <a:rPr lang="en-US" sz="2800" dirty="0" smtClean="0">
                <a:latin typeface="Times New Roman" pitchFamily="18" charset="0"/>
                <a:cs typeface="Times New Roman" pitchFamily="18" charset="0"/>
              </a:rPr>
              <a:t>The bottom half is then executed in a dedicated kernel thread.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Threaded irqs</a:t>
            </a:r>
            <a:endParaRPr lang="en-US" dirty="0"/>
          </a:p>
        </p:txBody>
      </p:sp>
      <p:sp>
        <p:nvSpPr>
          <p:cNvPr id="3" name="Content Placeholder 2"/>
          <p:cNvSpPr>
            <a:spLocks noGrp="1"/>
          </p:cNvSpPr>
          <p:nvPr>
            <p:ph idx="1"/>
          </p:nvPr>
        </p:nvSpPr>
        <p:spPr>
          <a:xfrm>
            <a:off x="457200" y="1143000"/>
            <a:ext cx="8229600" cy="5410200"/>
          </a:xfrm>
        </p:spPr>
        <p:txBody>
          <a:bodyPr/>
          <a:lstStyle/>
          <a:p>
            <a:r>
              <a:rPr lang="en-US" sz="2800" dirty="0" smtClean="0">
                <a:latin typeface="Times New Roman" pitchFamily="18" charset="0"/>
                <a:cs typeface="Times New Roman" pitchFamily="18" charset="0"/>
              </a:rPr>
              <a:t>int request_threaded_irq(unsigned int irq, 					irq_handler_t handler,</a:t>
            </a:r>
          </a:p>
          <a:p>
            <a:pPr>
              <a:buNone/>
            </a:pPr>
            <a:r>
              <a:rPr lang="en-US" sz="2800" dirty="0" smtClean="0">
                <a:latin typeface="Times New Roman" pitchFamily="18" charset="0"/>
                <a:cs typeface="Times New Roman" pitchFamily="18" charset="0"/>
              </a:rPr>
              <a:t>					 irq_handler_t thread_fn, </a:t>
            </a:r>
          </a:p>
          <a:p>
            <a:pPr>
              <a:buNone/>
            </a:pPr>
            <a:r>
              <a:rPr lang="en-US" sz="2800" dirty="0" smtClean="0">
                <a:latin typeface="Times New Roman" pitchFamily="18" charset="0"/>
                <a:cs typeface="Times New Roman" pitchFamily="18" charset="0"/>
              </a:rPr>
              <a:t>					unsigned long irqflags, </a:t>
            </a:r>
          </a:p>
          <a:p>
            <a:pPr>
              <a:buNone/>
            </a:pPr>
            <a:r>
              <a:rPr lang="en-US" sz="2800" dirty="0" smtClean="0">
                <a:latin typeface="Times New Roman" pitchFamily="18" charset="0"/>
                <a:cs typeface="Times New Roman" pitchFamily="18" charset="0"/>
              </a:rPr>
              <a:t> 					const char *devname, </a:t>
            </a:r>
          </a:p>
          <a:p>
            <a:pPr>
              <a:buNone/>
            </a:pPr>
            <a:r>
              <a:rPr lang="en-US" sz="2800" dirty="0" smtClean="0">
                <a:latin typeface="Times New Roman" pitchFamily="18" charset="0"/>
                <a:cs typeface="Times New Roman" pitchFamily="18" charset="0"/>
              </a:rPr>
              <a:t>					void *dev_id)</a:t>
            </a:r>
          </a:p>
          <a:p>
            <a:pPr>
              <a:buNone/>
            </a:pPr>
            <a:r>
              <a:rPr lang="en-US" sz="2400" dirty="0" smtClean="0">
                <a:latin typeface="Times New Roman" pitchFamily="18" charset="0"/>
                <a:cs typeface="Times New Roman" pitchFamily="18" charset="0"/>
              </a:rPr>
              <a:t>thread_fn : thread func, it will call from interrupt handler.</a:t>
            </a:r>
          </a:p>
          <a:p>
            <a:r>
              <a:rPr lang="en-US" sz="2400" dirty="0" smtClean="0">
                <a:latin typeface="Times New Roman" pitchFamily="18" charset="0"/>
                <a:cs typeface="Times New Roman" pitchFamily="18" charset="0"/>
              </a:rPr>
              <a:t>When the </a:t>
            </a:r>
            <a:r>
              <a:rPr lang="en-US" sz="2400" b="1" dirty="0" smtClean="0">
                <a:latin typeface="Times New Roman" pitchFamily="18" charset="0"/>
                <a:cs typeface="Times New Roman" pitchFamily="18" charset="0"/>
              </a:rPr>
              <a:t>handler </a:t>
            </a:r>
            <a:r>
              <a:rPr lang="en-US" sz="2400" dirty="0" smtClean="0">
                <a:latin typeface="Times New Roman" pitchFamily="18" charset="0"/>
                <a:cs typeface="Times New Roman" pitchFamily="18" charset="0"/>
              </a:rPr>
              <a:t>function returns </a:t>
            </a:r>
            <a:r>
              <a:rPr lang="en-US" sz="2400" b="1" dirty="0" smtClean="0">
                <a:latin typeface="Times New Roman" pitchFamily="18" charset="0"/>
                <a:cs typeface="Times New Roman" pitchFamily="18" charset="0"/>
              </a:rPr>
              <a:t>IRQ_WAKE_THREAD</a:t>
            </a:r>
            <a:r>
              <a:rPr lang="en-US" sz="2400" dirty="0" smtClean="0">
                <a:latin typeface="Times New Roman" pitchFamily="18" charset="0"/>
                <a:cs typeface="Times New Roman" pitchFamily="18" charset="0"/>
              </a:rPr>
              <a:t>, the kthread associated with this bottom half will be scheduled and </a:t>
            </a:r>
            <a:r>
              <a:rPr lang="en-US" sz="2400" b="1" dirty="0" smtClean="0">
                <a:latin typeface="Times New Roman" pitchFamily="18" charset="0"/>
                <a:cs typeface="Times New Roman" pitchFamily="18" charset="0"/>
              </a:rPr>
              <a:t>thread_fn</a:t>
            </a:r>
            <a:r>
              <a:rPr lang="en-US" sz="2400" dirty="0" smtClean="0">
                <a:latin typeface="Times New Roman" pitchFamily="18" charset="0"/>
                <a:cs typeface="Times New Roman" pitchFamily="18" charset="0"/>
              </a:rPr>
              <a:t> will be called.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Kernel Api’s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534400" cy="5486400"/>
          </a:xfrm>
        </p:spPr>
        <p:txBody>
          <a:bodyPr>
            <a:normAutofit/>
          </a:bodyPr>
          <a:lstStyle/>
          <a:p>
            <a:r>
              <a:rPr lang="en-US" sz="2800" dirty="0" smtClean="0">
                <a:solidFill>
                  <a:srgbClr val="FF0000"/>
                </a:solidFill>
                <a:latin typeface="Times New Roman" pitchFamily="18" charset="0"/>
                <a:cs typeface="Times New Roman" pitchFamily="18" charset="0"/>
              </a:rPr>
              <a:t>local_irq_disable() </a:t>
            </a:r>
            <a:r>
              <a:rPr lang="en-US" sz="2800" dirty="0" smtClean="0">
                <a:latin typeface="Times New Roman" pitchFamily="18" charset="0"/>
                <a:cs typeface="Times New Roman" pitchFamily="18" charset="0"/>
              </a:rPr>
              <a:t>- disable local interrupts on the processor.</a:t>
            </a:r>
          </a:p>
          <a:p>
            <a:r>
              <a:rPr lang="en-US" sz="2800" dirty="0" smtClean="0">
                <a:solidFill>
                  <a:srgbClr val="FF0000"/>
                </a:solidFill>
                <a:latin typeface="Times New Roman" pitchFamily="18" charset="0"/>
                <a:cs typeface="Times New Roman" pitchFamily="18" charset="0"/>
              </a:rPr>
              <a:t>local_irq_enable() </a:t>
            </a:r>
            <a:r>
              <a:rPr lang="en-US" sz="2800" dirty="0" smtClean="0">
                <a:latin typeface="Times New Roman" pitchFamily="18" charset="0"/>
                <a:cs typeface="Times New Roman" pitchFamily="18" charset="0"/>
              </a:rPr>
              <a:t>- enable local interrupts on the processor.</a:t>
            </a:r>
          </a:p>
          <a:p>
            <a:r>
              <a:rPr lang="en-US" sz="2800" dirty="0" smtClean="0">
                <a:solidFill>
                  <a:srgbClr val="FF0000"/>
                </a:solidFill>
                <a:latin typeface="Times New Roman" pitchFamily="18" charset="0"/>
                <a:cs typeface="Times New Roman" pitchFamily="18" charset="0"/>
              </a:rPr>
              <a:t>local_irq_save() </a:t>
            </a:r>
            <a:r>
              <a:rPr lang="en-US" sz="2800" dirty="0" smtClean="0">
                <a:latin typeface="Times New Roman" pitchFamily="18" charset="0"/>
                <a:cs typeface="Times New Roman" pitchFamily="18" charset="0"/>
              </a:rPr>
              <a:t>- saves the current state of local interrupts and then disable it.</a:t>
            </a:r>
          </a:p>
          <a:p>
            <a:r>
              <a:rPr lang="en-US" sz="2800" dirty="0" smtClean="0">
                <a:solidFill>
                  <a:srgbClr val="FF0000"/>
                </a:solidFill>
                <a:latin typeface="Times New Roman" pitchFamily="18" charset="0"/>
                <a:cs typeface="Times New Roman" pitchFamily="18" charset="0"/>
              </a:rPr>
              <a:t>local_irq_restore() </a:t>
            </a:r>
            <a:r>
              <a:rPr lang="en-US" sz="2800" dirty="0" smtClean="0">
                <a:latin typeface="Times New Roman" pitchFamily="18" charset="0"/>
                <a:cs typeface="Times New Roman" pitchFamily="18" charset="0"/>
              </a:rPr>
              <a:t>- restore the local interrupts to the gives state.</a:t>
            </a:r>
          </a:p>
          <a:p>
            <a:r>
              <a:rPr lang="en-US" sz="2800" dirty="0" smtClean="0">
                <a:solidFill>
                  <a:srgbClr val="FF0000"/>
                </a:solidFill>
                <a:latin typeface="Times New Roman" pitchFamily="18" charset="0"/>
                <a:cs typeface="Times New Roman" pitchFamily="18" charset="0"/>
              </a:rPr>
              <a:t>disable_irq() </a:t>
            </a:r>
            <a:r>
              <a:rPr lang="en-US" sz="2800" dirty="0" smtClean="0">
                <a:latin typeface="Times New Roman" pitchFamily="18" charset="0"/>
                <a:cs typeface="Times New Roman" pitchFamily="18" charset="0"/>
              </a:rPr>
              <a:t>- disable the gives interrupt line.</a:t>
            </a:r>
          </a:p>
          <a:p>
            <a:r>
              <a:rPr lang="en-US" sz="2800" dirty="0" smtClean="0">
                <a:solidFill>
                  <a:srgbClr val="FF0000"/>
                </a:solidFill>
                <a:latin typeface="Times New Roman" pitchFamily="18" charset="0"/>
                <a:cs typeface="Times New Roman" pitchFamily="18" charset="0"/>
              </a:rPr>
              <a:t>enable_irq() </a:t>
            </a:r>
            <a:r>
              <a:rPr lang="en-US" sz="2800" dirty="0" smtClean="0">
                <a:latin typeface="Times New Roman" pitchFamily="18" charset="0"/>
                <a:cs typeface="Times New Roman" pitchFamily="18" charset="0"/>
              </a:rPr>
              <a:t>- enable the given interrupt line.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latin typeface="Times New Roman" pitchFamily="18" charset="0"/>
                <a:cs typeface="Times New Roman" pitchFamily="18" charset="0"/>
              </a:rPr>
              <a:t>Thanks</a:t>
            </a:r>
            <a:endParaRPr lang="en-US" sz="6000" dirty="0">
              <a:latin typeface="Times New Roman" pitchFamily="18" charset="0"/>
              <a:cs typeface="Times New Roman" pitchFamily="18" charset="0"/>
            </a:endParaRPr>
          </a:p>
        </p:txBody>
      </p:sp>
      <p:sp>
        <p:nvSpPr>
          <p:cNvPr id="5" name="Subtitle 4"/>
          <p:cNvSpPr>
            <a:spLocks noGrp="1"/>
          </p:cNvSpPr>
          <p:nvPr>
            <p:ph type="subTitle" idx="1"/>
          </p:nvPr>
        </p:nvSpPr>
        <p:spPr/>
        <p:txBody>
          <a:bodyPr>
            <a:normAutofit/>
          </a:bodyPr>
          <a:lstStyle/>
          <a:p>
            <a:r>
              <a:rPr lang="en-US" sz="3600" dirty="0" smtClean="0">
                <a:latin typeface="Times New Roman" pitchFamily="18" charset="0"/>
                <a:cs typeface="Times New Roman" pitchFamily="18" charset="0"/>
              </a:rPr>
              <a:t>Any questions ?</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Exception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Exception is the synchronous interrupt that can be generated by processer.</a:t>
            </a:r>
          </a:p>
          <a:p>
            <a:r>
              <a:rPr lang="en-US" dirty="0">
                <a:latin typeface="Times New Roman" pitchFamily="18" charset="0"/>
                <a:cs typeface="Times New Roman" pitchFamily="18" charset="0"/>
              </a:rPr>
              <a:t>If processer executes invalid or illegal instruction that time exception will occur.</a:t>
            </a:r>
          </a:p>
          <a:p>
            <a:r>
              <a:rPr lang="en-US" dirty="0" smtClean="0">
                <a:latin typeface="Times New Roman" pitchFamily="18" charset="0"/>
                <a:cs typeface="Times New Roman" pitchFamily="18" charset="0"/>
              </a:rPr>
              <a:t>When exception occurs processer will call the exception handler to handle the exception.</a:t>
            </a:r>
          </a:p>
          <a:p>
            <a:r>
              <a:rPr lang="en-US" dirty="0" smtClean="0">
                <a:latin typeface="Times New Roman" pitchFamily="18" charset="0"/>
                <a:cs typeface="Times New Roman" pitchFamily="18" charset="0"/>
              </a:rPr>
              <a:t>Ex: divide by zero, page fault exception.</a:t>
            </a:r>
            <a:endParaRPr lang="en-US"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How device raises an interrupt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An irq is an interrupt request line device uses this line to raise an interrupt.</a:t>
            </a:r>
          </a:p>
          <a:p>
            <a:r>
              <a:rPr lang="en-US" sz="2800" dirty="0">
                <a:latin typeface="Times New Roman" pitchFamily="18" charset="0"/>
                <a:cs typeface="Times New Roman" pitchFamily="18" charset="0"/>
              </a:rPr>
              <a:t>Irq number is a kernel identifier. This is an index value of interrupt vector </a:t>
            </a:r>
            <a:r>
              <a:rPr lang="en-US" sz="2800" dirty="0" smtClean="0">
                <a:latin typeface="Times New Roman" pitchFamily="18" charset="0"/>
                <a:cs typeface="Times New Roman" pitchFamily="18" charset="0"/>
              </a:rPr>
              <a:t>table.</a:t>
            </a:r>
            <a:endParaRPr lang="en-US" sz="2800" dirty="0">
              <a:latin typeface="Times New Roman" pitchFamily="18" charset="0"/>
              <a:cs typeface="Times New Roman" pitchFamily="18" charset="0"/>
            </a:endParaRPr>
          </a:p>
        </p:txBody>
      </p:sp>
      <p:pic>
        <p:nvPicPr>
          <p:cNvPr id="4" name="Picture 3" descr="../_images/ditaa-5db1739b80a83b12505e4ff749b5e69fccd01f1b.png"/>
          <p:cNvPicPr/>
          <p:nvPr/>
        </p:nvPicPr>
        <p:blipFill>
          <a:blip r:embed="rId2" cstate="print"/>
          <a:srcRect/>
          <a:stretch>
            <a:fillRect/>
          </a:stretch>
        </p:blipFill>
        <p:spPr bwMode="auto">
          <a:xfrm>
            <a:off x="1143000" y="3733800"/>
            <a:ext cx="7010400" cy="2430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How device raises an interrupt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device raises an interrupt on the corresponding IRQn pin</a:t>
            </a:r>
          </a:p>
          <a:p>
            <a:r>
              <a:rPr lang="en-US" sz="2800" dirty="0">
                <a:latin typeface="Times New Roman" pitchFamily="18" charset="0"/>
                <a:cs typeface="Times New Roman" pitchFamily="18" charset="0"/>
              </a:rPr>
              <a:t>PIC </a:t>
            </a:r>
            <a:r>
              <a:rPr lang="en-US" sz="2800" dirty="0" smtClean="0">
                <a:latin typeface="Times New Roman" pitchFamily="18" charset="0"/>
                <a:cs typeface="Times New Roman" pitchFamily="18" charset="0"/>
              </a:rPr>
              <a:t>will take the IRQ number </a:t>
            </a:r>
            <a:r>
              <a:rPr lang="en-US" sz="2800" dirty="0">
                <a:latin typeface="Times New Roman" pitchFamily="18" charset="0"/>
                <a:cs typeface="Times New Roman" pitchFamily="18" charset="0"/>
              </a:rPr>
              <a:t>and writes it to a port for CPU to read</a:t>
            </a:r>
          </a:p>
          <a:p>
            <a:r>
              <a:rPr lang="en-US" sz="2800" dirty="0">
                <a:latin typeface="Times New Roman" pitchFamily="18" charset="0"/>
                <a:cs typeface="Times New Roman" pitchFamily="18" charset="0"/>
              </a:rPr>
              <a:t>PIC raises an interrupt on CPU INTR pin</a:t>
            </a:r>
          </a:p>
          <a:p>
            <a:r>
              <a:rPr lang="en-US" sz="2800" dirty="0">
                <a:latin typeface="Times New Roman" pitchFamily="18" charset="0"/>
                <a:cs typeface="Times New Roman" pitchFamily="18" charset="0"/>
              </a:rPr>
              <a:t>PIC waits for CPU to acknowledge an interrupt before raising another interrupt</a:t>
            </a:r>
          </a:p>
          <a:p>
            <a:r>
              <a:rPr lang="en-US" sz="2800" dirty="0">
                <a:latin typeface="Times New Roman" pitchFamily="18" charset="0"/>
                <a:cs typeface="Times New Roman" pitchFamily="18" charset="0"/>
              </a:rPr>
              <a:t>CPU acknowledges the interrupt then it starts handling the interrupt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pic>
        <p:nvPicPr>
          <p:cNvPr id="4" name="Content Placeholder 3" descr="06fig01_alt.gif"/>
          <p:cNvPicPr>
            <a:picLocks noGrp="1" noChangeAspect="1"/>
          </p:cNvPicPr>
          <p:nvPr>
            <p:ph idx="1"/>
          </p:nvPr>
        </p:nvPicPr>
        <p:blipFill>
          <a:blip r:embed="rId2" cstate="print"/>
          <a:stretch>
            <a:fillRect/>
          </a:stretch>
        </p:blipFill>
        <p:spPr>
          <a:xfrm>
            <a:off x="457200" y="685800"/>
            <a:ext cx="8458200" cy="57149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Interrupt Handler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Interrupt handler is a special function, kernel runs in response to specific interrupt.</a:t>
            </a:r>
          </a:p>
          <a:p>
            <a:r>
              <a:rPr lang="en-US" dirty="0" smtClean="0">
                <a:solidFill>
                  <a:srgbClr val="FF0000"/>
                </a:solidFill>
                <a:latin typeface="Times New Roman" pitchFamily="18" charset="0"/>
                <a:cs typeface="Times New Roman" pitchFamily="18" charset="0"/>
              </a:rPr>
              <a:t>irqreturn_t  </a:t>
            </a:r>
            <a:r>
              <a:rPr lang="en-US" dirty="0">
                <a:solidFill>
                  <a:srgbClr val="FF0000"/>
                </a:solidFill>
                <a:latin typeface="Times New Roman" pitchFamily="18" charset="0"/>
                <a:cs typeface="Times New Roman" pitchFamily="18" charset="0"/>
              </a:rPr>
              <a:t>intr_handler(int irq</a:t>
            </a:r>
            <a:r>
              <a:rPr lang="en-US" dirty="0" smtClean="0">
                <a:solidFill>
                  <a:srgbClr val="FF0000"/>
                </a:solidFill>
                <a:latin typeface="Times New Roman" pitchFamily="18" charset="0"/>
                <a:cs typeface="Times New Roman" pitchFamily="18" charset="0"/>
              </a:rPr>
              <a:t>, void </a:t>
            </a:r>
            <a:r>
              <a:rPr lang="en-US" dirty="0">
                <a:solidFill>
                  <a:srgbClr val="FF0000"/>
                </a:solidFill>
                <a:latin typeface="Times New Roman" pitchFamily="18" charset="0"/>
                <a:cs typeface="Times New Roman" pitchFamily="18" charset="0"/>
              </a:rPr>
              <a:t>*dev);</a:t>
            </a:r>
          </a:p>
          <a:p>
            <a:r>
              <a:rPr lang="en-US" dirty="0">
                <a:latin typeface="Times New Roman" pitchFamily="18" charset="0"/>
                <a:cs typeface="Times New Roman" pitchFamily="18" charset="0"/>
              </a:rPr>
              <a:t>Interrupt handlers return two special values</a:t>
            </a:r>
          </a:p>
          <a:p>
            <a:pPr>
              <a:buFont typeface="Wingdings" pitchFamily="2" charset="2"/>
              <a:buChar char="Ø"/>
            </a:pPr>
            <a:r>
              <a:rPr lang="en-US" dirty="0">
                <a:latin typeface="Times New Roman" pitchFamily="18" charset="0"/>
                <a:cs typeface="Times New Roman" pitchFamily="18" charset="0"/>
              </a:rPr>
              <a:t>IRQ_HANDLED</a:t>
            </a:r>
          </a:p>
          <a:p>
            <a:pPr>
              <a:buFont typeface="Wingdings" pitchFamily="2" charset="2"/>
              <a:buChar char="Ø"/>
            </a:pPr>
            <a:r>
              <a:rPr lang="en-US" dirty="0" smtClean="0">
                <a:latin typeface="Times New Roman" pitchFamily="18" charset="0"/>
                <a:cs typeface="Times New Roman" pitchFamily="18" charset="0"/>
              </a:rPr>
              <a:t>IRQ_NONE</a:t>
            </a:r>
            <a:endParaRPr lang="en-US"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How to register an interrupt handler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int request_irq(unsigned </a:t>
            </a:r>
            <a:r>
              <a:rPr lang="en-US" sz="2800" dirty="0">
                <a:latin typeface="Times New Roman" pitchFamily="18" charset="0"/>
                <a:cs typeface="Times New Roman" pitchFamily="18" charset="0"/>
              </a:rPr>
              <a:t>int irq, </a:t>
            </a:r>
            <a:endParaRPr lang="en-US" sz="2800" dirty="0" smtClean="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irq_handler_t </a:t>
            </a:r>
            <a:r>
              <a:rPr lang="en-US" sz="2800" dirty="0">
                <a:latin typeface="Times New Roman" pitchFamily="18" charset="0"/>
                <a:cs typeface="Times New Roman" pitchFamily="18" charset="0"/>
              </a:rPr>
              <a:t>handler</a:t>
            </a:r>
            <a:r>
              <a:rPr lang="en-US" sz="2800" dirty="0" smtClean="0">
                <a:latin typeface="Times New Roman" pitchFamily="18" charset="0"/>
                <a:cs typeface="Times New Roman" pitchFamily="18" charset="0"/>
              </a:rPr>
              <a:t>,</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unsigned </a:t>
            </a:r>
            <a:r>
              <a:rPr lang="en-US" sz="2800" dirty="0">
                <a:latin typeface="Times New Roman" pitchFamily="18" charset="0"/>
                <a:cs typeface="Times New Roman" pitchFamily="18" charset="0"/>
              </a:rPr>
              <a:t>long flags</a:t>
            </a:r>
            <a:r>
              <a:rPr lang="en-US" sz="2800" dirty="0" smtClean="0">
                <a:latin typeface="Times New Roman" pitchFamily="18" charset="0"/>
                <a:cs typeface="Times New Roman" pitchFamily="18" charset="0"/>
              </a:rPr>
              <a:t>,</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const </a:t>
            </a:r>
            <a:r>
              <a:rPr lang="en-US" sz="2800" dirty="0">
                <a:latin typeface="Times New Roman" pitchFamily="18" charset="0"/>
                <a:cs typeface="Times New Roman" pitchFamily="18" charset="0"/>
              </a:rPr>
              <a:t>char *name</a:t>
            </a:r>
            <a:r>
              <a:rPr lang="en-US" sz="2800" dirty="0" smtClean="0">
                <a:latin typeface="Times New Roman" pitchFamily="18" charset="0"/>
                <a:cs typeface="Times New Roman" pitchFamily="18" charset="0"/>
              </a:rPr>
              <a:t>,</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void </a:t>
            </a:r>
            <a:r>
              <a:rPr lang="en-US" sz="2800" dirty="0">
                <a:latin typeface="Times New Roman" pitchFamily="18" charset="0"/>
                <a:cs typeface="Times New Roman" pitchFamily="18" charset="0"/>
              </a:rPr>
              <a:t>*dev</a:t>
            </a:r>
            <a:r>
              <a:rPr lang="en-US" sz="2800" dirty="0" smtClean="0">
                <a:latin typeface="Times New Roman" pitchFamily="18" charset="0"/>
                <a:cs typeface="Times New Roman" pitchFamily="18" charset="0"/>
              </a:rPr>
              <a:t>);</a:t>
            </a:r>
          </a:p>
          <a:p>
            <a:pPr>
              <a:buNone/>
            </a:pPr>
            <a:r>
              <a:rPr lang="en-US" sz="2800" dirty="0" err="1">
                <a:latin typeface="Times New Roman" pitchFamily="18" charset="0"/>
                <a:cs typeface="Times New Roman" pitchFamily="18" charset="0"/>
              </a:rPr>
              <a:t>r</a:t>
            </a:r>
            <a:r>
              <a:rPr lang="en-US" sz="2800" dirty="0" err="1" smtClean="0">
                <a:latin typeface="Times New Roman" pitchFamily="18" charset="0"/>
                <a:cs typeface="Times New Roman" pitchFamily="18" charset="0"/>
              </a:rPr>
              <a:t>etrun</a:t>
            </a:r>
            <a:r>
              <a:rPr lang="en-US" sz="2800" dirty="0" smtClean="0">
                <a:latin typeface="Times New Roman" pitchFamily="18" charset="0"/>
                <a:cs typeface="Times New Roman" pitchFamily="18" charset="0"/>
              </a:rPr>
              <a:t> value:</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success – zero</a:t>
            </a:r>
          </a:p>
          <a:p>
            <a:pPr>
              <a:buNone/>
            </a:pPr>
            <a:r>
              <a:rPr lang="en-US" sz="2800" dirty="0" smtClean="0">
                <a:latin typeface="Times New Roman" pitchFamily="18" charset="0"/>
                <a:cs typeface="Times New Roman" pitchFamily="18" charset="0"/>
              </a:rPr>
              <a:t>  		failure  -- negative values</a:t>
            </a:r>
            <a:endParaRPr lang="en-US" sz="2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err="1" smtClean="0">
                <a:latin typeface="Times New Roman" pitchFamily="18" charset="0"/>
                <a:cs typeface="Times New Roman" pitchFamily="18" charset="0"/>
              </a:rPr>
              <a:t>Argumets</a:t>
            </a:r>
            <a:r>
              <a:rPr lang="en-US" sz="3600" dirty="0" smtClean="0">
                <a:latin typeface="Times New Roman" pitchFamily="18" charset="0"/>
                <a:cs typeface="Times New Roman" pitchFamily="18" charset="0"/>
              </a:rPr>
              <a:t> of request_irq()</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400" dirty="0" smtClean="0">
                <a:solidFill>
                  <a:srgbClr val="FF0000"/>
                </a:solidFill>
                <a:latin typeface="Times New Roman" pitchFamily="18" charset="0"/>
                <a:cs typeface="Times New Roman" pitchFamily="18" charset="0"/>
              </a:rPr>
              <a:t>irq</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specifies the interrupt number to allocate.</a:t>
            </a:r>
          </a:p>
          <a:p>
            <a:r>
              <a:rPr lang="en-US" sz="2400" dirty="0" smtClean="0">
                <a:solidFill>
                  <a:srgbClr val="FF0000"/>
                </a:solidFill>
                <a:latin typeface="Times New Roman" pitchFamily="18" charset="0"/>
                <a:cs typeface="Times New Roman" pitchFamily="18" charset="0"/>
              </a:rPr>
              <a:t>handler</a:t>
            </a:r>
            <a:r>
              <a:rPr lang="en-US" sz="2400" dirty="0" smtClean="0">
                <a:latin typeface="Times New Roman" pitchFamily="18" charset="0"/>
                <a:cs typeface="Times New Roman" pitchFamily="18" charset="0"/>
              </a:rPr>
              <a:t> – this is a function pointer to point the actual interrupt handler.</a:t>
            </a:r>
          </a:p>
          <a:p>
            <a:r>
              <a:rPr lang="en-US" sz="2400" dirty="0" smtClean="0">
                <a:solidFill>
                  <a:srgbClr val="FF0000"/>
                </a:solidFill>
                <a:latin typeface="Times New Roman" pitchFamily="18" charset="0"/>
                <a:cs typeface="Times New Roman" pitchFamily="18" charset="0"/>
              </a:rPr>
              <a:t>flags</a:t>
            </a:r>
            <a:r>
              <a:rPr lang="en-US" sz="2400" dirty="0" smtClean="0">
                <a:latin typeface="Times New Roman" pitchFamily="18" charset="0"/>
                <a:cs typeface="Times New Roman" pitchFamily="18" charset="0"/>
              </a:rPr>
              <a:t> –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IRQF_DISABLED   </a:t>
            </a:r>
            <a:r>
              <a:rPr lang="en-US" sz="2400" dirty="0">
                <a:latin typeface="Times New Roman" pitchFamily="18" charset="0"/>
                <a:cs typeface="Times New Roman" pitchFamily="18" charset="0"/>
              </a:rPr>
              <a:t>- disable all the local interrupts when executing this interrupt handler.</a:t>
            </a:r>
          </a:p>
          <a:p>
            <a:pPr>
              <a:buNone/>
            </a:pPr>
            <a:r>
              <a:rPr lang="en-US" sz="2400" dirty="0" smtClean="0">
                <a:latin typeface="Times New Roman" pitchFamily="18" charset="0"/>
                <a:cs typeface="Times New Roman" pitchFamily="18" charset="0"/>
              </a:rPr>
              <a:t>    IRQF_SHARED   </a:t>
            </a:r>
            <a:r>
              <a:rPr lang="en-US" sz="2400" dirty="0">
                <a:latin typeface="Times New Roman" pitchFamily="18" charset="0"/>
                <a:cs typeface="Times New Roman" pitchFamily="18" charset="0"/>
              </a:rPr>
              <a:t>-This flag specifies that the interrupt line can be shared among multiple interrupt handlers.</a:t>
            </a:r>
          </a:p>
          <a:p>
            <a:r>
              <a:rPr lang="en-US" sz="2400" dirty="0">
                <a:solidFill>
                  <a:srgbClr val="FF0000"/>
                </a:solidFill>
                <a:latin typeface="Times New Roman" pitchFamily="18" charset="0"/>
                <a:cs typeface="Times New Roman" pitchFamily="18" charset="0"/>
              </a:rPr>
              <a:t>n</a:t>
            </a:r>
            <a:r>
              <a:rPr lang="en-US" sz="2400" dirty="0" smtClean="0">
                <a:solidFill>
                  <a:srgbClr val="FF0000"/>
                </a:solidFill>
                <a:latin typeface="Times New Roman" pitchFamily="18" charset="0"/>
                <a:cs typeface="Times New Roman" pitchFamily="18" charset="0"/>
              </a:rPr>
              <a:t>ame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device name, /proc/interrupts will list the irq number and device name.</a:t>
            </a:r>
          </a:p>
          <a:p>
            <a:r>
              <a:rPr lang="en-US" sz="2400" dirty="0" smtClean="0">
                <a:solidFill>
                  <a:srgbClr val="FF0000"/>
                </a:solidFill>
                <a:latin typeface="Times New Roman" pitchFamily="18" charset="0"/>
                <a:cs typeface="Times New Roman" pitchFamily="18" charset="0"/>
              </a:rPr>
              <a:t>dev</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provide unique cookie to enable or removal of particular interrupt handler from interrupt line.</a:t>
            </a:r>
          </a:p>
          <a:p>
            <a:pPr>
              <a:buNone/>
            </a:pPr>
            <a:endParaRPr lang="en-US" sz="24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1160</Words>
  <Application>Microsoft Office PowerPoint</Application>
  <PresentationFormat>On-screen Show (4:3)</PresentationFormat>
  <Paragraphs>199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Interrupt Handler</vt:lpstr>
      <vt:lpstr>Interrupt</vt:lpstr>
      <vt:lpstr>Exception </vt:lpstr>
      <vt:lpstr>How device raises an interrupt</vt:lpstr>
      <vt:lpstr>How device raises an interrupt</vt:lpstr>
      <vt:lpstr>  </vt:lpstr>
      <vt:lpstr>Interrupt Handler</vt:lpstr>
      <vt:lpstr>How to register an interrupt handler</vt:lpstr>
      <vt:lpstr>Argumets of request_irq()</vt:lpstr>
      <vt:lpstr>Freeing an interrupt handler</vt:lpstr>
      <vt:lpstr>Top/bottom halves</vt:lpstr>
      <vt:lpstr>Why we need bottom halves</vt:lpstr>
      <vt:lpstr>softirqs</vt:lpstr>
      <vt:lpstr>Softirqs </vt:lpstr>
      <vt:lpstr>Declare softirq</vt:lpstr>
      <vt:lpstr>softirqs</vt:lpstr>
      <vt:lpstr>softirqs</vt:lpstr>
      <vt:lpstr>Tasklets </vt:lpstr>
      <vt:lpstr>tasklets</vt:lpstr>
      <vt:lpstr>tasklets</vt:lpstr>
      <vt:lpstr>Creating tasklet</vt:lpstr>
      <vt:lpstr>Scheduling tasklets</vt:lpstr>
      <vt:lpstr>Workqueues </vt:lpstr>
      <vt:lpstr>Workqueues </vt:lpstr>
      <vt:lpstr>Scheduling work to the workqueue</vt:lpstr>
      <vt:lpstr>Threaded irqs</vt:lpstr>
      <vt:lpstr>Threaded irqs</vt:lpstr>
      <vt:lpstr>Kernel Api’s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 Handler</dc:title>
  <dc:creator>Ramanjaneyulu</dc:creator>
  <cp:lastModifiedBy>Ramanjaneyulu</cp:lastModifiedBy>
  <cp:revision>89</cp:revision>
  <dcterms:created xsi:type="dcterms:W3CDTF">2021-04-30T05:28:59Z</dcterms:created>
  <dcterms:modified xsi:type="dcterms:W3CDTF">2021-05-18T13:49:21Z</dcterms:modified>
</cp:coreProperties>
</file>