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502920" cy="107892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2920" cy="107892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3993480"/>
            <a:ext cx="8566920" cy="16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Interrupt Handling Schemes</a:t>
            </a:r>
            <a:endParaRPr b="0" lang="en-IN" sz="4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1330560" y="0"/>
            <a:ext cx="7668360" cy="752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Nested Interrupt Handler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48000" y="14112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IN" sz="26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Summer</a:t>
            </a:r>
            <a:r>
              <a:rPr b="1" lang="en-IN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y:</a:t>
            </a:r>
            <a:endParaRPr b="0" lang="en-IN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Handles multiple interrupts without a priority assignment.</a:t>
            </a:r>
            <a:endParaRPr b="0" lang="en-IN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Medium to high interrupt latency.</a:t>
            </a:r>
            <a:endParaRPr b="0" lang="en-IN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Advantage- </a:t>
            </a:r>
            <a:r>
              <a:rPr b="0" lang="en-IN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Can enable interrupts before the servicing of an individual interrupt is complete reducing interrupt latency.</a:t>
            </a:r>
            <a:endParaRPr b="0" lang="en-IN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Disadvantage- </a:t>
            </a:r>
            <a:r>
              <a:rPr b="0" lang="en-IN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Does not handle prioritization of interrupts, so lower priority interrupts can block higher priority interrupts.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20000" y="300960"/>
            <a:ext cx="921528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Prioritized simple interrupt handler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48000" y="155952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Interrupts from various sources are prioritized based on their criticality by the system designer.</a:t>
            </a:r>
            <a:endParaRPr b="0" lang="en-IN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priority level is used to dicate the order that the interrupt will be serviced.</a:t>
            </a:r>
            <a:endParaRPr b="0" lang="en-IN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Thus a higher priority interrupts will take precedence over a lower priority interrupt.</a:t>
            </a:r>
            <a:endParaRPr b="0" lang="en-IN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Prioritization can be done either by hardware or by software.</a:t>
            </a:r>
            <a:endParaRPr b="0" lang="en-IN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It need more installation code at bootup.</a:t>
            </a:r>
            <a:endParaRPr b="0" lang="en-IN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Interrupt latancy is highly deterministic.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152000" y="21600"/>
            <a:ext cx="7415280" cy="750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1620000" y="203760"/>
            <a:ext cx="6839280" cy="634860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4023360" y="6768000"/>
            <a:ext cx="23119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Fig. ARM register set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720000" y="300960"/>
            <a:ext cx="921528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Prioritized simple interrupt handler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720000" y="1404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Summar</a:t>
            </a: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y:</a:t>
            </a:r>
            <a:endParaRPr b="0" lang="en-IN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Handles prioritized interrupts.</a:t>
            </a:r>
            <a:endParaRPr b="0" lang="en-IN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Advantage: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 Deterministic interrupt latency since the priority level is identified first and then the service is called after the lower-priority interrupts are masked.</a:t>
            </a:r>
            <a:endParaRPr b="0" lang="en-IN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Disadvantage: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 the time taken to get to a low-priority service routine is the same as for a high-priority routine.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Reentrant Interrupt Handler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720000" y="162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Aft>
                <a:spcPts val="567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Handling multiple interrupts where interrupts</a:t>
            </a:r>
            <a:endParaRPr b="0" lang="en-IN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567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are filtered by priority.</a:t>
            </a:r>
            <a:endParaRPr b="0" lang="en-IN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567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Interrupts with higher priority have a lower latency.</a:t>
            </a:r>
            <a:endParaRPr b="0" lang="en-IN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567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interrupts are reenabled early, leads to reduce interrupt latancy.</a:t>
            </a:r>
            <a:endParaRPr b="0" lang="en-IN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567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Interrupts can’t reenabled in an interrupt mode.</a:t>
            </a:r>
            <a:endParaRPr b="0" lang="en-IN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567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Interrupt source is not disabled, an interrupt will be immediately regenerated, leading to an infinite interrupt sequence.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944000" y="77040"/>
            <a:ext cx="6190560" cy="740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Reentrant Interrupt Handler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56000" y="1404000"/>
            <a:ext cx="8926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Aft>
                <a:spcPts val="567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Summar</a:t>
            </a: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y:</a:t>
            </a:r>
            <a:endParaRPr b="0" lang="en-IN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567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Handling multiple interrupts where interrupts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are filtered by priority</a:t>
            </a:r>
            <a:endParaRPr b="0" lang="en-IN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Low interrupt latency.</a:t>
            </a:r>
            <a:endParaRPr b="0" lang="en-IN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Advantage:</a:t>
            </a: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Handles interrupts with differing priorities.</a:t>
            </a:r>
            <a:endParaRPr b="0" lang="en-IN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Disadvantage:</a:t>
            </a: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Tends to be more complex.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Prioritized Standard Interrupt Handler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Low interrput latency.</a:t>
            </a:r>
            <a:endParaRPr b="0" lang="en-IN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It basicaly uses software Interrput handler.</a:t>
            </a:r>
            <a:endParaRPr b="0" lang="en-IN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Handler tested all the interrupts to establish the highest priority.</a:t>
            </a:r>
            <a:endParaRPr b="0" lang="en-IN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Alternative approch: Jump early when highest priority interrupt has been identified to a routine thats also handles masking of low priority interrupts. </a:t>
            </a:r>
            <a:endParaRPr b="0" lang="en-IN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Handles high priority interrupt in shorter time compare to low priority interrupt.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Types of schemes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720000" y="144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Nonnested interrupt handler</a:t>
            </a:r>
            <a:endParaRPr b="0" lang="en-IN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Nested interrupt handler</a:t>
            </a:r>
            <a:endParaRPr b="0" lang="en-IN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Prioritized simple interrupt handler</a:t>
            </a:r>
            <a:endParaRPr b="0" lang="en-IN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Reentrant interrupt handler</a:t>
            </a:r>
            <a:endParaRPr b="0" lang="en-IN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Prioritized standard interrupt handler</a:t>
            </a:r>
            <a:endParaRPr b="0" lang="en-IN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Prioritized direct interrupt handler</a:t>
            </a:r>
            <a:endParaRPr b="0" lang="en-IN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Prioritized grouped interrupt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"/>
          <p:cNvGrpSpPr/>
          <p:nvPr/>
        </p:nvGrpSpPr>
        <p:grpSpPr>
          <a:xfrm>
            <a:off x="2664000" y="275760"/>
            <a:ext cx="5254560" cy="7160040"/>
            <a:chOff x="2664000" y="275760"/>
            <a:chExt cx="5254560" cy="7160040"/>
          </a:xfrm>
        </p:grpSpPr>
        <p:pic>
          <p:nvPicPr>
            <p:cNvPr id="139" name="" descr=""/>
            <p:cNvPicPr/>
            <p:nvPr/>
          </p:nvPicPr>
          <p:blipFill>
            <a:blip r:embed="rId1"/>
            <a:stretch/>
          </p:blipFill>
          <p:spPr>
            <a:xfrm>
              <a:off x="3600000" y="324360"/>
              <a:ext cx="4318560" cy="71114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0" name="CustomShape 2"/>
            <p:cNvSpPr/>
            <p:nvPr/>
          </p:nvSpPr>
          <p:spPr>
            <a:xfrm>
              <a:off x="2664000" y="275760"/>
              <a:ext cx="3110760" cy="298800"/>
            </a:xfrm>
            <a:prstGeom prst="rect">
              <a:avLst/>
            </a:prstGeom>
            <a:noFill/>
            <a:ln w="100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5040" rIns="95040" tIns="50040" bIns="50040"/>
            <a:p>
              <a:pPr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Dissable Interrupt  and Save Context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41" name="CustomShape 3"/>
            <p:cNvSpPr/>
            <p:nvPr/>
          </p:nvSpPr>
          <p:spPr>
            <a:xfrm>
              <a:off x="3744000" y="648000"/>
              <a:ext cx="1416600" cy="259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1.                       2.</a:t>
              </a:r>
              <a:endParaRPr b="0" lang="en-IN" sz="1200" spc="-1" strike="noStrike">
                <a:latin typeface="Arial"/>
              </a:endParaRPr>
            </a:p>
          </p:txBody>
        </p:sp>
      </p:grp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Prioritized Standard Interrupt Handler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720000" y="1584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IN" sz="28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Summar</a:t>
            </a:r>
            <a:r>
              <a:rPr b="1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y:</a:t>
            </a:r>
            <a:endParaRPr b="0" lang="en-IN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Handles higher-priority interrupts in a shorter time than lower-priority interrupts.</a:t>
            </a:r>
            <a:endParaRPr b="0" lang="en-IN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Low interrupt latency.</a:t>
            </a:r>
            <a:endParaRPr b="0" lang="en-IN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Advantage:</a:t>
            </a: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Higher-priority interrupts treated with greater urgency with no duplicatio of code to set external interrupt masks.</a:t>
            </a:r>
            <a:endParaRPr b="0" lang="en-IN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Disadvantage:</a:t>
            </a: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There is a time penalty since this handler requires two jumps, resulting in the pipeline being flushed each time a jump occurs.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Prioritized Direct Interrupt Handler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20000" y="1656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Its mostly similar to Prioritized Standard Interrupt Handler.</a:t>
            </a:r>
            <a:endParaRPr b="0" lang="en-IN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Two difference as compare to Prioritized Standard Interrupt Handler. </a:t>
            </a:r>
            <a:endParaRPr b="0" lang="en-IN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Each ISR have same starting code i.e. duplication. </a:t>
            </a:r>
            <a:endParaRPr b="0" lang="en-IN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Working faster for high priority interrupt.</a:t>
            </a:r>
            <a:endParaRPr b="0" lang="en-IN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It use only one jump sequence.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333333"/>
                </a:solidFill>
                <a:latin typeface="Noto Sans Regular"/>
                <a:ea typeface="Noto Sans CJK SC"/>
              </a:rPr>
              <a:t>Prioritized </a:t>
            </a:r>
            <a:r>
              <a:rPr b="1" lang="en-IN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Direct Interrupt Handler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720000" y="1584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IN" sz="28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Summar</a:t>
            </a:r>
            <a:r>
              <a:rPr b="1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y:</a:t>
            </a:r>
            <a:endParaRPr b="0" lang="en-IN" sz="28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Handles higher-priority interrupts in a shorter time. Goes directly to the specific ISR.</a:t>
            </a:r>
            <a:endParaRPr b="0" lang="en-IN" sz="28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Low interrupt latency.</a:t>
            </a:r>
            <a:endParaRPr b="0" lang="en-IN" sz="28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Advantage:</a:t>
            </a: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Uses a single jump and saves valuable cycles to go to the ISR.</a:t>
            </a:r>
            <a:endParaRPr b="0" lang="en-IN" sz="28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Disadvantage:</a:t>
            </a: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Each ISR has a mechanism to set the external interrupt mask to stop lower-priority interrupts from halting the current ISR, which adds extra code to each ISR.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Prioritized Grouped Interrupt Handler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76000" y="1656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Its mostly similar to Prioritized Interrupt Handler.</a:t>
            </a:r>
            <a:endParaRPr b="0" lang="en-IN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One difference as compare to Prioritized  Interrupt Handler. </a:t>
            </a:r>
            <a:endParaRPr b="0" lang="en-IN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Grouping of devices interrupt is proceed here. </a:t>
            </a:r>
            <a:endParaRPr b="0" lang="en-IN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Reduce complexity.</a:t>
            </a:r>
            <a:endParaRPr b="0" lang="en-IN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Grouping interrupts and give subset to it must be done carefully.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333333"/>
                </a:solidFill>
                <a:latin typeface="Noto Sans Regular"/>
                <a:ea typeface="Noto Sans CJK SC"/>
              </a:rPr>
              <a:t>Prioritized Grouped</a:t>
            </a:r>
            <a:r>
              <a:rPr b="1" lang="en-IN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Interrupt Handler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720000" y="1584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IN" sz="28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Summar</a:t>
            </a:r>
            <a:r>
              <a:rPr b="1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y:</a:t>
            </a:r>
            <a:endParaRPr b="0" lang="en-IN" sz="28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Mechanism for handling interrupts that are grouped into different priority levels.</a:t>
            </a:r>
            <a:endParaRPr b="0" lang="en-IN" sz="24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Low interrupt latency.</a:t>
            </a:r>
            <a:endParaRPr b="0" lang="en-IN" sz="24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Advantage:</a:t>
            </a:r>
            <a:r>
              <a:rPr b="0" lang="en-IN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Useful when the embedded system has to handle a large number of interrupts, and also reduces the response time since the determining of the priority level is shorter.</a:t>
            </a:r>
            <a:endParaRPr b="0" lang="en-IN" sz="24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Disadvantage:</a:t>
            </a:r>
            <a:r>
              <a:rPr b="0" lang="en-IN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Determining how the interrupts are grouped together.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203000" y="3456000"/>
            <a:ext cx="1954440" cy="65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4000" spc="-1" strike="noStrike" u="sng">
                <a:uFillTx/>
                <a:latin typeface="Arial"/>
              </a:rPr>
              <a:t>Thanks</a:t>
            </a:r>
            <a:endParaRPr b="0" lang="en-IN" sz="40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1"/>
          <p:cNvGrpSpPr/>
          <p:nvPr/>
        </p:nvGrpSpPr>
        <p:grpSpPr>
          <a:xfrm>
            <a:off x="1805760" y="1800000"/>
            <a:ext cx="6833520" cy="3671280"/>
            <a:chOff x="1805760" y="1800000"/>
            <a:chExt cx="6833520" cy="3671280"/>
          </a:xfrm>
        </p:grpSpPr>
        <p:grpSp>
          <p:nvGrpSpPr>
            <p:cNvPr id="82" name="Group 2"/>
            <p:cNvGrpSpPr/>
            <p:nvPr/>
          </p:nvGrpSpPr>
          <p:grpSpPr>
            <a:xfrm>
              <a:off x="2520000" y="1800000"/>
              <a:ext cx="6119280" cy="3671280"/>
              <a:chOff x="2520000" y="1800000"/>
              <a:chExt cx="6119280" cy="3671280"/>
            </a:xfrm>
          </p:grpSpPr>
          <p:sp>
            <p:nvSpPr>
              <p:cNvPr id="83" name="CustomShape 3"/>
              <p:cNvSpPr/>
              <p:nvPr/>
            </p:nvSpPr>
            <p:spPr>
              <a:xfrm>
                <a:off x="3384000" y="2736000"/>
                <a:ext cx="1367280" cy="2519280"/>
              </a:xfrm>
              <a:prstGeom prst="rect">
                <a:avLst/>
              </a:prstGeom>
              <a:solidFill>
                <a:srgbClr val="729fcf"/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" name="CustomShape 4"/>
              <p:cNvSpPr/>
              <p:nvPr/>
            </p:nvSpPr>
            <p:spPr>
              <a:xfrm>
                <a:off x="6552000" y="1800000"/>
                <a:ext cx="2087280" cy="3671280"/>
              </a:xfrm>
              <a:prstGeom prst="rect">
                <a:avLst/>
              </a:prstGeom>
              <a:solidFill>
                <a:srgbClr val="729fcf"/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" name="Line 5"/>
              <p:cNvSpPr/>
              <p:nvPr/>
            </p:nvSpPr>
            <p:spPr>
              <a:xfrm>
                <a:off x="2520000" y="3096000"/>
                <a:ext cx="864000" cy="360"/>
              </a:xfrm>
              <a:prstGeom prst="line">
                <a:avLst/>
              </a:prstGeom>
              <a:ln>
                <a:solidFill>
                  <a:srgbClr val="000000"/>
                </a:solidFill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" name="Line 6"/>
              <p:cNvSpPr/>
              <p:nvPr/>
            </p:nvSpPr>
            <p:spPr>
              <a:xfrm>
                <a:off x="2520000" y="3096000"/>
                <a:ext cx="864000" cy="360"/>
              </a:xfrm>
              <a:prstGeom prst="line">
                <a:avLst/>
              </a:prstGeom>
              <a:ln>
                <a:solidFill>
                  <a:srgbClr val="000000"/>
                </a:solidFill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" name="Line 7"/>
              <p:cNvSpPr/>
              <p:nvPr/>
            </p:nvSpPr>
            <p:spPr>
              <a:xfrm>
                <a:off x="2520000" y="3996000"/>
                <a:ext cx="864000" cy="360"/>
              </a:xfrm>
              <a:prstGeom prst="line">
                <a:avLst/>
              </a:prstGeom>
              <a:ln>
                <a:solidFill>
                  <a:srgbClr val="000000"/>
                </a:solidFill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" name="Line 8"/>
              <p:cNvSpPr/>
              <p:nvPr/>
            </p:nvSpPr>
            <p:spPr>
              <a:xfrm>
                <a:off x="2520000" y="3708000"/>
                <a:ext cx="864000" cy="360"/>
              </a:xfrm>
              <a:prstGeom prst="line">
                <a:avLst/>
              </a:prstGeom>
              <a:ln>
                <a:solidFill>
                  <a:srgbClr val="000000"/>
                </a:solidFill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" name="Line 9"/>
              <p:cNvSpPr/>
              <p:nvPr/>
            </p:nvSpPr>
            <p:spPr>
              <a:xfrm>
                <a:off x="2520000" y="3384000"/>
                <a:ext cx="864000" cy="360"/>
              </a:xfrm>
              <a:prstGeom prst="line">
                <a:avLst/>
              </a:prstGeom>
              <a:ln>
                <a:solidFill>
                  <a:srgbClr val="000000"/>
                </a:solidFill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" name="Line 10"/>
              <p:cNvSpPr/>
              <p:nvPr/>
            </p:nvSpPr>
            <p:spPr>
              <a:xfrm>
                <a:off x="4320000" y="2088000"/>
                <a:ext cx="2232000" cy="360"/>
              </a:xfrm>
              <a:prstGeom prst="line">
                <a:avLst/>
              </a:prstGeom>
              <a:ln>
                <a:solidFill>
                  <a:srgbClr val="000000"/>
                </a:solidFill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" name="CustomShape 11"/>
              <p:cNvSpPr/>
              <p:nvPr/>
            </p:nvSpPr>
            <p:spPr>
              <a:xfrm>
                <a:off x="6881760" y="3471120"/>
                <a:ext cx="1545480" cy="402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1" lang="en-IN" sz="2200" spc="-1" strike="noStrike">
                    <a:solidFill>
                      <a:srgbClr val="ffffff"/>
                    </a:solidFill>
                    <a:latin typeface="Arial"/>
                    <a:ea typeface="DejaVu Sans"/>
                  </a:rPr>
                  <a:t>Processor</a:t>
                </a:r>
                <a:endParaRPr b="0" lang="en-IN" sz="2200" spc="-1" strike="noStrike">
                  <a:latin typeface="Arial"/>
                </a:endParaRPr>
              </a:p>
            </p:txBody>
          </p:sp>
          <p:sp>
            <p:nvSpPr>
              <p:cNvPr id="92" name="CustomShape 12"/>
              <p:cNvSpPr/>
              <p:nvPr/>
            </p:nvSpPr>
            <p:spPr>
              <a:xfrm>
                <a:off x="3456000" y="3384000"/>
                <a:ext cx="1272600" cy="601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1" lang="en-IN" sz="1800" spc="-1" strike="noStrike">
                    <a:solidFill>
                      <a:srgbClr val="ffffff"/>
                    </a:solidFill>
                    <a:latin typeface="Arial"/>
                    <a:ea typeface="DejaVu Sans"/>
                  </a:rPr>
                  <a:t>Interrupt </a:t>
                </a:r>
                <a:endParaRPr b="0" lang="en-IN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1" lang="en-IN" sz="1800" spc="-1" strike="noStrike">
                    <a:solidFill>
                      <a:srgbClr val="ffffff"/>
                    </a:solidFill>
                    <a:latin typeface="Arial"/>
                    <a:ea typeface="DejaVu Sans"/>
                  </a:rPr>
                  <a:t>Controller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93" name="Line 13"/>
              <p:cNvSpPr/>
              <p:nvPr/>
            </p:nvSpPr>
            <p:spPr>
              <a:xfrm>
                <a:off x="4752000" y="3240000"/>
                <a:ext cx="1800000" cy="360"/>
              </a:xfrm>
              <a:prstGeom prst="line">
                <a:avLst/>
              </a:prstGeom>
              <a:ln>
                <a:solidFill>
                  <a:srgbClr val="000000"/>
                </a:solidFill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" name="CustomShape 14"/>
              <p:cNvSpPr/>
              <p:nvPr/>
            </p:nvSpPr>
            <p:spPr>
              <a:xfrm>
                <a:off x="3744000" y="1908000"/>
                <a:ext cx="562680" cy="345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FIQ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95" name="CustomShape 15"/>
              <p:cNvSpPr/>
              <p:nvPr/>
            </p:nvSpPr>
            <p:spPr>
              <a:xfrm>
                <a:off x="5220000" y="3312000"/>
                <a:ext cx="586800" cy="345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IRQ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sp>
          <p:nvSpPr>
            <p:cNvPr id="96" name="CustomShape 16"/>
            <p:cNvSpPr/>
            <p:nvPr/>
          </p:nvSpPr>
          <p:spPr>
            <a:xfrm>
              <a:off x="1805760" y="2929680"/>
              <a:ext cx="713520" cy="345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IRQ1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97" name="CustomShape 17"/>
            <p:cNvSpPr/>
            <p:nvPr/>
          </p:nvSpPr>
          <p:spPr>
            <a:xfrm>
              <a:off x="1836000" y="3204000"/>
              <a:ext cx="713520" cy="345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IRQ2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98" name="CustomShape 18"/>
            <p:cNvSpPr/>
            <p:nvPr/>
          </p:nvSpPr>
          <p:spPr>
            <a:xfrm>
              <a:off x="1836000" y="3528000"/>
              <a:ext cx="713520" cy="345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IRQ3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99" name="CustomShape 19"/>
            <p:cNvSpPr/>
            <p:nvPr/>
          </p:nvSpPr>
          <p:spPr>
            <a:xfrm>
              <a:off x="1836000" y="3816000"/>
              <a:ext cx="713520" cy="345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IRQ4</a:t>
              </a:r>
              <a:endParaRPr b="0" lang="en-IN" sz="1800" spc="-1" strike="noStrike">
                <a:latin typeface="Arial"/>
              </a:endParaRPr>
            </a:p>
          </p:txBody>
        </p:sp>
      </p:grp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Nonnested interrupt handler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20000" y="1447200"/>
            <a:ext cx="8638920" cy="53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interrupts are disabled until control is returned back to the interrupted task or process.</a:t>
            </a:r>
            <a:endParaRPr b="0" lang="en-IN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Handles and service individual interrupts sequentially.</a:t>
            </a:r>
            <a:endParaRPr b="0" lang="en-IN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Interrupts get re-enable only on returning from the handler.</a:t>
            </a:r>
            <a:endParaRPr b="0" lang="en-IN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Not use for complex embedded system.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Nonnested interrupt handler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2606400" y="1799640"/>
            <a:ext cx="5600520" cy="575928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720000" y="14472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Interru</a:t>
            </a: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</a:t>
            </a:r>
            <a:r>
              <a:rPr b="0" lang="en-IN" sz="28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t workin</a:t>
            </a: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g</a:t>
            </a:r>
            <a:r>
              <a:rPr b="0" lang="en-IN" sz="28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 flow</a:t>
            </a: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Nonnested Interrupt Handler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720000" y="1563480"/>
            <a:ext cx="8638920" cy="49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IN" sz="26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Summar</a:t>
            </a:r>
            <a:r>
              <a:rPr b="1" lang="en-IN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y:</a:t>
            </a:r>
            <a:endParaRPr b="0" lang="en-IN" sz="26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Handles and services individual interrupts sequentially.</a:t>
            </a:r>
            <a:endParaRPr b="0" lang="en-IN" sz="26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High interrupt latency; Cannot handle further interrupts occurring while an interrupt is being serviced.</a:t>
            </a:r>
            <a:endParaRPr b="0" lang="en-IN" sz="26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Advantages:</a:t>
            </a:r>
            <a:r>
              <a:rPr b="0" lang="en-IN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Relatively easy to implement and debug. </a:t>
            </a:r>
            <a:endParaRPr b="0" lang="en-IN" sz="26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Disadvantage:</a:t>
            </a:r>
            <a:r>
              <a:rPr b="0" lang="en-IN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Cannot be used to handle complex embedded systems with multiple priority interrupts.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Nested Interrupt Handler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720000" y="1404000"/>
            <a:ext cx="8638920" cy="53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It allows more than one interrupt to occur within currently called handler. </a:t>
            </a:r>
            <a:endParaRPr b="0" lang="en-IN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Latancy is improved.</a:t>
            </a:r>
            <a:endParaRPr b="0" lang="en-IN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More complex system with improved performance.</a:t>
            </a:r>
            <a:endParaRPr b="0" lang="en-IN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prioritization of interrupts.</a:t>
            </a:r>
            <a:endParaRPr b="0" lang="en-IN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Normal interrupts can block more critical interrupts.</a:t>
            </a:r>
            <a:endParaRPr b="0" lang="en-IN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Need careful implementation to avoid system failure.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Nested Interrupt Handler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2020680" y="1800000"/>
            <a:ext cx="6474240" cy="496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Nested Interrupt Handler</a:t>
            </a:r>
            <a:endParaRPr b="0" lang="en-IN" sz="4000" spc="-1" strike="noStrike">
              <a:latin typeface="Arial"/>
            </a:endParaRPr>
          </a:p>
        </p:txBody>
      </p:sp>
      <p:grpSp>
        <p:nvGrpSpPr>
          <p:cNvPr id="112" name="Group 2"/>
          <p:cNvGrpSpPr/>
          <p:nvPr/>
        </p:nvGrpSpPr>
        <p:grpSpPr>
          <a:xfrm>
            <a:off x="2462400" y="1260000"/>
            <a:ext cx="6321960" cy="5759280"/>
            <a:chOff x="2462400" y="1260000"/>
            <a:chExt cx="6321960" cy="5759280"/>
          </a:xfrm>
        </p:grpSpPr>
        <p:pic>
          <p:nvPicPr>
            <p:cNvPr id="113" name="" descr=""/>
            <p:cNvPicPr/>
            <p:nvPr/>
          </p:nvPicPr>
          <p:blipFill>
            <a:blip r:embed="rId1"/>
            <a:stretch/>
          </p:blipFill>
          <p:spPr>
            <a:xfrm>
              <a:off x="2462400" y="1260000"/>
              <a:ext cx="5600520" cy="575928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14" name="Group 3"/>
            <p:cNvGrpSpPr/>
            <p:nvPr/>
          </p:nvGrpSpPr>
          <p:grpSpPr>
            <a:xfrm>
              <a:off x="6407280" y="3491640"/>
              <a:ext cx="2377080" cy="1800360"/>
              <a:chOff x="6407280" y="3491640"/>
              <a:chExt cx="2377080" cy="1800360"/>
            </a:xfrm>
          </p:grpSpPr>
          <p:sp>
            <p:nvSpPr>
              <p:cNvPr id="115" name="Line 4"/>
              <p:cNvSpPr/>
              <p:nvPr/>
            </p:nvSpPr>
            <p:spPr>
              <a:xfrm>
                <a:off x="6407280" y="3491640"/>
                <a:ext cx="2376000" cy="360"/>
              </a:xfrm>
              <a:prstGeom prst="line">
                <a:avLst/>
              </a:prstGeom>
              <a:ln>
                <a:solidFill>
                  <a:srgbClr val="ed1c2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" name="Line 5"/>
              <p:cNvSpPr/>
              <p:nvPr/>
            </p:nvSpPr>
            <p:spPr>
              <a:xfrm flipV="1">
                <a:off x="6407280" y="3492000"/>
                <a:ext cx="360" cy="1799640"/>
              </a:xfrm>
              <a:prstGeom prst="line">
                <a:avLst/>
              </a:prstGeom>
              <a:ln>
                <a:solidFill>
                  <a:srgbClr val="ed1c2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" name="Line 6"/>
              <p:cNvSpPr/>
              <p:nvPr/>
            </p:nvSpPr>
            <p:spPr>
              <a:xfrm>
                <a:off x="6407280" y="5291640"/>
                <a:ext cx="2376000" cy="360"/>
              </a:xfrm>
              <a:prstGeom prst="line">
                <a:avLst/>
              </a:prstGeom>
              <a:ln>
                <a:solidFill>
                  <a:srgbClr val="ed1c2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" name="Line 7"/>
              <p:cNvSpPr/>
              <p:nvPr/>
            </p:nvSpPr>
            <p:spPr>
              <a:xfrm flipV="1">
                <a:off x="8784000" y="3492000"/>
                <a:ext cx="360" cy="1799640"/>
              </a:xfrm>
              <a:prstGeom prst="line">
                <a:avLst/>
              </a:prstGeom>
              <a:ln>
                <a:solidFill>
                  <a:srgbClr val="ed1c2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19" name="Line 8"/>
          <p:cNvSpPr/>
          <p:nvPr/>
        </p:nvSpPr>
        <p:spPr>
          <a:xfrm>
            <a:off x="5040000" y="4104000"/>
            <a:ext cx="1368000" cy="360"/>
          </a:xfrm>
          <a:prstGeom prst="line">
            <a:avLst/>
          </a:prstGeom>
          <a:ln>
            <a:solidFill>
              <a:srgbClr val="ed1c2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9"/>
          <p:cNvSpPr/>
          <p:nvPr/>
        </p:nvSpPr>
        <p:spPr>
          <a:xfrm>
            <a:off x="2387520" y="3901680"/>
            <a:ext cx="26514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ce181e"/>
                </a:solidFill>
                <a:latin typeface="Arial"/>
                <a:ea typeface="DejaVu Sans"/>
              </a:rPr>
              <a:t>Interrupts will get enable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2021-05-05T11:12:25Z</dcterms:created>
  <dc:creator/>
  <dc:description/>
  <dc:language>en-IN</dc:language>
  <cp:lastModifiedBy/>
  <dcterms:modified xsi:type="dcterms:W3CDTF">2021-05-11T14:03:56Z</dcterms:modified>
  <cp:revision>27</cp:revision>
  <dc:subject/>
  <dc:title>Impress</dc:title>
</cp:coreProperties>
</file>