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9" r:id="rId2"/>
    <p:sldId id="274" r:id="rId3"/>
    <p:sldId id="258" r:id="rId4"/>
    <p:sldId id="282" r:id="rId5"/>
    <p:sldId id="286" r:id="rId6"/>
    <p:sldId id="284" r:id="rId7"/>
    <p:sldId id="288" r:id="rId8"/>
    <p:sldId id="289" r:id="rId9"/>
    <p:sldId id="310" r:id="rId10"/>
    <p:sldId id="305" r:id="rId11"/>
    <p:sldId id="307" r:id="rId12"/>
    <p:sldId id="306" r:id="rId13"/>
    <p:sldId id="302" r:id="rId14"/>
    <p:sldId id="303" r:id="rId15"/>
    <p:sldId id="304" r:id="rId16"/>
    <p:sldId id="296" r:id="rId17"/>
    <p:sldId id="297" r:id="rId18"/>
    <p:sldId id="298" r:id="rId19"/>
    <p:sldId id="308" r:id="rId20"/>
    <p:sldId id="309" r:id="rId21"/>
    <p:sldId id="313" r:id="rId22"/>
    <p:sldId id="314" r:id="rId23"/>
    <p:sldId id="276" r:id="rId24"/>
    <p:sldId id="293" r:id="rId25"/>
    <p:sldId id="28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05" autoAdjust="0"/>
    <p:restoredTop sz="89225" autoAdjust="0"/>
  </p:normalViewPr>
  <p:slideViewPr>
    <p:cSldViewPr>
      <p:cViewPr varScale="1">
        <p:scale>
          <a:sx n="78" d="100"/>
          <a:sy n="78" d="100"/>
        </p:scale>
        <p:origin x="-1536" y="-77"/>
      </p:cViewPr>
      <p:guideLst>
        <p:guide orient="horz" pos="2160"/>
        <p:guide pos="290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7D627-3054-4C2E-A4DD-D5227A7DA79C}" type="datetimeFigureOut">
              <a:rPr lang="en-IN" smtClean="0"/>
              <a:pPr/>
              <a:t>22-07-2021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701BF-274D-4E3B-9599-B93DD904C7E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701BF-274D-4E3B-9599-B93DD904C7E3}"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7/22/2021</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pPr/>
              <a:t>7/22/2021</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pPr/>
              <a:t>7/22/2021</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frontiersin.org/articles/10.3389/feduc.2019.00087/ful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21/02/an-intuitive-guide-to-visualization-in-python/" TargetMode="External"/><Relationship Id="rId2" Type="http://schemas.openxmlformats.org/officeDocument/2006/relationships/hyperlink" Target="https://docs.djangoproject.com/en/3.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SELF-ASSESSMENT </a:t>
            </a:r>
            <a:br>
              <a:rPr 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anose="02020603050405020304" pitchFamily="18" charset="0"/>
                <a:cs typeface="Times New Roman" panose="02020603050405020304" pitchFamily="18" charset="0"/>
              </a:rPr>
              <a:t>Batch No: </a:t>
            </a:r>
            <a:r>
              <a:rPr lang="en-US" sz="2000" b="1" dirty="0" smtClean="0">
                <a:latin typeface="Times New Roman" panose="02020603050405020304" pitchFamily="18" charset="0"/>
                <a:cs typeface="Times New Roman" panose="02020603050405020304" pitchFamily="18" charset="0"/>
              </a:rPr>
              <a:t>A-15</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Project </a:t>
            </a:r>
            <a:r>
              <a:rPr lang="en-US" sz="2000" b="1" dirty="0">
                <a:latin typeface="Times New Roman" panose="02020603050405020304" pitchFamily="18" charset="0"/>
                <a:cs typeface="Times New Roman" panose="02020603050405020304" pitchFamily="18" charset="0"/>
              </a:rPr>
              <a:t>Guide:</a:t>
            </a:r>
          </a:p>
          <a:p>
            <a:pPr eaLnBrk="1" hangingPunct="1"/>
            <a:r>
              <a:rPr lang="en-US" sz="1600" dirty="0" err="1" smtClean="0">
                <a:latin typeface="Times New Roman" panose="02020603050405020304" pitchFamily="18" charset="0"/>
                <a:cs typeface="Times New Roman" panose="02020603050405020304" pitchFamily="18" charset="0"/>
              </a:rPr>
              <a:t>Anusha</a:t>
            </a:r>
            <a:r>
              <a:rPr lang="en-US" sz="1600" dirty="0" smtClean="0">
                <a:latin typeface="Times New Roman" panose="02020603050405020304" pitchFamily="18" charset="0"/>
                <a:cs typeface="Times New Roman" panose="02020603050405020304" pitchFamily="18" charset="0"/>
              </a:rPr>
              <a:t> B R                               (174g1a0509)                Mr</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M.Narasimhulu</a:t>
            </a:r>
            <a:r>
              <a:rPr lang="en-US" sz="1600" dirty="0" smtClean="0">
                <a:latin typeface="Times New Roman" panose="02020603050405020304" pitchFamily="18" charset="0"/>
                <a:cs typeface="Times New Roman" panose="02020603050405020304" pitchFamily="18" charset="0"/>
              </a:rPr>
              <a:t> </a:t>
            </a:r>
            <a:r>
              <a:rPr lang="en-US" sz="1300" dirty="0" err="1" smtClean="0">
                <a:latin typeface="Times New Roman" panose="02020603050405020304" pitchFamily="18" charset="0"/>
                <a:cs typeface="Times New Roman" panose="02020603050405020304" pitchFamily="18" charset="0"/>
              </a:rPr>
              <a:t>M.Tech</a:t>
            </a:r>
            <a:r>
              <a:rPr lang="en-US" sz="1300" dirty="0" smtClean="0">
                <a:latin typeface="Times New Roman" panose="02020603050405020304" pitchFamily="18" charset="0"/>
                <a:cs typeface="Times New Roman" panose="02020603050405020304" pitchFamily="18" charset="0"/>
              </a:rPr>
              <a:t>,(</a:t>
            </a:r>
            <a:r>
              <a:rPr lang="en-US" sz="1300" dirty="0" err="1" smtClean="0">
                <a:latin typeface="Times New Roman" panose="02020603050405020304" pitchFamily="18" charset="0"/>
                <a:cs typeface="Times New Roman" panose="02020603050405020304" pitchFamily="18" charset="0"/>
              </a:rPr>
              <a:t>Ph.D</a:t>
            </a:r>
            <a:r>
              <a:rPr lang="en-US" sz="1300" dirty="0" smtClean="0">
                <a:latin typeface="Times New Roman" panose="02020603050405020304" pitchFamily="18" charset="0"/>
                <a:cs typeface="Times New Roman" panose="02020603050405020304" pitchFamily="18" charset="0"/>
              </a:rPr>
              <a:t>)</a:t>
            </a:r>
            <a:endParaRPr lang="en-US" sz="1300" baseline="-25000" dirty="0">
              <a:latin typeface="Times New Roman" panose="02020603050405020304" pitchFamily="18" charset="0"/>
              <a:cs typeface="Times New Roman" panose="02020603050405020304" pitchFamily="18" charset="0"/>
            </a:endParaRPr>
          </a:p>
          <a:p>
            <a:r>
              <a:rPr lang="en-US" sz="1600" dirty="0" err="1" smtClean="0">
                <a:latin typeface="Times New Roman" panose="02020603050405020304" pitchFamily="18" charset="0"/>
                <a:cs typeface="Times New Roman" panose="02020603050405020304" pitchFamily="18" charset="0"/>
              </a:rPr>
              <a:t>Haritha</a:t>
            </a:r>
            <a:r>
              <a:rPr lang="en-US" sz="1600" dirty="0" smtClean="0">
                <a:latin typeface="Times New Roman" panose="02020603050405020304" pitchFamily="18" charset="0"/>
                <a:cs typeface="Times New Roman" panose="02020603050405020304" pitchFamily="18" charset="0"/>
              </a:rPr>
              <a:t> D                                  (184g5a0502)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Assistant </a:t>
            </a:r>
            <a:r>
              <a:rPr lang="en-US" sz="1600" dirty="0">
                <a:latin typeface="Times New Roman" panose="02020603050405020304" pitchFamily="18" charset="0"/>
                <a:cs typeface="Times New Roman" panose="02020603050405020304" pitchFamily="18" charset="0"/>
              </a:rPr>
              <a:t>Professor`</a:t>
            </a:r>
          </a:p>
          <a:p>
            <a:r>
              <a:rPr lang="en-US" sz="1600" dirty="0" err="1" smtClean="0">
                <a:latin typeface="Times New Roman" panose="02020603050405020304" pitchFamily="18" charset="0"/>
                <a:cs typeface="Times New Roman" panose="02020603050405020304" pitchFamily="18" charset="0"/>
              </a:rPr>
              <a:t>Sai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Pavan</a:t>
            </a:r>
            <a:r>
              <a:rPr lang="en-US" sz="1600" dirty="0" smtClean="0">
                <a:latin typeface="Times New Roman" panose="02020603050405020304" pitchFamily="18" charset="0"/>
                <a:cs typeface="Times New Roman" panose="02020603050405020304" pitchFamily="18" charset="0"/>
              </a:rPr>
              <a:t> B                               (174g1a0559)</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Lakshmi </a:t>
            </a:r>
            <a:r>
              <a:rPr lang="en-US" sz="1600" dirty="0" err="1" smtClean="0">
                <a:latin typeface="Times New Roman" panose="02020603050405020304" pitchFamily="18" charset="0"/>
                <a:cs typeface="Times New Roman" panose="02020603050405020304" pitchFamily="18" charset="0"/>
              </a:rPr>
              <a:t>Narasimhulu</a:t>
            </a:r>
            <a:r>
              <a:rPr lang="en-US" sz="1600" dirty="0" smtClean="0">
                <a:latin typeface="Times New Roman" panose="02020603050405020304" pitchFamily="18" charset="0"/>
                <a:cs typeface="Times New Roman" panose="02020603050405020304" pitchFamily="18" charset="0"/>
              </a:rPr>
              <a:t> P            (184g5a0503)</a:t>
            </a:r>
            <a:endParaRPr lang="en-US" sz="1600" dirty="0">
              <a:latin typeface="Times New Roman" panose="02020603050405020304" pitchFamily="18" charset="0"/>
              <a:cs typeface="Times New Roman" panose="02020603050405020304"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8000">
        <p14:gallery dir="l"/>
      </p:transition>
    </mc:Choice>
    <mc:Fallback>
      <p:transition spd="slow" advTm="8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Activity Diagram of the Login Page</a:t>
            </a:r>
            <a:endParaRPr lang="en-US" sz="3200" dirty="0">
              <a:latin typeface="Verdana" pitchFamily="34" charset="0"/>
              <a:ea typeface="Verdana" pitchFamily="34" charset="0"/>
              <a:cs typeface="Verdana" pitchFamily="34" charset="0"/>
            </a:endParaRPr>
          </a:p>
        </p:txBody>
      </p:sp>
      <p:pic>
        <p:nvPicPr>
          <p:cNvPr id="7" name="Content Placeholder 6" descr="Activity Diagram.png"/>
          <p:cNvPicPr>
            <a:picLocks noGrp="1" noChangeAspect="1"/>
          </p:cNvPicPr>
          <p:nvPr>
            <p:ph idx="1"/>
          </p:nvPr>
        </p:nvPicPr>
        <p:blipFill>
          <a:blip r:embed="rId2"/>
          <a:stretch>
            <a:fillRect/>
          </a:stretch>
        </p:blipFill>
        <p:spPr>
          <a:xfrm>
            <a:off x="1066801" y="1447800"/>
            <a:ext cx="6671584" cy="46482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z="3200" dirty="0" smtClean="0">
                <a:solidFill>
                  <a:srgbClr val="006633"/>
                </a:solidFill>
                <a:latin typeface="Verdana" pitchFamily="34" charset="0"/>
                <a:ea typeface="Verdana" pitchFamily="34" charset="0"/>
                <a:cs typeface="Verdana" pitchFamily="34" charset="0"/>
              </a:rPr>
              <a:t>Sections of the web application</a:t>
            </a:r>
            <a:endParaRPr lang="en-US" dirty="0"/>
          </a:p>
        </p:txBody>
      </p:sp>
      <p:sp>
        <p:nvSpPr>
          <p:cNvPr id="3" name="Content Placeholder 2"/>
          <p:cNvSpPr>
            <a:spLocks noGrp="1"/>
          </p:cNvSpPr>
          <p:nvPr>
            <p:ph idx="1"/>
          </p:nvPr>
        </p:nvSpPr>
        <p:spPr>
          <a:xfrm>
            <a:off x="381000" y="1066800"/>
            <a:ext cx="8305800" cy="5064125"/>
          </a:xfrm>
        </p:spPr>
        <p:txBody>
          <a:bodyPr/>
          <a:lstStyle/>
          <a:p>
            <a:pPr algn="just">
              <a:buNone/>
            </a:pPr>
            <a:r>
              <a:rPr lang="en-US" sz="2000" dirty="0" smtClean="0">
                <a:latin typeface="Verdana" pitchFamily="34" charset="0"/>
                <a:ea typeface="Verdana" pitchFamily="34" charset="0"/>
              </a:rPr>
              <a:t>The web application comprises of the following main sections:</a:t>
            </a:r>
          </a:p>
          <a:p>
            <a:r>
              <a:rPr lang="en-US" sz="2000" dirty="0" smtClean="0">
                <a:latin typeface="Verdana" pitchFamily="34" charset="0"/>
                <a:ea typeface="Verdana" pitchFamily="34" charset="0"/>
              </a:rPr>
              <a:t>Index section</a:t>
            </a:r>
          </a:p>
          <a:p>
            <a:r>
              <a:rPr lang="en-US" sz="2000" dirty="0" smtClean="0">
                <a:latin typeface="Verdana" pitchFamily="34" charset="0"/>
                <a:ea typeface="Verdana" pitchFamily="34" charset="0"/>
              </a:rPr>
              <a:t>Signup/ Login section</a:t>
            </a:r>
          </a:p>
          <a:p>
            <a:r>
              <a:rPr lang="en-US" sz="2000" dirty="0" smtClean="0">
                <a:latin typeface="Verdana" pitchFamily="34" charset="0"/>
                <a:ea typeface="Verdana" pitchFamily="34" charset="0"/>
              </a:rPr>
              <a:t>Home section</a:t>
            </a:r>
          </a:p>
          <a:p>
            <a:r>
              <a:rPr lang="en-US" sz="2000" dirty="0" smtClean="0">
                <a:latin typeface="Verdana" pitchFamily="34" charset="0"/>
                <a:ea typeface="Verdana" pitchFamily="34" charset="0"/>
              </a:rPr>
              <a:t>Progress section</a:t>
            </a:r>
          </a:p>
          <a:p>
            <a:r>
              <a:rPr lang="en-US" sz="2000" dirty="0" smtClean="0">
                <a:latin typeface="Verdana" pitchFamily="34" charset="0"/>
                <a:ea typeface="Verdana" pitchFamily="34" charset="0"/>
              </a:rPr>
              <a:t>Report &amp; suggestions section</a:t>
            </a:r>
          </a:p>
          <a:p>
            <a:pPr algn="just">
              <a:buNone/>
            </a:pPr>
            <a:r>
              <a:rPr lang="en-US" sz="2000" dirty="0" smtClean="0">
                <a:latin typeface="Verdana" pitchFamily="34" charset="0"/>
                <a:ea typeface="Verdana" pitchFamily="34" charset="0"/>
              </a:rPr>
              <a:t>				</a:t>
            </a:r>
          </a:p>
          <a:p>
            <a:pPr>
              <a:buNone/>
            </a:pPr>
            <a:r>
              <a:rPr lang="en-US" sz="2000" dirty="0" smtClean="0">
                <a:latin typeface="Verdana" pitchFamily="34" charset="0"/>
                <a:ea typeface="Verdana" pitchFamily="34" charset="0"/>
              </a:rPr>
              <a:t>	</a:t>
            </a:r>
            <a:endParaRPr lang="en-US" sz="2000" dirty="0">
              <a:latin typeface="Verdana" pitchFamily="34" charset="0"/>
              <a:ea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Index Page</a:t>
            </a:r>
            <a:endParaRPr lang="en-US" sz="3200" dirty="0">
              <a:latin typeface="Verdana" pitchFamily="34" charset="0"/>
              <a:ea typeface="Verdana" pitchFamily="34" charset="0"/>
              <a:cs typeface="Verdana" pitchFamily="34" charset="0"/>
            </a:endParaRPr>
          </a:p>
        </p:txBody>
      </p:sp>
      <p:pic>
        <p:nvPicPr>
          <p:cNvPr id="5" name="Picture 4" descr="Project-Index.png"/>
          <p:cNvPicPr>
            <a:picLocks noChangeAspect="1"/>
          </p:cNvPicPr>
          <p:nvPr/>
        </p:nvPicPr>
        <p:blipFill>
          <a:blip r:embed="rId2"/>
          <a:stretch>
            <a:fillRect/>
          </a:stretch>
        </p:blipFill>
        <p:spPr>
          <a:xfrm>
            <a:off x="381000" y="990600"/>
            <a:ext cx="8458200" cy="5410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Code for the Index Page</a:t>
            </a:r>
            <a:endParaRPr lang="en-US" sz="3200" dirty="0">
              <a:latin typeface="Verdana" pitchFamily="34" charset="0"/>
              <a:ea typeface="Verdana" pitchFamily="34" charset="0"/>
              <a:cs typeface="Verdana" pitchFamily="34" charset="0"/>
            </a:endParaRPr>
          </a:p>
        </p:txBody>
      </p:sp>
      <p:pic>
        <p:nvPicPr>
          <p:cNvPr id="4" name="Picture 3" descr="Project-App-Js-Code.png"/>
          <p:cNvPicPr>
            <a:picLocks noChangeAspect="1"/>
          </p:cNvPicPr>
          <p:nvPr/>
        </p:nvPicPr>
        <p:blipFill>
          <a:blip r:embed="rId2"/>
          <a:stretch>
            <a:fillRect/>
          </a:stretch>
        </p:blipFill>
        <p:spPr>
          <a:xfrm>
            <a:off x="381000" y="990600"/>
            <a:ext cx="8534400" cy="5562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Code for the Index Page</a:t>
            </a:r>
            <a:endParaRPr lang="en-US" sz="3200" dirty="0">
              <a:latin typeface="Verdana" pitchFamily="34" charset="0"/>
              <a:ea typeface="Verdana" pitchFamily="34" charset="0"/>
              <a:cs typeface="Verdana" pitchFamily="34" charset="0"/>
            </a:endParaRPr>
          </a:p>
        </p:txBody>
      </p:sp>
      <p:pic>
        <p:nvPicPr>
          <p:cNvPr id="4" name="Picture 3" descr="Project-Navbar-Js-Code.png"/>
          <p:cNvPicPr>
            <a:picLocks noChangeAspect="1"/>
          </p:cNvPicPr>
          <p:nvPr/>
        </p:nvPicPr>
        <p:blipFill>
          <a:blip r:embed="rId2"/>
          <a:stretch>
            <a:fillRect/>
          </a:stretch>
        </p:blipFill>
        <p:spPr>
          <a:xfrm>
            <a:off x="381000" y="990600"/>
            <a:ext cx="8534400" cy="5486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Code for the Index Page</a:t>
            </a:r>
            <a:endParaRPr lang="en-US" sz="3200" dirty="0">
              <a:latin typeface="Verdana" pitchFamily="34" charset="0"/>
              <a:ea typeface="Verdana" pitchFamily="34" charset="0"/>
              <a:cs typeface="Verdana" pitchFamily="34" charset="0"/>
            </a:endParaRPr>
          </a:p>
        </p:txBody>
      </p:sp>
      <p:pic>
        <p:nvPicPr>
          <p:cNvPr id="5" name="Picture 4" descr="Project-Services-Js-Code.png"/>
          <p:cNvPicPr>
            <a:picLocks noChangeAspect="1"/>
          </p:cNvPicPr>
          <p:nvPr/>
        </p:nvPicPr>
        <p:blipFill>
          <a:blip r:embed="rId2"/>
          <a:stretch>
            <a:fillRect/>
          </a:stretch>
        </p:blipFill>
        <p:spPr>
          <a:xfrm>
            <a:off x="381000" y="1066800"/>
            <a:ext cx="8534400" cy="5486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Signup Page</a:t>
            </a:r>
            <a:endParaRPr lang="en-US" sz="3200" dirty="0">
              <a:latin typeface="Verdana" pitchFamily="34" charset="0"/>
              <a:ea typeface="Verdana" pitchFamily="34" charset="0"/>
              <a:cs typeface="Verdana" pitchFamily="34" charset="0"/>
            </a:endParaRPr>
          </a:p>
        </p:txBody>
      </p:sp>
      <p:pic>
        <p:nvPicPr>
          <p:cNvPr id="4" name="Picture 3" descr="SignUp_Page1.png"/>
          <p:cNvPicPr>
            <a:picLocks noChangeAspect="1"/>
          </p:cNvPicPr>
          <p:nvPr/>
        </p:nvPicPr>
        <p:blipFill>
          <a:blip r:embed="rId2"/>
          <a:stretch>
            <a:fillRect/>
          </a:stretch>
        </p:blipFill>
        <p:spPr>
          <a:xfrm>
            <a:off x="381000" y="990600"/>
            <a:ext cx="8458199" cy="5105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Code for the Signup Page </a:t>
            </a:r>
            <a:endParaRPr lang="en-US" sz="3200" dirty="0">
              <a:latin typeface="Verdana" pitchFamily="34" charset="0"/>
              <a:ea typeface="Verdana" pitchFamily="34" charset="0"/>
              <a:cs typeface="Verdana" pitchFamily="34" charset="0"/>
            </a:endParaRPr>
          </a:p>
        </p:txBody>
      </p:sp>
      <p:pic>
        <p:nvPicPr>
          <p:cNvPr id="5" name="Picture 4" descr="Project-Signup-Code.png"/>
          <p:cNvPicPr>
            <a:picLocks noChangeAspect="1"/>
          </p:cNvPicPr>
          <p:nvPr/>
        </p:nvPicPr>
        <p:blipFill>
          <a:blip r:embed="rId2"/>
          <a:stretch>
            <a:fillRect/>
          </a:stretch>
        </p:blipFill>
        <p:spPr>
          <a:xfrm>
            <a:off x="381000" y="990600"/>
            <a:ext cx="8534400" cy="5410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Login Page</a:t>
            </a:r>
            <a:endParaRPr lang="en-US" sz="3200" dirty="0">
              <a:latin typeface="Verdana" pitchFamily="34" charset="0"/>
              <a:ea typeface="Verdana" pitchFamily="34" charset="0"/>
              <a:cs typeface="Verdana" pitchFamily="34" charset="0"/>
            </a:endParaRPr>
          </a:p>
        </p:txBody>
      </p:sp>
      <p:pic>
        <p:nvPicPr>
          <p:cNvPr id="4" name="Picture 3" descr="Login_Page.png"/>
          <p:cNvPicPr>
            <a:picLocks noChangeAspect="1"/>
          </p:cNvPicPr>
          <p:nvPr/>
        </p:nvPicPr>
        <p:blipFill>
          <a:blip r:embed="rId2"/>
          <a:stretch>
            <a:fillRect/>
          </a:stretch>
        </p:blipFill>
        <p:spPr>
          <a:xfrm>
            <a:off x="381000" y="1066801"/>
            <a:ext cx="8458200" cy="4953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Home page</a:t>
            </a:r>
            <a:endParaRPr lang="en-US" sz="3200" dirty="0">
              <a:latin typeface="Verdana" pitchFamily="34" charset="0"/>
              <a:ea typeface="Verdana" pitchFamily="34" charset="0"/>
              <a:cs typeface="Verdana" pitchFamily="34" charset="0"/>
            </a:endParaRPr>
          </a:p>
        </p:txBody>
      </p:sp>
      <p:pic>
        <p:nvPicPr>
          <p:cNvPr id="5" name="Picture 4" descr="HomePage.png"/>
          <p:cNvPicPr>
            <a:picLocks noChangeAspect="1"/>
          </p:cNvPicPr>
          <p:nvPr/>
        </p:nvPicPr>
        <p:blipFill>
          <a:blip r:embed="rId2"/>
          <a:stretch>
            <a:fillRect/>
          </a:stretch>
        </p:blipFill>
        <p:spPr>
          <a:xfrm>
            <a:off x="381000" y="990600"/>
            <a:ext cx="8458200" cy="50290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Verdana" pitchFamily="34" charset="0"/>
                <a:ea typeface="Verdana" pitchFamily="34" charset="0"/>
                <a:cs typeface="Verdana" pitchFamily="34" charset="0"/>
              </a:rPr>
              <a:t>Abstract</a:t>
            </a:r>
          </a:p>
        </p:txBody>
      </p:sp>
      <p:sp>
        <p:nvSpPr>
          <p:cNvPr id="3" name="Content Placeholder 2"/>
          <p:cNvSpPr>
            <a:spLocks noGrp="1"/>
          </p:cNvSpPr>
          <p:nvPr>
            <p:ph idx="1"/>
          </p:nvPr>
        </p:nvSpPr>
        <p:spPr>
          <a:xfrm>
            <a:off x="381000" y="1219200"/>
            <a:ext cx="8305800" cy="5181600"/>
          </a:xfrm>
        </p:spPr>
        <p:txBody>
          <a:bodyPr/>
          <a:lstStyle/>
          <a:p>
            <a:pPr algn="just">
              <a:lnSpc>
                <a:spcPct val="150000"/>
              </a:lnSpc>
            </a:pPr>
            <a:r>
              <a:rPr lang="en-US" sz="1600" dirty="0" smtClean="0">
                <a:latin typeface="Verdana" pitchFamily="34" charset="0"/>
                <a:ea typeface="Verdana" pitchFamily="34" charset="0"/>
                <a:cs typeface="Verdana" pitchFamily="34" charset="0"/>
              </a:rPr>
              <a:t>Web technologies are the various tools and techniques that are utilized in the process of communication between different types of devices over the internet. It is an ocean comprising hundreds of languages and frameworks that are used to develop the frontend and backend of the web application efficiently to enable smooth user interaction and to enhance server responsiveness.</a:t>
            </a:r>
          </a:p>
          <a:p>
            <a:pPr algn="just">
              <a:lnSpc>
                <a:spcPct val="150000"/>
              </a:lnSpc>
            </a:pPr>
            <a:endParaRPr lang="en-US" sz="1600" dirty="0" smtClean="0">
              <a:latin typeface="Verdana" pitchFamily="34" charset="0"/>
              <a:ea typeface="Verdana" pitchFamily="34" charset="0"/>
              <a:cs typeface="Verdana" pitchFamily="34" charset="0"/>
            </a:endParaRPr>
          </a:p>
          <a:p>
            <a:pPr algn="just">
              <a:lnSpc>
                <a:spcPct val="150000"/>
              </a:lnSpc>
            </a:pPr>
            <a:r>
              <a:rPr lang="en-US" sz="1600" dirty="0" smtClean="0">
                <a:latin typeface="Verdana" pitchFamily="34" charset="0"/>
                <a:ea typeface="Verdana" pitchFamily="34" charset="0"/>
                <a:cs typeface="Verdana" pitchFamily="34" charset="0"/>
              </a:rPr>
              <a:t>The aim of our project is to develop  a system that keeps track of all the academic activities of a student and provides insights to aid the student’s progress. It does this  by suggesting the areas of improvement, by analyzing the student’s performance and displaying the results, and by providing an option to share the student’s profile with others for their feedback..</a:t>
            </a:r>
          </a:p>
          <a:p>
            <a:pPr algn="just">
              <a:lnSpc>
                <a:spcPct val="150000"/>
              </a:lnSpc>
            </a:pPr>
            <a:endParaRPr lang="en-US" sz="1600" dirty="0" smtClean="0">
              <a:latin typeface="Verdana" pitchFamily="34" charset="0"/>
              <a:ea typeface="Verdana" pitchFamily="34" charset="0"/>
              <a:cs typeface="Verdana" pitchFamily="34" charset="0"/>
            </a:endParaRPr>
          </a:p>
          <a:p>
            <a:pPr>
              <a:buNone/>
            </a:pPr>
            <a:r>
              <a:rPr lang="en-US" sz="2000" dirty="0" smtClean="0"/>
              <a:t/>
            </a:r>
            <a:br>
              <a:rPr lang="en-US" sz="2000" dirty="0" smtClean="0"/>
            </a:br>
            <a:r>
              <a:rPr lang="en-US" sz="2000" dirty="0" smtClean="0"/>
              <a:t> </a:t>
            </a:r>
          </a:p>
          <a:p>
            <a:pPr>
              <a:buNone/>
            </a:pPr>
            <a:endParaRPr lang="en-US" sz="2000" dirty="0"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Progress page</a:t>
            </a:r>
            <a:endParaRPr lang="en-US" sz="3200" dirty="0">
              <a:latin typeface="Verdana" pitchFamily="34" charset="0"/>
              <a:ea typeface="Verdana" pitchFamily="34" charset="0"/>
              <a:cs typeface="Verdana" pitchFamily="34" charset="0"/>
            </a:endParaRPr>
          </a:p>
        </p:txBody>
      </p:sp>
      <p:pic>
        <p:nvPicPr>
          <p:cNvPr id="4" name="image2.png"/>
          <p:cNvPicPr/>
          <p:nvPr/>
        </p:nvPicPr>
        <p:blipFill>
          <a:blip r:embed="rId2"/>
          <a:stretch>
            <a:fillRect/>
          </a:stretch>
        </p:blipFill>
        <p:spPr>
          <a:xfrm>
            <a:off x="457201" y="1447800"/>
            <a:ext cx="3886200" cy="3886200"/>
          </a:xfrm>
          <a:prstGeom prst="rect">
            <a:avLst/>
          </a:prstGeom>
        </p:spPr>
      </p:pic>
      <p:pic>
        <p:nvPicPr>
          <p:cNvPr id="6" name="image4.png"/>
          <p:cNvPicPr/>
          <p:nvPr/>
        </p:nvPicPr>
        <p:blipFill>
          <a:blip r:embed="rId3"/>
          <a:stretch>
            <a:fillRect/>
          </a:stretch>
        </p:blipFill>
        <p:spPr>
          <a:xfrm>
            <a:off x="4267200" y="1524000"/>
            <a:ext cx="4267200" cy="3784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Report page</a:t>
            </a:r>
            <a:endParaRPr lang="en-US" sz="3200" dirty="0">
              <a:latin typeface="Verdana" pitchFamily="34" charset="0"/>
              <a:ea typeface="Verdana" pitchFamily="34" charset="0"/>
              <a:cs typeface="Verdana" pitchFamily="34" charset="0"/>
            </a:endParaRPr>
          </a:p>
        </p:txBody>
      </p:sp>
      <p:pic>
        <p:nvPicPr>
          <p:cNvPr id="5" name="Picture 4" descr="Report.png"/>
          <p:cNvPicPr>
            <a:picLocks noChangeAspect="1"/>
          </p:cNvPicPr>
          <p:nvPr/>
        </p:nvPicPr>
        <p:blipFill>
          <a:blip r:embed="rId2"/>
          <a:stretch>
            <a:fillRect/>
          </a:stretch>
        </p:blipFill>
        <p:spPr>
          <a:xfrm>
            <a:off x="381000" y="990600"/>
            <a:ext cx="8534400" cy="47986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Suggestions page</a:t>
            </a:r>
            <a:endParaRPr lang="en-US" sz="3200" dirty="0">
              <a:latin typeface="Verdana" pitchFamily="34" charset="0"/>
              <a:ea typeface="Verdana" pitchFamily="34" charset="0"/>
              <a:cs typeface="Verdana" pitchFamily="34" charset="0"/>
            </a:endParaRPr>
          </a:p>
        </p:txBody>
      </p:sp>
      <p:pic>
        <p:nvPicPr>
          <p:cNvPr id="4" name="Picture 3" descr="Suggestions.png"/>
          <p:cNvPicPr>
            <a:picLocks noChangeAspect="1"/>
          </p:cNvPicPr>
          <p:nvPr/>
        </p:nvPicPr>
        <p:blipFill>
          <a:blip r:embed="rId2"/>
          <a:stretch>
            <a:fillRect/>
          </a:stretch>
        </p:blipFill>
        <p:spPr>
          <a:xfrm>
            <a:off x="381000" y="1066801"/>
            <a:ext cx="8534400" cy="51053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sz="3200" dirty="0" smtClean="0">
                <a:latin typeface="Verdana" pitchFamily="34" charset="0"/>
                <a:ea typeface="Verdana" pitchFamily="34" charset="0"/>
                <a:cs typeface="Verdana" pitchFamily="34" charset="0"/>
              </a:rPr>
              <a:t>Conclusion</a:t>
            </a:r>
            <a:r>
              <a:rPr lang="en-US" sz="3200" dirty="0" smtClean="0">
                <a:latin typeface="Verdana" pitchFamily="34" charset="0"/>
                <a:ea typeface="Verdana" pitchFamily="34" charset="0"/>
                <a:cs typeface="Verdana" pitchFamily="34" charset="0"/>
              </a:rPr>
              <a:t>:</a:t>
            </a:r>
            <a:endParaRPr lang="en-US" sz="3200" dirty="0">
              <a:latin typeface="Verdana" pitchFamily="34" charset="0"/>
              <a:ea typeface="Verdana" pitchFamily="34" charset="0"/>
              <a:cs typeface="Verdana" pitchFamily="34" charset="0"/>
            </a:endParaRPr>
          </a:p>
        </p:txBody>
      </p:sp>
      <p:sp>
        <p:nvSpPr>
          <p:cNvPr id="5" name="Content Placeholder 4"/>
          <p:cNvSpPr>
            <a:spLocks noGrp="1"/>
          </p:cNvSpPr>
          <p:nvPr>
            <p:ph idx="1"/>
          </p:nvPr>
        </p:nvSpPr>
        <p:spPr>
          <a:xfrm>
            <a:off x="304800" y="990600"/>
            <a:ext cx="8534400" cy="5105400"/>
          </a:xfrm>
          <a:ln>
            <a:noFill/>
          </a:ln>
        </p:spPr>
        <p:txBody>
          <a:bodyPr/>
          <a:lstStyle/>
          <a:p>
            <a:pPr algn="just">
              <a:buFont typeface="Wingdings" pitchFamily="2" charset="2"/>
              <a:buChar char="§"/>
            </a:pPr>
            <a:r>
              <a:rPr lang="en-US" sz="2000" dirty="0" smtClean="0">
                <a:latin typeface="Verdana" pitchFamily="34" charset="0"/>
                <a:ea typeface="Verdana" pitchFamily="34" charset="0"/>
                <a:cs typeface="Verdana" pitchFamily="34" charset="0"/>
              </a:rPr>
              <a:t>Self-assessment is feedback (</a:t>
            </a:r>
            <a:r>
              <a:rPr lang="en-US" sz="2000" dirty="0" smtClean="0">
                <a:latin typeface="Verdana" pitchFamily="34" charset="0"/>
                <a:ea typeface="Verdana" pitchFamily="34" charset="0"/>
                <a:cs typeface="Verdana" pitchFamily="34" charset="0"/>
                <a:hlinkClick r:id="rId2"/>
              </a:rPr>
              <a:t>Andrade, 2010</a:t>
            </a:r>
            <a:r>
              <a:rPr lang="en-US" sz="2000" dirty="0" smtClean="0">
                <a:latin typeface="Verdana" pitchFamily="34" charset="0"/>
                <a:ea typeface="Verdana" pitchFamily="34" charset="0"/>
                <a:cs typeface="Verdana" pitchFamily="34" charset="0"/>
              </a:rPr>
              <a:t>), and that the purpose of feedback is to inform adjustments to processes and products that deepen learning and enhance performance.[1]</a:t>
            </a:r>
          </a:p>
          <a:p>
            <a:pPr algn="just">
              <a:buFont typeface="Wingdings" pitchFamily="2" charset="2"/>
              <a:buChar char="§"/>
            </a:pPr>
            <a:endParaRPr lang="en-US" sz="2000" dirty="0" smtClean="0">
              <a:latin typeface="Verdana" pitchFamily="34" charset="0"/>
              <a:ea typeface="Verdana" pitchFamily="34" charset="0"/>
              <a:cs typeface="Verdana" pitchFamily="34" charset="0"/>
            </a:endParaRPr>
          </a:p>
          <a:p>
            <a:pPr algn="just">
              <a:buFont typeface="Wingdings" pitchFamily="2" charset="2"/>
              <a:buChar char="§"/>
            </a:pPr>
            <a:r>
              <a:rPr lang="en-US" sz="2000" dirty="0" smtClean="0">
                <a:latin typeface="Verdana" pitchFamily="34" charset="0"/>
                <a:ea typeface="Verdana" pitchFamily="34" charset="0"/>
                <a:cs typeface="Verdana" pitchFamily="34" charset="0"/>
              </a:rPr>
              <a:t>The purpose of self-assessment is to generate feedback that promotes learning and improvements in performance. This learning-oriented purpose of self-assessment implies that it should be formative: if there is no opportunity for adjustment and correction, self-assessment is almost pointless. [1]</a:t>
            </a:r>
          </a:p>
          <a:p>
            <a:pPr algn="just">
              <a:buFont typeface="Wingdings" pitchFamily="2" charset="2"/>
              <a:buChar char="§"/>
            </a:pPr>
            <a:endParaRPr lang="en-US" sz="2000" dirty="0" smtClean="0">
              <a:latin typeface="Verdana" pitchFamily="34" charset="0"/>
              <a:ea typeface="Verdana" pitchFamily="34" charset="0"/>
              <a:cs typeface="Verdana" pitchFamily="34" charset="0"/>
            </a:endParaRPr>
          </a:p>
          <a:p>
            <a:pPr algn="just">
              <a:buFont typeface="Wingdings" pitchFamily="2" charset="2"/>
              <a:buChar char="§"/>
            </a:pPr>
            <a:r>
              <a:rPr lang="en-US" sz="2000" dirty="0" smtClean="0">
                <a:latin typeface="Verdana" pitchFamily="34" charset="0"/>
                <a:ea typeface="Verdana" pitchFamily="34" charset="0"/>
                <a:cs typeface="Verdana" pitchFamily="34" charset="0"/>
              </a:rPr>
              <a:t>You can create an application in which you feed your input data and it predicts the output for you using your ML model. The machine learning models that you create can be put to better use if you can integrate your models into an application</a:t>
            </a:r>
            <a:r>
              <a:rPr lang="en-US" sz="2000" dirty="0" smtClean="0">
                <a:latin typeface="Verdana" pitchFamily="34" charset="0"/>
                <a:ea typeface="Verdana" pitchFamily="34" charset="0"/>
                <a:cs typeface="Verdana" pitchFamily="34" charset="0"/>
              </a:rPr>
              <a:t>.[2]</a:t>
            </a:r>
            <a:endParaRPr lang="en-US" sz="2000" dirty="0" smtClean="0">
              <a:latin typeface="Verdana" pitchFamily="34" charset="0"/>
              <a:ea typeface="Verdana" pitchFamily="34" charset="0"/>
              <a:cs typeface="Verdana" pitchFamily="34" charset="0"/>
            </a:endParaRPr>
          </a:p>
          <a:p>
            <a:pPr algn="just">
              <a:buFont typeface="Wingdings" pitchFamily="2" charset="2"/>
              <a:buChar char="§"/>
            </a:pP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sz="3200" dirty="0" smtClean="0">
                <a:latin typeface="Verdana" pitchFamily="34" charset="0"/>
                <a:ea typeface="Verdana" pitchFamily="34" charset="0"/>
                <a:cs typeface="Verdana" pitchFamily="34" charset="0"/>
              </a:rPr>
              <a:t>References:</a:t>
            </a:r>
            <a:endParaRPr lang="en-US" sz="3200" dirty="0">
              <a:latin typeface="Verdana" pitchFamily="34" charset="0"/>
              <a:ea typeface="Verdana" pitchFamily="34" charset="0"/>
              <a:cs typeface="Verdana" pitchFamily="34" charset="0"/>
            </a:endParaRPr>
          </a:p>
        </p:txBody>
      </p:sp>
      <p:sp>
        <p:nvSpPr>
          <p:cNvPr id="5" name="Content Placeholder 4"/>
          <p:cNvSpPr>
            <a:spLocks noGrp="1"/>
          </p:cNvSpPr>
          <p:nvPr>
            <p:ph idx="1"/>
          </p:nvPr>
        </p:nvSpPr>
        <p:spPr>
          <a:xfrm>
            <a:off x="228600" y="990600"/>
            <a:ext cx="8610600" cy="5105400"/>
          </a:xfrm>
          <a:ln>
            <a:solidFill>
              <a:schemeClr val="accent1"/>
            </a:solidFill>
          </a:ln>
        </p:spPr>
        <p:txBody>
          <a:bodyPr/>
          <a:lstStyle/>
          <a:p>
            <a:pPr algn="just">
              <a:buFont typeface="Wingdings" pitchFamily="2" charset="2"/>
              <a:buChar char="§"/>
            </a:pPr>
            <a:r>
              <a:rPr lang="en-US" sz="2000" dirty="0" smtClean="0">
                <a:latin typeface="Verdana" pitchFamily="34" charset="0"/>
                <a:ea typeface="Verdana" pitchFamily="34" charset="0"/>
                <a:cs typeface="Verdana" pitchFamily="34" charset="0"/>
              </a:rPr>
              <a:t>We resorted to the following articles to know about the self assessment system and what tools can be used to implement the whole idea behind it.</a:t>
            </a:r>
          </a:p>
          <a:p>
            <a:pPr algn="just">
              <a:buFont typeface="Wingdings" pitchFamily="2" charset="2"/>
              <a:buChar char="§"/>
            </a:pPr>
            <a:endParaRPr lang="en-US" sz="2000" dirty="0" smtClean="0">
              <a:latin typeface="Verdana" pitchFamily="34" charset="0"/>
              <a:ea typeface="Verdana" pitchFamily="34" charset="0"/>
              <a:cs typeface="Verdana" pitchFamily="34" charset="0"/>
            </a:endParaRPr>
          </a:p>
          <a:p>
            <a:pPr algn="just">
              <a:buNone/>
            </a:pPr>
            <a:r>
              <a:rPr lang="en-US" sz="2400" i="1" u="sng" dirty="0" smtClean="0">
                <a:latin typeface="Verdana" pitchFamily="34" charset="0"/>
                <a:ea typeface="Verdana" pitchFamily="34" charset="0"/>
                <a:cs typeface="Verdana" pitchFamily="34" charset="0"/>
              </a:rPr>
              <a:t>Articles about Self-assessment and it’s benefits:</a:t>
            </a:r>
            <a:endParaRPr lang="en-US" sz="1600" i="1" u="sng" dirty="0" smtClean="0">
              <a:latin typeface="Verdana" pitchFamily="34" charset="0"/>
              <a:ea typeface="Verdana" pitchFamily="34" charset="0"/>
              <a:cs typeface="Verdana" pitchFamily="34" charset="0"/>
            </a:endParaRPr>
          </a:p>
          <a:p>
            <a:pPr algn="just">
              <a:buNone/>
            </a:pPr>
            <a:r>
              <a:rPr lang="en-US" sz="1600" dirty="0" smtClean="0">
                <a:latin typeface="Verdana" pitchFamily="34" charset="0"/>
                <a:ea typeface="Verdana" pitchFamily="34" charset="0"/>
                <a:cs typeface="Verdana" pitchFamily="34" charset="0"/>
              </a:rPr>
              <a:t>[1] 	Heidi L. Andrade, “</a:t>
            </a:r>
            <a:r>
              <a:rPr lang="en-US" sz="1600" i="1" dirty="0" smtClean="0">
                <a:latin typeface="Verdana" pitchFamily="34" charset="0"/>
                <a:ea typeface="Verdana" pitchFamily="34" charset="0"/>
                <a:cs typeface="Verdana" pitchFamily="34" charset="0"/>
              </a:rPr>
              <a:t>A Critical Review of Research on Student Self-Assessment”,  </a:t>
            </a:r>
            <a:r>
              <a:rPr lang="en-US" sz="1600" dirty="0" smtClean="0">
                <a:latin typeface="Verdana" pitchFamily="34" charset="0"/>
                <a:ea typeface="Verdana" pitchFamily="34" charset="0"/>
                <a:cs typeface="Verdana" pitchFamily="34" charset="0"/>
              </a:rPr>
              <a:t>27 August 2019.</a:t>
            </a:r>
          </a:p>
          <a:p>
            <a:pPr algn="just">
              <a:buNone/>
            </a:pPr>
            <a:r>
              <a:rPr lang="en-US" sz="1600" u="sng" dirty="0" smtClean="0">
                <a:solidFill>
                  <a:schemeClr val="accent1"/>
                </a:solidFill>
                <a:latin typeface="Verdana" pitchFamily="34" charset="0"/>
                <a:ea typeface="Verdana" pitchFamily="34" charset="0"/>
                <a:cs typeface="Verdana" pitchFamily="34" charset="0"/>
              </a:rPr>
              <a:t>https://www.frontiersin.org/articles/10.3389/feduc.2019.00087/full</a:t>
            </a:r>
          </a:p>
          <a:p>
            <a:pPr algn="just">
              <a:buNone/>
            </a:pPr>
            <a:endParaRPr lang="en-US" sz="3200" dirty="0" smtClean="0">
              <a:latin typeface="Verdana" pitchFamily="34" charset="0"/>
              <a:ea typeface="Verdana" pitchFamily="34" charset="0"/>
              <a:cs typeface="Verdana" pitchFamily="34" charset="0"/>
            </a:endParaRPr>
          </a:p>
          <a:p>
            <a:pPr algn="just">
              <a:buNone/>
            </a:pPr>
            <a:r>
              <a:rPr lang="en-US" sz="1600" dirty="0" smtClean="0">
                <a:latin typeface="Verdana" pitchFamily="34" charset="0"/>
                <a:ea typeface="Verdana" pitchFamily="34" charset="0"/>
                <a:cs typeface="Verdana" pitchFamily="34" charset="0"/>
              </a:rPr>
              <a:t>[2]	James H. McMillan and Jessica Hearn, </a:t>
            </a:r>
            <a:r>
              <a:rPr lang="en-US" sz="1600" i="1" dirty="0" smtClean="0">
                <a:latin typeface="Verdana" pitchFamily="34" charset="0"/>
                <a:ea typeface="Verdana" pitchFamily="34" charset="0"/>
                <a:cs typeface="Verdana" pitchFamily="34" charset="0"/>
              </a:rPr>
              <a:t>“Student Self-Assessment: The Key to Stronger Student Motivation and Higher Achievement”, </a:t>
            </a:r>
            <a:r>
              <a:rPr lang="en-US" sz="1600" dirty="0" smtClean="0">
                <a:latin typeface="Verdana" pitchFamily="34" charset="0"/>
                <a:ea typeface="Verdana" pitchFamily="34" charset="0"/>
                <a:cs typeface="Verdana" pitchFamily="34" charset="0"/>
              </a:rPr>
              <a:t>educational HORIZONS, no. 10, pp. 40 – 49, Fall 2008.</a:t>
            </a:r>
          </a:p>
          <a:p>
            <a:pPr algn="just">
              <a:buNone/>
            </a:pPr>
            <a:r>
              <a:rPr lang="en-US" sz="1600" u="sng" dirty="0" smtClean="0">
                <a:solidFill>
                  <a:schemeClr val="accent1"/>
                </a:solidFill>
                <a:latin typeface="Verdana" pitchFamily="34" charset="0"/>
                <a:ea typeface="Verdana" pitchFamily="34" charset="0"/>
                <a:cs typeface="Verdana" pitchFamily="34" charset="0"/>
              </a:rPr>
              <a:t>https://files.eric.ed.gov/fulltext/EJ815370.pdf</a:t>
            </a:r>
          </a:p>
          <a:p>
            <a:pPr algn="just">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Verdana" pitchFamily="34" charset="0"/>
                <a:ea typeface="Verdana" pitchFamily="34" charset="0"/>
                <a:cs typeface="Verdana" pitchFamily="34" charset="0"/>
              </a:rPr>
              <a:t>Continued…</a:t>
            </a:r>
            <a:endParaRPr lang="en-US" sz="32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838200"/>
            <a:ext cx="8686800" cy="5334000"/>
          </a:xfrm>
        </p:spPr>
        <p:txBody>
          <a:bodyPr/>
          <a:lstStyle/>
          <a:p>
            <a:pPr algn="just">
              <a:buNone/>
            </a:pPr>
            <a:r>
              <a:rPr lang="en-US" sz="2400" i="1" u="sng" dirty="0" smtClean="0">
                <a:latin typeface="Verdana" pitchFamily="34" charset="0"/>
                <a:ea typeface="Verdana" pitchFamily="34" charset="0"/>
                <a:cs typeface="Verdana" pitchFamily="34" charset="0"/>
              </a:rPr>
              <a:t>Articles about software requirements that support our system:</a:t>
            </a:r>
          </a:p>
          <a:p>
            <a:pPr algn="just">
              <a:buNone/>
            </a:pPr>
            <a:r>
              <a:rPr lang="en-US" sz="1600" dirty="0" smtClean="0">
                <a:latin typeface="Verdana" pitchFamily="34" charset="0"/>
                <a:ea typeface="Verdana" pitchFamily="34" charset="0"/>
                <a:cs typeface="Verdana" pitchFamily="34" charset="0"/>
              </a:rPr>
              <a:t>[3] </a:t>
            </a:r>
            <a:r>
              <a:rPr lang="en-US" sz="1600" dirty="0" smtClean="0">
                <a:latin typeface="Verdana" pitchFamily="34" charset="0"/>
                <a:ea typeface="Verdana" pitchFamily="34" charset="0"/>
                <a:cs typeface="Verdana" pitchFamily="34" charset="0"/>
              </a:rPr>
              <a:t>To know how to create a web application with </a:t>
            </a:r>
            <a:r>
              <a:rPr lang="en-US" sz="1600" dirty="0" err="1" smtClean="0">
                <a:latin typeface="Verdana" pitchFamily="34" charset="0"/>
                <a:ea typeface="Verdana" pitchFamily="34" charset="0"/>
                <a:cs typeface="Verdana" pitchFamily="34" charset="0"/>
              </a:rPr>
              <a:t>Django</a:t>
            </a:r>
            <a:r>
              <a:rPr lang="en-US" sz="1600" dirty="0" smtClean="0">
                <a:latin typeface="Verdana" pitchFamily="34" charset="0"/>
                <a:ea typeface="Verdana" pitchFamily="34" charset="0"/>
                <a:cs typeface="Verdana" pitchFamily="34" charset="0"/>
              </a:rPr>
              <a:t>, visit: </a:t>
            </a:r>
            <a:r>
              <a:rPr lang="en-US" sz="1600" dirty="0" smtClean="0">
                <a:latin typeface="Verdana" pitchFamily="34" charset="0"/>
                <a:ea typeface="Verdana" pitchFamily="34" charset="0"/>
                <a:cs typeface="Verdana" pitchFamily="34" charset="0"/>
                <a:hlinkClick r:id="rId2"/>
              </a:rPr>
              <a:t>https://docs.djangoproject.com/en/3.2/</a:t>
            </a: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r>
              <a:rPr lang="en-US" sz="1600" dirty="0" smtClean="0">
                <a:latin typeface="Verdana" pitchFamily="34" charset="0"/>
                <a:ea typeface="Verdana" pitchFamily="34" charset="0"/>
                <a:cs typeface="Verdana" pitchFamily="34" charset="0"/>
              </a:rPr>
              <a:t>[4]</a:t>
            </a:r>
            <a:r>
              <a:rPr lang="en-US" sz="1600" dirty="0" smtClean="0">
                <a:latin typeface="Verdana" pitchFamily="34" charset="0"/>
                <a:ea typeface="Verdana" pitchFamily="34" charset="0"/>
                <a:cs typeface="Verdana" pitchFamily="34" charset="0"/>
              </a:rPr>
              <a:t>	   To know about data visualization on a web application with python , visit:</a:t>
            </a:r>
          </a:p>
          <a:p>
            <a:pPr algn="just">
              <a:buNone/>
            </a:pPr>
            <a:r>
              <a:rPr lang="en-US" sz="16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hlinkClick r:id="rId3"/>
              </a:rPr>
              <a:t>https://www.analyticsvidhya.com/blog/2021/02/an-intuitive-guide-to-visualization-in-python/</a:t>
            </a: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Verdana" pitchFamily="34" charset="0"/>
                <a:ea typeface="Verdana" pitchFamily="34" charset="0"/>
                <a:cs typeface="Verdana" pitchFamily="34" charset="0"/>
              </a:rPr>
              <a:t>Contents</a:t>
            </a:r>
            <a:endParaRPr lang="en-IN" sz="32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81000" y="1066800"/>
            <a:ext cx="8458200" cy="5486400"/>
          </a:xfrm>
        </p:spPr>
        <p:txBody>
          <a:bodyPr/>
          <a:lstStyle/>
          <a:p>
            <a:pPr algn="just"/>
            <a:r>
              <a:rPr lang="en-IN" sz="2000" dirty="0" smtClean="0">
                <a:latin typeface="Verdana" pitchFamily="34" charset="0"/>
                <a:ea typeface="Verdana" pitchFamily="34" charset="0"/>
                <a:cs typeface="Verdana" pitchFamily="34" charset="0"/>
              </a:rPr>
              <a:t>Introduction</a:t>
            </a:r>
          </a:p>
          <a:p>
            <a:pPr algn="just"/>
            <a:r>
              <a:rPr lang="en-IN" sz="2000" dirty="0" smtClean="0">
                <a:latin typeface="Verdana" pitchFamily="34" charset="0"/>
                <a:ea typeface="Verdana" pitchFamily="34" charset="0"/>
                <a:cs typeface="Verdana" pitchFamily="34" charset="0"/>
              </a:rPr>
              <a:t>Existing and proposed system</a:t>
            </a:r>
          </a:p>
          <a:p>
            <a:pPr algn="just"/>
            <a:r>
              <a:rPr lang="en-IN" sz="2000" dirty="0" smtClean="0">
                <a:latin typeface="Verdana" pitchFamily="34" charset="0"/>
                <a:ea typeface="Verdana" pitchFamily="34" charset="0"/>
                <a:cs typeface="Verdana" pitchFamily="34" charset="0"/>
              </a:rPr>
              <a:t>Software </a:t>
            </a:r>
            <a:r>
              <a:rPr lang="en-IN" sz="2000" dirty="0" smtClean="0">
                <a:latin typeface="Verdana" pitchFamily="34" charset="0"/>
                <a:ea typeface="Verdana" pitchFamily="34" charset="0"/>
                <a:cs typeface="Verdana" pitchFamily="34" charset="0"/>
              </a:rPr>
              <a:t>requirements</a:t>
            </a:r>
          </a:p>
          <a:p>
            <a:pPr algn="just"/>
            <a:r>
              <a:rPr lang="en-IN" sz="2000" dirty="0" smtClean="0">
                <a:latin typeface="Verdana" pitchFamily="34" charset="0"/>
                <a:ea typeface="Verdana" pitchFamily="34" charset="0"/>
                <a:cs typeface="Verdana" pitchFamily="34" charset="0"/>
              </a:rPr>
              <a:t>Problem definition and </a:t>
            </a:r>
            <a:r>
              <a:rPr lang="en-IN" sz="2000" dirty="0" smtClean="0">
                <a:latin typeface="Verdana" pitchFamily="34" charset="0"/>
                <a:ea typeface="Verdana" pitchFamily="34" charset="0"/>
                <a:cs typeface="Verdana" pitchFamily="34" charset="0"/>
              </a:rPr>
              <a:t>solution</a:t>
            </a:r>
            <a:endParaRPr lang="en-IN" sz="2000" dirty="0" smtClean="0">
              <a:latin typeface="Verdana" pitchFamily="34" charset="0"/>
              <a:ea typeface="Verdana" pitchFamily="34" charset="0"/>
              <a:cs typeface="Verdana" pitchFamily="34" charset="0"/>
            </a:endParaRPr>
          </a:p>
          <a:p>
            <a:pPr algn="just"/>
            <a:r>
              <a:rPr lang="en-IN" sz="2000" dirty="0" err="1" smtClean="0">
                <a:latin typeface="Verdana" pitchFamily="34" charset="0"/>
                <a:ea typeface="Verdana" pitchFamily="34" charset="0"/>
                <a:cs typeface="Verdana" pitchFamily="34" charset="0"/>
              </a:rPr>
              <a:t>Django</a:t>
            </a:r>
            <a:r>
              <a:rPr lang="en-IN" sz="2000" dirty="0" smtClean="0">
                <a:latin typeface="Verdana" pitchFamily="34" charset="0"/>
                <a:ea typeface="Verdana" pitchFamily="34" charset="0"/>
                <a:cs typeface="Verdana" pitchFamily="34" charset="0"/>
              </a:rPr>
              <a:t> Architecture Diagram</a:t>
            </a:r>
            <a:endParaRPr lang="en-IN" sz="2000" dirty="0" smtClean="0">
              <a:latin typeface="Verdana" pitchFamily="34" charset="0"/>
              <a:ea typeface="Verdana" pitchFamily="34" charset="0"/>
              <a:cs typeface="Verdana" pitchFamily="34" charset="0"/>
            </a:endParaRPr>
          </a:p>
          <a:p>
            <a:pPr algn="just"/>
            <a:r>
              <a:rPr lang="en-IN" sz="2000" dirty="0" smtClean="0">
                <a:latin typeface="Verdana" pitchFamily="34" charset="0"/>
                <a:ea typeface="Verdana" pitchFamily="34" charset="0"/>
                <a:cs typeface="Verdana" pitchFamily="34" charset="0"/>
              </a:rPr>
              <a:t>Use case diagram </a:t>
            </a:r>
            <a:r>
              <a:rPr lang="en-IN" sz="2000" dirty="0" smtClean="0">
                <a:latin typeface="Verdana" pitchFamily="34" charset="0"/>
                <a:ea typeface="Verdana" pitchFamily="34" charset="0"/>
                <a:cs typeface="Verdana" pitchFamily="34" charset="0"/>
              </a:rPr>
              <a:t>of </a:t>
            </a:r>
            <a:r>
              <a:rPr lang="en-IN" sz="2000" dirty="0" smtClean="0">
                <a:latin typeface="Verdana" pitchFamily="34" charset="0"/>
                <a:ea typeface="Verdana" pitchFamily="34" charset="0"/>
                <a:cs typeface="Verdana" pitchFamily="34" charset="0"/>
              </a:rPr>
              <a:t>the </a:t>
            </a:r>
            <a:r>
              <a:rPr lang="en-IN" sz="2000" dirty="0" smtClean="0">
                <a:latin typeface="Verdana" pitchFamily="34" charset="0"/>
                <a:ea typeface="Verdana" pitchFamily="34" charset="0"/>
                <a:cs typeface="Verdana" pitchFamily="34" charset="0"/>
              </a:rPr>
              <a:t>application</a:t>
            </a:r>
          </a:p>
          <a:p>
            <a:pPr algn="just"/>
            <a:r>
              <a:rPr lang="en-IN" sz="2000" dirty="0" smtClean="0">
                <a:latin typeface="Verdana" pitchFamily="34" charset="0"/>
                <a:ea typeface="Verdana" pitchFamily="34" charset="0"/>
                <a:cs typeface="Verdana" pitchFamily="34" charset="0"/>
              </a:rPr>
              <a:t>Sections of the </a:t>
            </a:r>
            <a:r>
              <a:rPr lang="en-IN" sz="2000" smtClean="0">
                <a:latin typeface="Verdana" pitchFamily="34" charset="0"/>
                <a:ea typeface="Verdana" pitchFamily="34" charset="0"/>
                <a:cs typeface="Verdana" pitchFamily="34" charset="0"/>
              </a:rPr>
              <a:t>web application</a:t>
            </a:r>
            <a:endParaRPr lang="en-IN" sz="2000" dirty="0" smtClean="0">
              <a:latin typeface="Verdana" pitchFamily="34" charset="0"/>
              <a:ea typeface="Verdana" pitchFamily="34" charset="0"/>
              <a:cs typeface="Verdana" pitchFamily="34" charset="0"/>
            </a:endParaRPr>
          </a:p>
          <a:p>
            <a:pPr algn="just"/>
            <a:endParaRPr lang="en-IN" dirty="0" smtClean="0"/>
          </a:p>
          <a:p>
            <a:pPr algn="just"/>
            <a:endParaRPr lang="en-I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Verdana" pitchFamily="34" charset="0"/>
                <a:ea typeface="Verdana" pitchFamily="34" charset="0"/>
                <a:cs typeface="Verdana" pitchFamily="34" charset="0"/>
              </a:rPr>
              <a:t>Introduction</a:t>
            </a:r>
          </a:p>
        </p:txBody>
      </p:sp>
      <p:sp>
        <p:nvSpPr>
          <p:cNvPr id="3" name="Content Placeholder 2"/>
          <p:cNvSpPr>
            <a:spLocks noGrp="1"/>
          </p:cNvSpPr>
          <p:nvPr>
            <p:ph sz="half" idx="1"/>
          </p:nvPr>
        </p:nvSpPr>
        <p:spPr>
          <a:xfrm>
            <a:off x="304800" y="1143000"/>
            <a:ext cx="8458200" cy="4876800"/>
          </a:xfrm>
        </p:spPr>
        <p:txBody>
          <a:bodyPr/>
          <a:lstStyle/>
          <a:p>
            <a:pPr algn="just">
              <a:lnSpc>
                <a:spcPct val="150000"/>
              </a:lnSpc>
            </a:pPr>
            <a:r>
              <a:rPr lang="en-US" sz="2000" dirty="0" smtClean="0">
                <a:latin typeface="Verdana" pitchFamily="34" charset="0"/>
                <a:ea typeface="Verdana" pitchFamily="34" charset="0"/>
                <a:cs typeface="Verdana" pitchFamily="34" charset="0"/>
              </a:rPr>
              <a:t>A student has to go through a lot of exams and scrutiny in his/her educational period to promote themselves to higher levels.</a:t>
            </a:r>
          </a:p>
          <a:p>
            <a:pPr algn="just">
              <a:lnSpc>
                <a:spcPct val="150000"/>
              </a:lnSpc>
            </a:pPr>
            <a:r>
              <a:rPr lang="en-US" sz="2000" dirty="0" smtClean="0">
                <a:latin typeface="Verdana" pitchFamily="34" charset="0"/>
                <a:ea typeface="Verdana" pitchFamily="34" charset="0"/>
                <a:cs typeface="Verdana" pitchFamily="34" charset="0"/>
              </a:rPr>
              <a:t> In this journey, one often gets lost not knowing where one stands as per the academics and what steps one has to take for climbing up the academic ladder.</a:t>
            </a:r>
          </a:p>
          <a:p>
            <a:pPr algn="just">
              <a:lnSpc>
                <a:spcPct val="150000"/>
              </a:lnSpc>
            </a:pPr>
            <a:r>
              <a:rPr lang="en-US" sz="2000" dirty="0" smtClean="0">
                <a:latin typeface="Verdana" pitchFamily="34" charset="0"/>
                <a:ea typeface="Verdana" pitchFamily="34" charset="0"/>
                <a:cs typeface="Verdana" pitchFamily="34" charset="0"/>
              </a:rPr>
              <a:t> Our project – The student self-assessment system helps students to do just that by tracking the progress and providing necessary suggestions</a:t>
            </a:r>
            <a:r>
              <a:rPr lang="en-US" sz="2000" dirty="0" smtClean="0"/>
              <a:t>.</a:t>
            </a:r>
          </a:p>
          <a:p>
            <a:pPr algn="just"/>
            <a:endParaRPr lang="en-US" sz="2000" dirty="0"/>
          </a:p>
          <a:p>
            <a:pPr algn="just">
              <a:buNone/>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Verdana" pitchFamily="34" charset="0"/>
                <a:ea typeface="Verdana" pitchFamily="34" charset="0"/>
                <a:cs typeface="Verdana" pitchFamily="34" charset="0"/>
              </a:rPr>
              <a:t>Existing and Proposed System</a:t>
            </a:r>
          </a:p>
        </p:txBody>
      </p:sp>
      <p:sp>
        <p:nvSpPr>
          <p:cNvPr id="3" name="Content Placeholder 2"/>
          <p:cNvSpPr>
            <a:spLocks noGrp="1"/>
          </p:cNvSpPr>
          <p:nvPr>
            <p:ph sz="half" idx="1"/>
          </p:nvPr>
        </p:nvSpPr>
        <p:spPr>
          <a:xfrm>
            <a:off x="304800" y="1143000"/>
            <a:ext cx="8458200" cy="4876800"/>
          </a:xfrm>
        </p:spPr>
        <p:txBody>
          <a:bodyPr/>
          <a:lstStyle/>
          <a:p>
            <a:pPr algn="just"/>
            <a:endParaRPr lang="en-US" sz="2000" b="1" dirty="0" smtClean="0">
              <a:solidFill>
                <a:srgbClr val="7030A0"/>
              </a:solidFill>
              <a:latin typeface="Verdana" pitchFamily="34" charset="0"/>
              <a:ea typeface="Verdana" pitchFamily="34" charset="0"/>
              <a:cs typeface="Verdana" pitchFamily="34" charset="0"/>
            </a:endParaRPr>
          </a:p>
          <a:p>
            <a:pPr algn="just"/>
            <a:r>
              <a:rPr lang="en-US" sz="2000" b="1" dirty="0" smtClean="0">
                <a:solidFill>
                  <a:srgbClr val="7030A0"/>
                </a:solidFill>
                <a:latin typeface="Verdana" pitchFamily="34" charset="0"/>
                <a:ea typeface="Verdana" pitchFamily="34" charset="0"/>
                <a:cs typeface="Verdana" pitchFamily="34" charset="0"/>
              </a:rPr>
              <a:t>Existing System:</a:t>
            </a:r>
            <a:endParaRPr lang="en-US" sz="1200" b="1" dirty="0" smtClean="0">
              <a:solidFill>
                <a:srgbClr val="7030A0"/>
              </a:solidFill>
              <a:latin typeface="Verdana" pitchFamily="34" charset="0"/>
              <a:ea typeface="Verdana" pitchFamily="34" charset="0"/>
              <a:cs typeface="Verdana" pitchFamily="34" charset="0"/>
            </a:endParaRPr>
          </a:p>
          <a:p>
            <a:pPr algn="just">
              <a:buNone/>
            </a:pPr>
            <a:r>
              <a:rPr lang="en-US" sz="2000" dirty="0" smtClean="0"/>
              <a:t>			</a:t>
            </a:r>
            <a:r>
              <a:rPr lang="en-US" sz="1600" dirty="0" smtClean="0">
                <a:latin typeface="Verdana" pitchFamily="34" charset="0"/>
                <a:ea typeface="Verdana" pitchFamily="34" charset="0"/>
                <a:cs typeface="Verdana" pitchFamily="34" charset="0"/>
              </a:rPr>
              <a:t>In educational institutions, especially those for adults, students are often required to take examinations frequently until the completion of their course to assess their knowledge. As often as it is, the conventional approach does not motive students enough and sometimes fails to let them know their capabilities.</a:t>
            </a:r>
          </a:p>
          <a:p>
            <a:pPr algn="just">
              <a:buNone/>
            </a:pPr>
            <a:endParaRPr lang="en-US" sz="1600" dirty="0" smtClean="0"/>
          </a:p>
          <a:p>
            <a:pPr algn="just"/>
            <a:r>
              <a:rPr lang="en-US" sz="2000" b="1" dirty="0" smtClean="0">
                <a:solidFill>
                  <a:srgbClr val="7030A0"/>
                </a:solidFill>
                <a:latin typeface="Verdana" pitchFamily="34" charset="0"/>
                <a:ea typeface="Verdana" pitchFamily="34" charset="0"/>
                <a:cs typeface="Verdana" pitchFamily="34" charset="0"/>
              </a:rPr>
              <a:t>Proposed System:</a:t>
            </a:r>
            <a:endParaRPr lang="en-US" sz="1200" b="1" dirty="0" smtClean="0">
              <a:solidFill>
                <a:srgbClr val="7030A0"/>
              </a:solidFill>
              <a:latin typeface="Verdana" pitchFamily="34" charset="0"/>
              <a:ea typeface="Verdana" pitchFamily="34" charset="0"/>
              <a:cs typeface="Verdana" pitchFamily="34" charset="0"/>
            </a:endParaRPr>
          </a:p>
          <a:p>
            <a:pPr algn="just">
              <a:buNone/>
            </a:pPr>
            <a:r>
              <a:rPr lang="en-US" sz="2000" dirty="0" smtClean="0"/>
              <a:t>			</a:t>
            </a:r>
            <a:r>
              <a:rPr lang="en-US" sz="1600" dirty="0" smtClean="0">
                <a:latin typeface="Verdana" pitchFamily="34" charset="0"/>
                <a:ea typeface="Verdana" pitchFamily="34" charset="0"/>
                <a:cs typeface="Verdana" pitchFamily="34" charset="0"/>
              </a:rPr>
              <a:t>Student self-assessment system provides a platform for students to set attainable targets as to how much they aim to score in their academics in a particular semester and by the end of their course. The system keeps track of their activities and generates a report which allows students to know whether they are in the track and what average they should maintain to attain their final goal. It also visualizes their progress in various academic areas.</a:t>
            </a: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p>
          <a:p>
            <a:pPr algn="just">
              <a:buNone/>
            </a:pPr>
            <a:endParaRPr lang="en-US" sz="1600" dirty="0" smtClean="0"/>
          </a:p>
          <a:p>
            <a:pPr algn="just">
              <a:buNone/>
            </a:pPr>
            <a:endParaRPr lang="en-US" sz="1600" dirty="0" smtClean="0"/>
          </a:p>
          <a:p>
            <a:pPr algn="just">
              <a:buNone/>
            </a:pPr>
            <a:endParaRPr lang="en-US" sz="1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sz="3200" dirty="0" smtClean="0">
                <a:latin typeface="Verdana" pitchFamily="34" charset="0"/>
                <a:ea typeface="Verdana" pitchFamily="34" charset="0"/>
                <a:cs typeface="Verdana" pitchFamily="34" charset="0"/>
              </a:rPr>
              <a:t>Software Requirements</a:t>
            </a:r>
            <a:endParaRPr lang="en-US" sz="32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304800" y="1143000"/>
            <a:ext cx="8382000" cy="4987925"/>
          </a:xfrm>
        </p:spPr>
        <p:txBody>
          <a:bodyPr numCol="1"/>
          <a:lstStyle/>
          <a:p>
            <a:pPr algn="just">
              <a:buFont typeface="Wingdings" pitchFamily="2" charset="2"/>
              <a:buChar char="q"/>
            </a:pPr>
            <a:r>
              <a:rPr lang="en-US" sz="2000" dirty="0" smtClean="0">
                <a:latin typeface="Verdana" pitchFamily="34" charset="0"/>
                <a:ea typeface="Verdana" pitchFamily="34" charset="0"/>
                <a:cs typeface="Verdana" pitchFamily="34" charset="0"/>
              </a:rPr>
              <a:t>The Software requirements for the development of our web application are:</a:t>
            </a:r>
          </a:p>
          <a:p>
            <a:pPr lvl="8" algn="just">
              <a:buFont typeface="Wingdings" pitchFamily="2" charset="2"/>
              <a:buChar char="ü"/>
            </a:pPr>
            <a:r>
              <a:rPr lang="en-US" dirty="0" smtClean="0">
                <a:latin typeface="Verdana" pitchFamily="34" charset="0"/>
                <a:ea typeface="Verdana" pitchFamily="34" charset="0"/>
                <a:cs typeface="Verdana" pitchFamily="34" charset="0"/>
              </a:rPr>
              <a:t>Python </a:t>
            </a:r>
            <a:r>
              <a:rPr lang="en-US" dirty="0" err="1" smtClean="0">
                <a:latin typeface="Verdana" pitchFamily="34" charset="0"/>
                <a:ea typeface="Verdana" pitchFamily="34" charset="0"/>
                <a:cs typeface="Verdana" pitchFamily="34" charset="0"/>
              </a:rPr>
              <a:t>Django</a:t>
            </a:r>
            <a:endParaRPr lang="en-US" dirty="0" smtClean="0">
              <a:latin typeface="Verdana" pitchFamily="34" charset="0"/>
              <a:ea typeface="Verdana" pitchFamily="34" charset="0"/>
              <a:cs typeface="Verdana" pitchFamily="34" charset="0"/>
            </a:endParaRPr>
          </a:p>
          <a:p>
            <a:pPr lvl="8" algn="just">
              <a:buFont typeface="Wingdings" pitchFamily="2" charset="2"/>
              <a:buChar char="ü"/>
            </a:pPr>
            <a:r>
              <a:rPr lang="en-US" dirty="0" smtClean="0">
                <a:latin typeface="Verdana" pitchFamily="34" charset="0"/>
                <a:ea typeface="Verdana" pitchFamily="34" charset="0"/>
                <a:cs typeface="Verdana" pitchFamily="34" charset="0"/>
              </a:rPr>
              <a:t>React JS</a:t>
            </a:r>
          </a:p>
          <a:p>
            <a:pPr lvl="8" algn="just">
              <a:buFont typeface="Wingdings" pitchFamily="2" charset="2"/>
              <a:buChar char="ü"/>
            </a:pPr>
            <a:r>
              <a:rPr lang="en-US" dirty="0" smtClean="0">
                <a:latin typeface="Verdana" pitchFamily="34" charset="0"/>
                <a:ea typeface="Verdana" pitchFamily="34" charset="0"/>
                <a:cs typeface="Verdana" pitchFamily="34" charset="0"/>
              </a:rPr>
              <a:t>HTML</a:t>
            </a:r>
          </a:p>
          <a:p>
            <a:pPr lvl="8" algn="just">
              <a:buFont typeface="Wingdings" pitchFamily="2" charset="2"/>
              <a:buChar char="ü"/>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lvl="8" algn="just">
              <a:buFont typeface="Wingdings" pitchFamily="2" charset="2"/>
              <a:buChar char="ü"/>
            </a:pPr>
            <a:r>
              <a:rPr lang="en-US" dirty="0" smtClean="0">
                <a:latin typeface="Verdana" pitchFamily="34" charset="0"/>
                <a:ea typeface="Verdana" pitchFamily="34" charset="0"/>
                <a:cs typeface="Verdana" pitchFamily="34" charset="0"/>
              </a:rPr>
              <a:t>Bootstrap</a:t>
            </a:r>
          </a:p>
          <a:p>
            <a:pPr lvl="8" algn="just">
              <a:buFont typeface="Wingdings" pitchFamily="2" charset="2"/>
              <a:buChar char="ü"/>
            </a:pPr>
            <a:r>
              <a:rPr lang="en-US" dirty="0" smtClean="0">
                <a:latin typeface="Verdana" pitchFamily="34" charset="0"/>
                <a:ea typeface="Verdana" pitchFamily="34" charset="0"/>
                <a:cs typeface="Verdana" pitchFamily="34" charset="0"/>
              </a:rPr>
              <a:t>Visual Studio Code</a:t>
            </a:r>
            <a:endParaRPr lang="en-US" dirty="0" smtClean="0">
              <a:latin typeface="Verdana" pitchFamily="34" charset="0"/>
              <a:ea typeface="Verdana" pitchFamily="34" charset="0"/>
              <a:cs typeface="Verdana" pitchFamily="34" charset="0"/>
            </a:endParaRPr>
          </a:p>
          <a:p>
            <a:pPr lvl="8" algn="just">
              <a:buFont typeface="Wingdings" pitchFamily="2" charset="2"/>
              <a:buChar char="ü"/>
            </a:pPr>
            <a:endParaRPr lang="en-US" dirty="0" smtClean="0">
              <a:latin typeface="Verdana" pitchFamily="34" charset="0"/>
              <a:ea typeface="Verdana" pitchFamily="34" charset="0"/>
              <a:cs typeface="Verdana" pitchFamily="34" charset="0"/>
            </a:endParaRPr>
          </a:p>
          <a:p>
            <a:pPr lvl="8" algn="just">
              <a:buFont typeface="Wingdings" pitchFamily="2" charset="2"/>
              <a:buChar char="ü"/>
            </a:pPr>
            <a:endParaRPr lang="en-US" dirty="0" smtClean="0">
              <a:latin typeface="Verdana" pitchFamily="34" charset="0"/>
              <a:ea typeface="Verdana" pitchFamily="34" charset="0"/>
              <a:cs typeface="Verdana" pitchFamily="34" charset="0"/>
            </a:endParaRPr>
          </a:p>
          <a:p>
            <a:pPr lvl="8" algn="just">
              <a:buFont typeface="Wingdings" pitchFamily="2" charset="2"/>
              <a:buChar char="ü"/>
            </a:pPr>
            <a:endParaRPr lang="en-US" dirty="0" smtClean="0">
              <a:latin typeface="Verdana" pitchFamily="34" charset="0"/>
              <a:ea typeface="Verdana" pitchFamily="34" charset="0"/>
              <a:cs typeface="Verdana" pitchFamily="34" charset="0"/>
            </a:endParaRPr>
          </a:p>
          <a:p>
            <a:pPr lvl="8" algn="just">
              <a:buFont typeface="Wingdings" pitchFamily="2" charset="2"/>
              <a:buChar char="ü"/>
            </a:pPr>
            <a:endParaRPr lang="en-US" dirty="0" smtClean="0">
              <a:latin typeface="Verdana" pitchFamily="34" charset="0"/>
              <a:ea typeface="Verdana" pitchFamily="34" charset="0"/>
              <a:cs typeface="Verdana" pitchFamily="34" charset="0"/>
            </a:endParaRPr>
          </a:p>
          <a:p>
            <a:pPr lvl="8" algn="just">
              <a:buNone/>
            </a:pPr>
            <a:endParaRPr lang="en-US" dirty="0" smtClean="0">
              <a:latin typeface="Verdana" pitchFamily="34" charset="0"/>
              <a:ea typeface="Verdana" pitchFamily="34" charset="0"/>
              <a:cs typeface="Verdana" pitchFamily="34" charset="0"/>
            </a:endParaRPr>
          </a:p>
          <a:p>
            <a:pPr lvl="6" algn="just"/>
            <a:endParaRPr lang="en-US" sz="1000" dirty="0" smtClean="0"/>
          </a:p>
          <a:p>
            <a:pPr lvl="1" algn="just">
              <a:buNone/>
            </a:pPr>
            <a:r>
              <a:rPr lang="en-US" sz="1600" dirty="0" smtClean="0"/>
              <a:t>			 	</a:t>
            </a:r>
          </a:p>
          <a:p>
            <a:pPr algn="just">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5181600"/>
          </a:xfrm>
        </p:spPr>
        <p:txBody>
          <a:bodyPr/>
          <a:lstStyle/>
          <a:p>
            <a:pPr algn="just"/>
            <a:endParaRPr lang="en-US" sz="1800" b="1" dirty="0" smtClean="0">
              <a:solidFill>
                <a:srgbClr val="7030A0"/>
              </a:solidFill>
              <a:latin typeface="Verdana" pitchFamily="34" charset="0"/>
              <a:ea typeface="Verdana" pitchFamily="34" charset="0"/>
              <a:cs typeface="Verdana" pitchFamily="34" charset="0"/>
            </a:endParaRPr>
          </a:p>
          <a:p>
            <a:pPr algn="just"/>
            <a:endParaRPr lang="en-US" sz="1800" b="1" dirty="0" smtClean="0">
              <a:solidFill>
                <a:srgbClr val="7030A0"/>
              </a:solidFill>
              <a:latin typeface="Verdana" pitchFamily="34" charset="0"/>
              <a:ea typeface="Verdana" pitchFamily="34" charset="0"/>
              <a:cs typeface="Verdana" pitchFamily="34" charset="0"/>
            </a:endParaRPr>
          </a:p>
          <a:p>
            <a:pPr algn="just"/>
            <a:r>
              <a:rPr lang="en-US" sz="1800" b="1" dirty="0" smtClean="0">
                <a:solidFill>
                  <a:srgbClr val="7030A0"/>
                </a:solidFill>
                <a:latin typeface="Verdana" pitchFamily="34" charset="0"/>
                <a:ea typeface="Verdana" pitchFamily="34" charset="0"/>
                <a:cs typeface="Verdana" pitchFamily="34" charset="0"/>
              </a:rPr>
              <a:t>Problem definition:</a:t>
            </a:r>
          </a:p>
          <a:p>
            <a:pPr algn="just">
              <a:buNone/>
            </a:pPr>
            <a:r>
              <a:rPr lang="en-US" sz="18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A student as he grows into an adult is expected to learn things by himself and he is not frequently guided by teachers or parents as it happens with children, but due to many factors students often fail to have a proper introspection of themselves.</a:t>
            </a:r>
          </a:p>
          <a:p>
            <a:pPr algn="just">
              <a:buNone/>
            </a:pPr>
            <a:endParaRPr lang="en-US" sz="1800" dirty="0" smtClean="0">
              <a:latin typeface="Verdana" pitchFamily="34" charset="0"/>
              <a:ea typeface="Verdana" pitchFamily="34" charset="0"/>
              <a:cs typeface="Verdana" pitchFamily="34" charset="0"/>
            </a:endParaRPr>
          </a:p>
          <a:p>
            <a:pPr algn="just">
              <a:buNone/>
            </a:pPr>
            <a:endParaRPr lang="en-US" sz="1800" dirty="0" smtClean="0">
              <a:latin typeface="Verdana" pitchFamily="34" charset="0"/>
              <a:ea typeface="Verdana" pitchFamily="34" charset="0"/>
              <a:cs typeface="Verdana" pitchFamily="34" charset="0"/>
            </a:endParaRPr>
          </a:p>
          <a:p>
            <a:pPr algn="just">
              <a:buNone/>
            </a:pPr>
            <a:endParaRPr lang="en-US" sz="1800" dirty="0" smtClean="0">
              <a:latin typeface="Verdana" pitchFamily="34" charset="0"/>
              <a:ea typeface="Verdana" pitchFamily="34" charset="0"/>
              <a:cs typeface="Verdana" pitchFamily="34" charset="0"/>
            </a:endParaRPr>
          </a:p>
          <a:p>
            <a:pPr algn="just"/>
            <a:r>
              <a:rPr lang="en-US" sz="1800" b="1" dirty="0" smtClean="0">
                <a:solidFill>
                  <a:srgbClr val="7030A0"/>
                </a:solidFill>
                <a:latin typeface="Verdana" pitchFamily="34" charset="0"/>
                <a:ea typeface="Verdana" pitchFamily="34" charset="0"/>
                <a:cs typeface="Verdana" pitchFamily="34" charset="0"/>
              </a:rPr>
              <a:t>Solution:</a:t>
            </a:r>
          </a:p>
          <a:p>
            <a:pPr algn="just">
              <a:buNone/>
            </a:pPr>
            <a:r>
              <a:rPr lang="en-US" sz="18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To sharpen their introspection skills and cognitive abilities, all students need is useful and concise information about themselves which they can use to make useful decisions to excel in their academics. Student self assessment system provides crisp information about their performance to alert them about the same.</a:t>
            </a:r>
          </a:p>
          <a:p>
            <a:pPr algn="just">
              <a:buNone/>
            </a:pPr>
            <a:endParaRPr lang="en-US" sz="1600" dirty="0" smtClean="0">
              <a:latin typeface="Verdana" pitchFamily="34" charset="0"/>
              <a:ea typeface="Verdana" pitchFamily="34" charset="0"/>
              <a:cs typeface="Verdana" pitchFamily="34" charset="0"/>
            </a:endParaRPr>
          </a:p>
          <a:p>
            <a:pPr algn="just">
              <a:buNone/>
            </a:pPr>
            <a:endParaRPr lang="en-US" sz="1600" dirty="0" smtClean="0">
              <a:latin typeface="Verdana" pitchFamily="34" charset="0"/>
              <a:ea typeface="Verdana" pitchFamily="34" charset="0"/>
              <a:cs typeface="Verdana" pitchFamily="34" charset="0"/>
            </a:endParaRPr>
          </a:p>
          <a:p>
            <a:pPr>
              <a:buNone/>
            </a:pPr>
            <a:endParaRPr lang="en-US" sz="1600" dirty="0" smtClean="0">
              <a:latin typeface="Verdana" pitchFamily="34" charset="0"/>
              <a:ea typeface="Verdana" pitchFamily="34" charset="0"/>
              <a:cs typeface="Verdana" pitchFamily="34" charset="0"/>
            </a:endParaRPr>
          </a:p>
        </p:txBody>
      </p:sp>
      <p:sp>
        <p:nvSpPr>
          <p:cNvPr id="4" name="Title 3"/>
          <p:cNvSpPr>
            <a:spLocks noGrp="1"/>
          </p:cNvSpPr>
          <p:nvPr>
            <p:ph type="title"/>
          </p:nvPr>
        </p:nvSpPr>
        <p:spPr>
          <a:xfrm>
            <a:off x="457200" y="277813"/>
            <a:ext cx="8229600" cy="712787"/>
          </a:xfrm>
        </p:spPr>
        <p:txBody>
          <a:bodyPr/>
          <a:lstStyle/>
          <a:p>
            <a:r>
              <a:rPr lang="en-US" sz="3200" dirty="0" smtClean="0">
                <a:latin typeface="Verdana" pitchFamily="34" charset="0"/>
                <a:ea typeface="Verdana" pitchFamily="34" charset="0"/>
                <a:cs typeface="Verdana" pitchFamily="34" charset="0"/>
              </a:rPr>
              <a:t>Problem definition and solution</a:t>
            </a:r>
            <a:endParaRPr lang="en-US" sz="3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813"/>
            <a:ext cx="8305800" cy="636587"/>
          </a:xfrm>
        </p:spPr>
        <p:txBody>
          <a:bodyPr/>
          <a:lstStyle/>
          <a:p>
            <a:r>
              <a:rPr lang="en-US" sz="3200" dirty="0" smtClean="0">
                <a:latin typeface="Verdana" pitchFamily="34" charset="0"/>
                <a:ea typeface="Verdana" pitchFamily="34" charset="0"/>
                <a:cs typeface="Verdana" pitchFamily="34" charset="0"/>
              </a:rPr>
              <a:t>Process flow in </a:t>
            </a:r>
            <a:r>
              <a:rPr lang="en-US" sz="3200" dirty="0" err="1" smtClean="0">
                <a:latin typeface="Verdana" pitchFamily="34" charset="0"/>
                <a:ea typeface="Verdana" pitchFamily="34" charset="0"/>
                <a:cs typeface="Verdana" pitchFamily="34" charset="0"/>
              </a:rPr>
              <a:t>Django</a:t>
            </a:r>
            <a:r>
              <a:rPr lang="en-US" sz="3200" dirty="0" smtClean="0">
                <a:latin typeface="Verdana" pitchFamily="34" charset="0"/>
                <a:ea typeface="Verdana" pitchFamily="34" charset="0"/>
                <a:cs typeface="Verdana" pitchFamily="34" charset="0"/>
              </a:rPr>
              <a:t> MVT Architecture</a:t>
            </a:r>
            <a:endParaRPr lang="en-US" sz="3200" dirty="0">
              <a:latin typeface="Verdana" pitchFamily="34" charset="0"/>
              <a:ea typeface="Verdana" pitchFamily="34" charset="0"/>
              <a:cs typeface="Verdana" pitchFamily="34" charset="0"/>
            </a:endParaRPr>
          </a:p>
        </p:txBody>
      </p:sp>
      <p:pic>
        <p:nvPicPr>
          <p:cNvPr id="8" name="Content Placeholder 7" descr="django-mvt-based-control-flow.png"/>
          <p:cNvPicPr>
            <a:picLocks noGrp="1" noChangeAspect="1"/>
          </p:cNvPicPr>
          <p:nvPr>
            <p:ph idx="1"/>
          </p:nvPr>
        </p:nvPicPr>
        <p:blipFill>
          <a:blip r:embed="rId2"/>
          <a:stretch>
            <a:fillRect/>
          </a:stretch>
        </p:blipFill>
        <p:spPr>
          <a:xfrm>
            <a:off x="533400" y="1752600"/>
            <a:ext cx="8305800" cy="4343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636587"/>
          </a:xfrm>
        </p:spPr>
        <p:txBody>
          <a:bodyPr/>
          <a:lstStyle/>
          <a:p>
            <a:r>
              <a:rPr lang="en-US" sz="3200" dirty="0" smtClean="0">
                <a:latin typeface="Verdana" pitchFamily="34" charset="0"/>
                <a:ea typeface="Verdana" pitchFamily="34" charset="0"/>
                <a:cs typeface="Verdana" pitchFamily="34" charset="0"/>
              </a:rPr>
              <a:t>Use case of the application </a:t>
            </a:r>
            <a:endParaRPr lang="en-US" sz="3200" dirty="0">
              <a:latin typeface="Verdana" pitchFamily="34" charset="0"/>
              <a:ea typeface="Verdana" pitchFamily="34" charset="0"/>
              <a:cs typeface="Verdana" pitchFamily="34" charset="0"/>
            </a:endParaRPr>
          </a:p>
        </p:txBody>
      </p:sp>
      <p:pic>
        <p:nvPicPr>
          <p:cNvPr id="5" name="Content Placeholder 4" descr="Use case Digram.png"/>
          <p:cNvPicPr>
            <a:picLocks noGrp="1" noChangeAspect="1"/>
          </p:cNvPicPr>
          <p:nvPr>
            <p:ph idx="1"/>
          </p:nvPr>
        </p:nvPicPr>
        <p:blipFill>
          <a:blip r:embed="rId2"/>
          <a:stretch>
            <a:fillRect/>
          </a:stretch>
        </p:blipFill>
        <p:spPr>
          <a:xfrm>
            <a:off x="1143000" y="838200"/>
            <a:ext cx="5714999" cy="529272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7114</TotalTime>
  <Words>472</Words>
  <Application>WPS Presentation</Application>
  <PresentationFormat>On-screen Show (4:3)</PresentationFormat>
  <Paragraphs>119</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SRIT_PPT_Theme</vt:lpstr>
      <vt:lpstr>STUDENT SELF-ASSESSMENT  SYSTEM</vt:lpstr>
      <vt:lpstr>Abstract</vt:lpstr>
      <vt:lpstr>Contents</vt:lpstr>
      <vt:lpstr>Introduction</vt:lpstr>
      <vt:lpstr>Existing and Proposed System</vt:lpstr>
      <vt:lpstr>Software Requirements</vt:lpstr>
      <vt:lpstr>Problem definition and solution</vt:lpstr>
      <vt:lpstr>Process flow in Django MVT Architecture</vt:lpstr>
      <vt:lpstr>Use case of the application </vt:lpstr>
      <vt:lpstr>Activity Diagram of the Login Page</vt:lpstr>
      <vt:lpstr>Sections of the web application</vt:lpstr>
      <vt:lpstr>Index Page</vt:lpstr>
      <vt:lpstr>Code for the Index Page</vt:lpstr>
      <vt:lpstr>Code for the Index Page</vt:lpstr>
      <vt:lpstr>Code for the Index Page</vt:lpstr>
      <vt:lpstr>Signup Page</vt:lpstr>
      <vt:lpstr>Code for the Signup Page </vt:lpstr>
      <vt:lpstr>Login Page</vt:lpstr>
      <vt:lpstr>Home page</vt:lpstr>
      <vt:lpstr>Progress page</vt:lpstr>
      <vt:lpstr>Report page</vt:lpstr>
      <vt:lpstr>Suggestions page</vt:lpstr>
      <vt:lpstr>Conclusion:</vt:lpstr>
      <vt:lpstr>References:</vt:lpstr>
      <vt:lpstr>Continued…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Asus</cp:lastModifiedBy>
  <cp:revision>259</cp:revision>
  <dcterms:created xsi:type="dcterms:W3CDTF">2006-08-16T00:00:00Z</dcterms:created>
  <dcterms:modified xsi:type="dcterms:W3CDTF">2021-07-22T12:26:22Z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