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46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Anusha-3113/Stegnography-project.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CAPSTONE PROJECT</a:t>
            </a:r>
            <a:endParaRPr lang="en-US" sz="3200" b="1" dirty="0">
              <a:solidFill>
                <a:schemeClr val="accent1">
                  <a:lumMod val="75000"/>
                </a:schemeClr>
              </a:solidFill>
              <a:latin typeface="Arial"/>
              <a:cs typeface="Arial"/>
            </a:endParaRP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dirty="0" smtClean="0">
                <a:solidFill>
                  <a:schemeClr val="accent1">
                    <a:lumMod val="75000"/>
                  </a:schemeClr>
                </a:solidFill>
                <a:latin typeface="Arial" pitchFamily="34" charset="0"/>
                <a:cs typeface="Arial" pitchFamily="34" charset="0"/>
              </a:rPr>
              <a:t>: Dhasari Anusha</a:t>
            </a:r>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a:cs typeface="Arial"/>
              </a:rPr>
              <a:t>Student Name </a:t>
            </a:r>
            <a:r>
              <a:rPr lang="en-US" sz="2000" b="1" dirty="0">
                <a:solidFill>
                  <a:schemeClr val="accent1">
                    <a:lumMod val="75000"/>
                  </a:schemeClr>
                </a:solidFill>
                <a:latin typeface="Arial"/>
                <a:cs typeface="Arial"/>
              </a:rPr>
              <a:t>: </a:t>
            </a:r>
            <a:r>
              <a:rPr lang="en-US" sz="2000" b="1" dirty="0">
                <a:solidFill>
                  <a:schemeClr val="accent1">
                    <a:lumMod val="75000"/>
                  </a:schemeClr>
                </a:solidFill>
                <a:latin typeface="Arial" pitchFamily="34" charset="0"/>
                <a:cs typeface="Arial" pitchFamily="34" charset="0"/>
              </a:rPr>
              <a:t>Dhasari Anusha</a:t>
            </a:r>
            <a:endParaRPr lang="en-US" sz="2000" b="1" dirty="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College </a:t>
            </a:r>
            <a:r>
              <a:rPr lang="en-US" sz="2000" b="1" dirty="0">
                <a:solidFill>
                  <a:schemeClr val="accent1">
                    <a:lumMod val="75000"/>
                  </a:schemeClr>
                </a:solidFill>
                <a:latin typeface="Arial"/>
                <a:cs typeface="Arial"/>
              </a:rPr>
              <a:t>Name &amp; Department : I</a:t>
            </a:r>
            <a:r>
              <a:rPr lang="en-US" sz="2000" b="1" dirty="0" smtClean="0">
                <a:solidFill>
                  <a:schemeClr val="accent1">
                    <a:lumMod val="75000"/>
                  </a:schemeClr>
                </a:solidFill>
                <a:latin typeface="Arial"/>
                <a:cs typeface="Arial"/>
              </a:rPr>
              <a:t>nstitute of aeronautical Engineering, CSE-Cyber Security</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305435" indent="-305435"/>
            <a:r>
              <a:rPr lang="en-US" sz="2000" b="1" dirty="0" smtClean="0">
                <a:latin typeface="Times New Roman" panose="02020603050405020304" pitchFamily="18" charset="0"/>
                <a:cs typeface="Times New Roman" panose="02020603050405020304" pitchFamily="18" charset="0"/>
              </a:rPr>
              <a:t>Smarter Techniques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Adding advanced methods to hide data more effectively, making it almost impossible to detect. </a:t>
            </a:r>
            <a:endParaRPr lang="en-US" sz="2000" dirty="0" smtClean="0">
              <a:latin typeface="Times New Roman" panose="02020603050405020304" pitchFamily="18" charset="0"/>
              <a:cs typeface="Times New Roman" panose="02020603050405020304" pitchFamily="18" charset="0"/>
            </a:endParaRPr>
          </a:p>
          <a:p>
            <a:pPr marL="305435" indent="-305435"/>
            <a:r>
              <a:rPr lang="en-US" sz="2000" b="1" dirty="0" smtClean="0">
                <a:latin typeface="Times New Roman" panose="02020603050405020304" pitchFamily="18" charset="0"/>
                <a:cs typeface="Times New Roman" panose="02020603050405020304" pitchFamily="18" charset="0"/>
              </a:rPr>
              <a:t>Stronger Security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Encrypting the hidden message for extra protection, so even if found, it stays safe.  </a:t>
            </a:r>
            <a:endParaRPr lang="en-US" sz="2000" dirty="0" smtClean="0">
              <a:latin typeface="Times New Roman" panose="02020603050405020304" pitchFamily="18" charset="0"/>
              <a:cs typeface="Times New Roman" panose="02020603050405020304" pitchFamily="18" charset="0"/>
            </a:endParaRPr>
          </a:p>
          <a:p>
            <a:pPr marL="305435" indent="-305435"/>
            <a:r>
              <a:rPr lang="en-US" sz="2000" b="1" dirty="0" smtClean="0">
                <a:latin typeface="Times New Roman" panose="02020603050405020304" pitchFamily="18" charset="0"/>
                <a:cs typeface="Times New Roman" panose="02020603050405020304" pitchFamily="18" charset="0"/>
              </a:rPr>
              <a:t>Handling </a:t>
            </a:r>
            <a:r>
              <a:rPr lang="en-US" sz="2000" b="1" dirty="0">
                <a:latin typeface="Times New Roman" panose="02020603050405020304" pitchFamily="18" charset="0"/>
                <a:cs typeface="Times New Roman" panose="02020603050405020304" pitchFamily="18" charset="0"/>
              </a:rPr>
              <a:t>More </a:t>
            </a:r>
            <a:r>
              <a:rPr lang="en-US" sz="2000" b="1" dirty="0" smtClean="0">
                <a:latin typeface="Times New Roman" panose="02020603050405020304" pitchFamily="18" charset="0"/>
                <a:cs typeface="Times New Roman" panose="02020603050405020304" pitchFamily="18" charset="0"/>
              </a:rPr>
              <a:t>Data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Allowing users to hide bigger messages or even files like audio or video within </a:t>
            </a:r>
            <a:r>
              <a:rPr lang="en-US" sz="2000" dirty="0" smtClean="0">
                <a:latin typeface="Times New Roman" panose="02020603050405020304" pitchFamily="18" charset="0"/>
                <a:cs typeface="Times New Roman" panose="02020603050405020304" pitchFamily="18" charset="0"/>
              </a:rPr>
              <a:t>images.</a:t>
            </a:r>
          </a:p>
          <a:p>
            <a:pPr marL="305435" indent="-305435"/>
            <a:r>
              <a:rPr lang="en-US" sz="2000" b="1" dirty="0" smtClean="0">
                <a:latin typeface="Times New Roman" panose="02020603050405020304" pitchFamily="18" charset="0"/>
                <a:cs typeface="Times New Roman" panose="02020603050405020304" pitchFamily="18" charset="0"/>
              </a:rPr>
              <a:t>Easier </a:t>
            </a:r>
            <a:r>
              <a:rPr lang="en-US" sz="2000" b="1" dirty="0">
                <a:latin typeface="Times New Roman" panose="02020603050405020304" pitchFamily="18" charset="0"/>
                <a:cs typeface="Times New Roman" panose="02020603050405020304" pitchFamily="18" charset="0"/>
              </a:rPr>
              <a:t>to </a:t>
            </a:r>
            <a:r>
              <a:rPr lang="en-US" sz="2000" b="1" dirty="0" smtClean="0">
                <a:latin typeface="Times New Roman" panose="02020603050405020304" pitchFamily="18" charset="0"/>
                <a:cs typeface="Times New Roman" panose="02020603050405020304" pitchFamily="18" charset="0"/>
              </a:rPr>
              <a:t>Use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Building a simple app or interface so anyone can use it, not just tech-savvy people.  </a:t>
            </a:r>
            <a:endParaRPr lang="en-US" sz="2000" dirty="0" smtClean="0">
              <a:latin typeface="Times New Roman" panose="02020603050405020304" pitchFamily="18" charset="0"/>
              <a:cs typeface="Times New Roman" panose="02020603050405020304" pitchFamily="18" charset="0"/>
            </a:endParaRPr>
          </a:p>
          <a:p>
            <a:pPr marL="305435" indent="-305435"/>
            <a:r>
              <a:rPr lang="en-US" sz="2000" b="1" dirty="0" smtClean="0">
                <a:latin typeface="Times New Roman" panose="02020603050405020304" pitchFamily="18" charset="0"/>
                <a:cs typeface="Times New Roman" panose="02020603050405020304" pitchFamily="18" charset="0"/>
              </a:rPr>
              <a:t>More Durable</a:t>
            </a:r>
            <a:r>
              <a:rPr lang="en-US" sz="2000" b="1"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Making the hidden message resistant to compression or image edits, ensuring it stays intact. </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a:t>
            </a:r>
            <a:r>
              <a:rPr lang="en-US" sz="4400" b="1" dirty="0" smtClean="0">
                <a:solidFill>
                  <a:schemeClr val="accent1"/>
                </a:solidFill>
                <a:latin typeface="Arial"/>
                <a:cs typeface="Arial"/>
              </a:rPr>
              <a:t>scope(optional)</a:t>
            </a:r>
            <a:endParaRPr lang="en-US" sz="4400" b="1" dirty="0">
              <a:solidFill>
                <a:schemeClr val="accent1"/>
              </a:solidFill>
              <a:latin typeface="Arial"/>
              <a:cs typeface="Arial"/>
            </a:endParaRP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lgn="just">
              <a:buNone/>
            </a:pPr>
            <a:r>
              <a:rPr lang="en-US" sz="2000" dirty="0" smtClean="0">
                <a:solidFill>
                  <a:srgbClr val="0F0F0F"/>
                </a:solidFill>
                <a:latin typeface="Times New Roman" panose="02020603050405020304" pitchFamily="18" charset="0"/>
                <a:ea typeface="+mn-lt"/>
                <a:cs typeface="Times New Roman" panose="02020603050405020304" pitchFamily="18" charset="0"/>
              </a:rPr>
              <a:t>With </a:t>
            </a:r>
            <a:r>
              <a:rPr lang="en-US" sz="2000" dirty="0">
                <a:solidFill>
                  <a:srgbClr val="0F0F0F"/>
                </a:solidFill>
                <a:latin typeface="Times New Roman" panose="02020603050405020304" pitchFamily="18" charset="0"/>
                <a:ea typeface="+mn-lt"/>
                <a:cs typeface="Times New Roman" panose="02020603050405020304" pitchFamily="18" charset="0"/>
              </a:rPr>
              <a:t>the exponential growth of digital communication, ensuring secure data transmission has become a critical concern. Traditional encryption methods are often detectable, raising the risk of interception. This study addresses the need for concealing sensitive information within images using steganography techniques, providing a robust and imperceptible layer of security to protect data from unauthorized access while maintaining image </a:t>
            </a:r>
            <a:r>
              <a:rPr lang="en-US" sz="2000" dirty="0" smtClean="0">
                <a:solidFill>
                  <a:srgbClr val="0F0F0F"/>
                </a:solidFill>
                <a:latin typeface="Times New Roman" panose="02020603050405020304" pitchFamily="18" charset="0"/>
                <a:ea typeface="+mn-lt"/>
                <a:cs typeface="Times New Roman" panose="02020603050405020304" pitchFamily="18" charset="0"/>
              </a:rPr>
              <a:t>quality.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515291"/>
            <a:ext cx="11613485" cy="5136060"/>
          </a:xfrm>
        </p:spPr>
        <p:txBody>
          <a:bodyPr vert="horz" lIns="91440" tIns="45720" rIns="91440" bIns="45720" rtlCol="0" anchor="ctr">
            <a:noAutofit/>
          </a:bodyPr>
          <a:lstStyle/>
          <a:p>
            <a:pPr marL="0" indent="0">
              <a:buNone/>
            </a:pPr>
            <a:r>
              <a:rPr lang="en-IN" sz="2000" b="1" dirty="0" smtClean="0">
                <a:latin typeface="Times New Roman" panose="02020603050405020304" pitchFamily="18" charset="0"/>
                <a:cs typeface="Times New Roman" panose="02020603050405020304" pitchFamily="18" charset="0"/>
              </a:rPr>
              <a:t>Hardware : </a:t>
            </a:r>
          </a:p>
          <a:p>
            <a:r>
              <a:rPr lang="en-US" sz="2000" dirty="0" smtClean="0">
                <a:latin typeface="Times New Roman" panose="02020603050405020304" pitchFamily="18" charset="0"/>
                <a:cs typeface="Times New Roman" panose="02020603050405020304" pitchFamily="18" charset="0"/>
              </a:rPr>
              <a:t>Processor : AMD </a:t>
            </a:r>
            <a:r>
              <a:rPr lang="en-US" sz="2000" dirty="0">
                <a:latin typeface="Times New Roman" panose="02020603050405020304" pitchFamily="18" charset="0"/>
                <a:cs typeface="Times New Roman" panose="02020603050405020304" pitchFamily="18" charset="0"/>
              </a:rPr>
              <a:t>Ryzen 3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Operating System : Windows 11 </a:t>
            </a:r>
          </a:p>
          <a:p>
            <a:pPr marL="0" indent="0">
              <a:buNone/>
            </a:pPr>
            <a:r>
              <a:rPr lang="en-US" sz="2000" b="1" dirty="0" smtClean="0">
                <a:latin typeface="Times New Roman" panose="02020603050405020304" pitchFamily="18" charset="0"/>
                <a:cs typeface="Times New Roman" panose="02020603050405020304" pitchFamily="18" charset="0"/>
              </a:rPr>
              <a:t>Technology :</a:t>
            </a:r>
          </a:p>
          <a:p>
            <a:r>
              <a:rPr lang="en-IN" sz="2000" dirty="0" smtClean="0">
                <a:latin typeface="Times New Roman" panose="02020603050405020304" pitchFamily="18" charset="0"/>
                <a:cs typeface="Times New Roman" panose="02020603050405020304" pitchFamily="18" charset="0"/>
              </a:rPr>
              <a:t>Language :  Python 3.13.2</a:t>
            </a:r>
          </a:p>
          <a:p>
            <a:r>
              <a:rPr lang="en-IN" sz="2000" dirty="0" smtClean="0">
                <a:latin typeface="Times New Roman" panose="02020603050405020304" pitchFamily="18" charset="0"/>
                <a:cs typeface="Times New Roman" panose="02020603050405020304" pitchFamily="18" charset="0"/>
              </a:rPr>
              <a:t>Libraries : cv2 </a:t>
            </a:r>
          </a:p>
          <a:p>
            <a:pPr marL="0" indent="0">
              <a:buNone/>
            </a:pPr>
            <a:r>
              <a:rPr lang="en-IN" sz="2000" b="1" dirty="0" smtClean="0">
                <a:latin typeface="Times New Roman" panose="02020603050405020304" pitchFamily="18" charset="0"/>
                <a:cs typeface="Times New Roman" panose="02020603050405020304" pitchFamily="18" charset="0"/>
              </a:rPr>
              <a:t>Platform : </a:t>
            </a:r>
            <a:endParaRPr lang="en-IN" sz="2000" b="1" dirty="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Python IDLE </a:t>
            </a:r>
          </a:p>
          <a:p>
            <a:pPr marL="0" indent="0">
              <a:buNone/>
            </a:pPr>
            <a:endParaRPr lang="en-IN" dirty="0" smtClean="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3" name="Rectangle 1"/>
          <p:cNvSpPr>
            <a:spLocks noGrp="1" noChangeArrowheads="1"/>
          </p:cNvSpPr>
          <p:nvPr>
            <p:ph idx="1"/>
          </p:nvPr>
        </p:nvSpPr>
        <p:spPr bwMode="auto">
          <a:xfrm>
            <a:off x="581191" y="1661557"/>
            <a:ext cx="10861871" cy="3200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Real-Time Encryption: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Hides the message directly in the image using pixel RGB values, enabling immediate results.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Password Protection: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Ensures secure decryption, restricting access to authorized users only.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Simple Yet Effective: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Demonstrates a basic but practical approach to steganography using Python and OpenCV. </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User-Friendly Design: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Automatically opens the encrypted image for instant viewing.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3" y="1232452"/>
            <a:ext cx="11029615" cy="4673324"/>
          </a:xfrm>
        </p:spPr>
        <p:txBody>
          <a:bodyPr>
            <a:normAutofit/>
          </a:bodyPr>
          <a:lstStyle/>
          <a:p>
            <a:r>
              <a:rPr lang="en-US" sz="2000" b="1" dirty="0" smtClean="0">
                <a:latin typeface="Times New Roman" panose="02020603050405020304" pitchFamily="18" charset="0"/>
                <a:cs typeface="Times New Roman" panose="02020603050405020304" pitchFamily="18" charset="0"/>
              </a:rPr>
              <a:t>Individuals</a:t>
            </a:r>
            <a:r>
              <a:rPr lang="en-US" sz="2000" dirty="0" smtClean="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People seeking secure communication for personal or sensitive data sharing.  </a:t>
            </a:r>
            <a:endParaRPr lang="en-US" sz="2000"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Organizations</a:t>
            </a:r>
            <a:r>
              <a:rPr lang="en-US" sz="2000" dirty="0" smtClean="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Businesses needing to protect confidential information in images. </a:t>
            </a:r>
            <a:endParaRPr lang="en-US" sz="2000"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Students </a:t>
            </a:r>
            <a:r>
              <a:rPr lang="en-US" sz="2000" b="1" dirty="0">
                <a:latin typeface="Times New Roman" panose="02020603050405020304" pitchFamily="18" charset="0"/>
                <a:cs typeface="Times New Roman" panose="02020603050405020304" pitchFamily="18" charset="0"/>
              </a:rPr>
              <a:t>and </a:t>
            </a:r>
            <a:r>
              <a:rPr lang="en-US" sz="2000" b="1" dirty="0" smtClean="0">
                <a:latin typeface="Times New Roman" panose="02020603050405020304" pitchFamily="18" charset="0"/>
                <a:cs typeface="Times New Roman" panose="02020603050405020304" pitchFamily="18" charset="0"/>
              </a:rPr>
              <a:t>Educators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Those learning or teaching cryptography, steganography, or Python programming. </a:t>
            </a:r>
            <a:endParaRPr lang="en-US" sz="2000"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Digital </a:t>
            </a:r>
            <a:r>
              <a:rPr lang="en-US" sz="2000" b="1" dirty="0">
                <a:latin typeface="Times New Roman" panose="02020603050405020304" pitchFamily="18" charset="0"/>
                <a:cs typeface="Times New Roman" panose="02020603050405020304" pitchFamily="18" charset="0"/>
              </a:rPr>
              <a:t>Forensics </a:t>
            </a:r>
            <a:r>
              <a:rPr lang="en-US" sz="2000" b="1" dirty="0" smtClean="0">
                <a:latin typeface="Times New Roman" panose="02020603050405020304" pitchFamily="18" charset="0"/>
                <a:cs typeface="Times New Roman" panose="02020603050405020304" pitchFamily="18" charset="0"/>
              </a:rPr>
              <a:t>Experts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Professionals embedding hidden data for watermarking or evidence tagging. </a:t>
            </a:r>
            <a:endParaRPr lang="en-US" sz="2000"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Developers </a:t>
            </a:r>
            <a:r>
              <a:rPr lang="en-US" sz="2000" b="1" dirty="0">
                <a:latin typeface="Times New Roman" panose="02020603050405020304" pitchFamily="18" charset="0"/>
                <a:cs typeface="Times New Roman" panose="02020603050405020304" pitchFamily="18" charset="0"/>
              </a:rPr>
              <a:t>and </a:t>
            </a:r>
            <a:r>
              <a:rPr lang="en-US" sz="2000" b="1" dirty="0" smtClean="0">
                <a:latin typeface="Times New Roman" panose="02020603050405020304" pitchFamily="18" charset="0"/>
                <a:cs typeface="Times New Roman" panose="02020603050405020304" pitchFamily="18" charset="0"/>
              </a:rPr>
              <a:t>Researchers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Innovators exploring secure communication or enhancing existing steganography tools. </a:t>
            </a:r>
            <a:endParaRPr lang="en-IN"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a:xfrm>
            <a:off x="485398" y="682158"/>
            <a:ext cx="11029616" cy="530296"/>
          </a:xfrm>
        </p:spPr>
        <p:txBody>
          <a:bodyPr/>
          <a:lstStyle/>
          <a:p>
            <a:r>
              <a:rPr lang="en-IN" dirty="0">
                <a:solidFill>
                  <a:schemeClr val="accent1"/>
                </a:solidFill>
              </a:rPr>
              <a:t>Results</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79176" y="4131560"/>
            <a:ext cx="4646581" cy="2027720"/>
          </a:xfrm>
          <a:effectLst>
            <a:glow rad="139700">
              <a:schemeClr val="accent1">
                <a:satMod val="175000"/>
                <a:alpha val="40000"/>
              </a:schemeClr>
            </a:glow>
          </a:effectLst>
        </p:spPr>
      </p:pic>
      <p:pic>
        <p:nvPicPr>
          <p:cNvPr id="9" name="Picture 8"/>
          <p:cNvPicPr>
            <a:picLocks noChangeAspect="1"/>
          </p:cNvPicPr>
          <p:nvPr/>
        </p:nvPicPr>
        <p:blipFill>
          <a:blip r:embed="rId3"/>
          <a:stretch>
            <a:fillRect/>
          </a:stretch>
        </p:blipFill>
        <p:spPr>
          <a:xfrm>
            <a:off x="581192" y="1390731"/>
            <a:ext cx="4197916" cy="4768549"/>
          </a:xfrm>
          <a:prstGeom prst="rect">
            <a:avLst/>
          </a:prstGeom>
          <a:effectLst>
            <a:glow rad="228600">
              <a:schemeClr val="accent1">
                <a:satMod val="175000"/>
                <a:alpha val="40000"/>
              </a:schemeClr>
            </a:glow>
          </a:effectLst>
        </p:spPr>
      </p:pic>
      <p:pic>
        <p:nvPicPr>
          <p:cNvPr id="10" name="Picture 9"/>
          <p:cNvPicPr>
            <a:picLocks noChangeAspect="1"/>
          </p:cNvPicPr>
          <p:nvPr/>
        </p:nvPicPr>
        <p:blipFill>
          <a:blip r:embed="rId4"/>
          <a:stretch>
            <a:fillRect/>
          </a:stretch>
        </p:blipFill>
        <p:spPr>
          <a:xfrm>
            <a:off x="5884093" y="3015342"/>
            <a:ext cx="5993500" cy="809738"/>
          </a:xfrm>
          <a:prstGeom prst="rect">
            <a:avLst/>
          </a:prstGeom>
          <a:ln>
            <a:solidFill>
              <a:srgbClr val="FF0000"/>
            </a:solidFill>
          </a:ln>
          <a:effectLst>
            <a:glow rad="101600">
              <a:schemeClr val="accent1">
                <a:satMod val="175000"/>
                <a:alpha val="40000"/>
              </a:schemeClr>
            </a:glow>
          </a:effectLst>
        </p:spPr>
      </p:pic>
      <p:sp>
        <p:nvSpPr>
          <p:cNvPr id="12" name="Rectangle 11"/>
          <p:cNvSpPr/>
          <p:nvPr/>
        </p:nvSpPr>
        <p:spPr>
          <a:xfrm>
            <a:off x="11051177" y="3065417"/>
            <a:ext cx="826416" cy="709588"/>
          </a:xfrm>
          <a:prstGeom prst="rect">
            <a:avLst/>
          </a:prstGeom>
          <a:solidFill>
            <a:schemeClr val="bg1">
              <a:alpha val="50000"/>
            </a:schemeClr>
          </a:solidFill>
          <a:ln>
            <a:solidFill>
              <a:srgbClr val="FF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3791" y="812593"/>
            <a:ext cx="4841966" cy="2049509"/>
          </a:xfrm>
          <a:prstGeom prst="rect">
            <a:avLst/>
          </a:prstGeom>
          <a:effectLst>
            <a:glow rad="101600">
              <a:schemeClr val="accent1">
                <a:satMod val="175000"/>
                <a:alpha val="40000"/>
              </a:schemeClr>
            </a:glow>
          </a:effectLst>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3" y="1471749"/>
            <a:ext cx="11029615" cy="3049270"/>
          </a:xfrm>
        </p:spPr>
        <p:txBody>
          <a:bodyPr>
            <a:normAutofit/>
          </a:bodyPr>
          <a:lstStyle/>
          <a:p>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project successfully addresses the problem of secure data transmission by embedding sensitive information within images using Python-based steganography. By leveraging pixel manipulation and password protection, it ensures the data remains imperceptible and accessible only to authorized users. The implementation highlights simplicity, practicality, and adaptability, making it suitable for real-world applications and a robust solution to the challenges of secure communication in the digital age.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https://github.com/Anusha-3113/Stegnography-project.git</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102</TotalTime>
  <Words>443</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Times New Roman</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Anusha</cp:lastModifiedBy>
  <cp:revision>34</cp:revision>
  <dcterms:created xsi:type="dcterms:W3CDTF">2021-05-26T16:50:10Z</dcterms:created>
  <dcterms:modified xsi:type="dcterms:W3CDTF">2025-02-26T13:16:09Z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