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5"/>
    <p:restoredTop sz="93164"/>
  </p:normalViewPr>
  <p:slideViewPr>
    <p:cSldViewPr snapToGrid="0">
      <p:cViewPr varScale="1">
        <p:scale>
          <a:sx n="101" d="100"/>
          <a:sy n="101" d="100"/>
        </p:scale>
        <p:origin x="58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D9E3D-4FAD-274F-9EE0-E87ACD949B0D}"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5FC88-3730-D640-AC6B-EDBD5EA83E1F}" type="slidenum">
              <a:rPr lang="en-US" smtClean="0"/>
              <a:t>‹#›</a:t>
            </a:fld>
            <a:endParaRPr lang="en-US"/>
          </a:p>
        </p:txBody>
      </p:sp>
    </p:spTree>
    <p:extLst>
      <p:ext uri="{BB962C8B-B14F-4D97-AF65-F5344CB8AC3E}">
        <p14:creationId xmlns:p14="http://schemas.microsoft.com/office/powerpoint/2010/main" val="42912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Hello and Welcome to my capstone project presentation for INFO6105. Today, I’m excited to take you on a journey where cutting-edge data science meets innovative music production to create an innovative auditory experience. This project has culminated in the creation of an album of six distinct songs, each crafted with the help of advanced AI technologies.</a:t>
            </a:r>
          </a:p>
        </p:txBody>
      </p:sp>
      <p:sp>
        <p:nvSpPr>
          <p:cNvPr id="4" name="Slide Number Placeholder 3"/>
          <p:cNvSpPr>
            <a:spLocks noGrp="1"/>
          </p:cNvSpPr>
          <p:nvPr>
            <p:ph type="sldNum" sz="quarter" idx="5"/>
          </p:nvPr>
        </p:nvSpPr>
        <p:spPr/>
        <p:txBody>
          <a:bodyPr/>
          <a:lstStyle/>
          <a:p>
            <a:fld id="{DC35FC88-3730-D640-AC6B-EDBD5EA83E1F}" type="slidenum">
              <a:rPr lang="en-US" smtClean="0"/>
              <a:t>1</a:t>
            </a:fld>
            <a:endParaRPr lang="en-US"/>
          </a:p>
        </p:txBody>
      </p:sp>
    </p:spTree>
    <p:extLst>
      <p:ext uri="{BB962C8B-B14F-4D97-AF65-F5344CB8AC3E}">
        <p14:creationId xmlns:p14="http://schemas.microsoft.com/office/powerpoint/2010/main" val="388067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Neue" panose="02000503000000020004" pitchFamily="2" charset="0"/>
              </a:rPr>
              <a:t>In this project, I’ve harnessed the power of AI through three primary tools: </a:t>
            </a:r>
            <a:r>
              <a:rPr lang="en-US" dirty="0" err="1">
                <a:effectLst/>
                <a:latin typeface="Helvetica Neue" panose="02000503000000020004" pitchFamily="2" charset="0"/>
              </a:rPr>
              <a:t>ChatGPT</a:t>
            </a:r>
            <a:r>
              <a:rPr lang="en-US" dirty="0">
                <a:effectLst/>
                <a:latin typeface="Helvetica Neue" panose="02000503000000020004" pitchFamily="2" charset="0"/>
              </a:rPr>
              <a:t> for generating lyrical content, </a:t>
            </a:r>
            <a:r>
              <a:rPr lang="en-US" dirty="0" err="1">
                <a:effectLst/>
                <a:latin typeface="Helvetica Neue" panose="02000503000000020004" pitchFamily="2" charset="0"/>
              </a:rPr>
              <a:t>Suno</a:t>
            </a:r>
            <a:r>
              <a:rPr lang="en-US" dirty="0">
                <a:effectLst/>
                <a:latin typeface="Helvetica Neue" panose="02000503000000020004" pitchFamily="2" charset="0"/>
              </a:rPr>
              <a:t> for composing fitting musical accompaniments, Audacity for the detailed editing and production of each track and Soundcloud to publish our tracks. These technologies together have allowed us to bridge the gap between artificial intelligence and human musical expression.</a:t>
            </a:r>
          </a:p>
        </p:txBody>
      </p:sp>
      <p:sp>
        <p:nvSpPr>
          <p:cNvPr id="4" name="Slide Number Placeholder 3"/>
          <p:cNvSpPr>
            <a:spLocks noGrp="1"/>
          </p:cNvSpPr>
          <p:nvPr>
            <p:ph type="sldNum" sz="quarter" idx="5"/>
          </p:nvPr>
        </p:nvSpPr>
        <p:spPr/>
        <p:txBody>
          <a:bodyPr/>
          <a:lstStyle/>
          <a:p>
            <a:fld id="{DC35FC88-3730-D640-AC6B-EDBD5EA83E1F}" type="slidenum">
              <a:rPr lang="en-US" smtClean="0"/>
              <a:t>2</a:t>
            </a:fld>
            <a:endParaRPr lang="en-US"/>
          </a:p>
        </p:txBody>
      </p:sp>
    </p:spTree>
    <p:extLst>
      <p:ext uri="{BB962C8B-B14F-4D97-AF65-F5344CB8AC3E}">
        <p14:creationId xmlns:p14="http://schemas.microsoft.com/office/powerpoint/2010/main" val="2289691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Our journey begins with </a:t>
            </a:r>
            <a:r>
              <a:rPr lang="en-US" dirty="0" err="1">
                <a:effectLst/>
                <a:latin typeface="Helvetica Neue" panose="02000503000000020004" pitchFamily="2" charset="0"/>
              </a:rPr>
              <a:t>ChatGPT</a:t>
            </a:r>
            <a:r>
              <a:rPr lang="en-US" dirty="0">
                <a:effectLst/>
                <a:latin typeface="Helvetica Neue" panose="02000503000000020004" pitchFamily="2" charset="0"/>
              </a:rPr>
              <a:t>, a state-of-the-art language model developed by </a:t>
            </a:r>
            <a:r>
              <a:rPr lang="en-US" dirty="0" err="1">
                <a:effectLst/>
                <a:latin typeface="Helvetica Neue" panose="02000503000000020004" pitchFamily="2" charset="0"/>
              </a:rPr>
              <a:t>OpenAI</a:t>
            </a:r>
            <a:r>
              <a:rPr lang="en-US" dirty="0">
                <a:effectLst/>
                <a:latin typeface="Helvetica Neue" panose="02000503000000020004" pitchFamily="2" charset="0"/>
              </a:rPr>
              <a:t>. </a:t>
            </a:r>
            <a:endParaRPr lang="en-US" dirty="0"/>
          </a:p>
        </p:txBody>
      </p:sp>
      <p:sp>
        <p:nvSpPr>
          <p:cNvPr id="4" name="Slide Number Placeholder 3"/>
          <p:cNvSpPr>
            <a:spLocks noGrp="1"/>
          </p:cNvSpPr>
          <p:nvPr>
            <p:ph type="sldNum" sz="quarter" idx="5"/>
          </p:nvPr>
        </p:nvSpPr>
        <p:spPr/>
        <p:txBody>
          <a:bodyPr/>
          <a:lstStyle/>
          <a:p>
            <a:fld id="{DC35FC88-3730-D640-AC6B-EDBD5EA83E1F}" type="slidenum">
              <a:rPr lang="en-US" smtClean="0"/>
              <a:t>3</a:t>
            </a:fld>
            <a:endParaRPr lang="en-US"/>
          </a:p>
        </p:txBody>
      </p:sp>
    </p:spTree>
    <p:extLst>
      <p:ext uri="{BB962C8B-B14F-4D97-AF65-F5344CB8AC3E}">
        <p14:creationId xmlns:p14="http://schemas.microsoft.com/office/powerpoint/2010/main" val="334739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With lyrics in hand, we turn to </a:t>
            </a:r>
            <a:r>
              <a:rPr lang="en-US" dirty="0" err="1">
                <a:effectLst/>
                <a:latin typeface="Helvetica Neue" panose="02000503000000020004" pitchFamily="2" charset="0"/>
              </a:rPr>
              <a:t>Suno</a:t>
            </a:r>
            <a:r>
              <a:rPr lang="en-US" dirty="0">
                <a:effectLst/>
                <a:latin typeface="Helvetica Neue" panose="02000503000000020004" pitchFamily="2" charset="0"/>
              </a:rPr>
              <a:t>.</a:t>
            </a:r>
            <a:endParaRPr lang="en-US" dirty="0"/>
          </a:p>
        </p:txBody>
      </p:sp>
      <p:sp>
        <p:nvSpPr>
          <p:cNvPr id="4" name="Slide Number Placeholder 3"/>
          <p:cNvSpPr>
            <a:spLocks noGrp="1"/>
          </p:cNvSpPr>
          <p:nvPr>
            <p:ph type="sldNum" sz="quarter" idx="5"/>
          </p:nvPr>
        </p:nvSpPr>
        <p:spPr/>
        <p:txBody>
          <a:bodyPr/>
          <a:lstStyle/>
          <a:p>
            <a:fld id="{DC35FC88-3730-D640-AC6B-EDBD5EA83E1F}" type="slidenum">
              <a:rPr lang="en-US" smtClean="0"/>
              <a:t>4</a:t>
            </a:fld>
            <a:endParaRPr lang="en-US"/>
          </a:p>
        </p:txBody>
      </p:sp>
    </p:spTree>
    <p:extLst>
      <p:ext uri="{BB962C8B-B14F-4D97-AF65-F5344CB8AC3E}">
        <p14:creationId xmlns:p14="http://schemas.microsoft.com/office/powerpoint/2010/main" val="29686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Once we have our basic song structure, Audacity’s role becomes pivotal. </a:t>
            </a:r>
            <a:endParaRPr lang="en-US" dirty="0"/>
          </a:p>
        </p:txBody>
      </p:sp>
      <p:sp>
        <p:nvSpPr>
          <p:cNvPr id="4" name="Slide Number Placeholder 3"/>
          <p:cNvSpPr>
            <a:spLocks noGrp="1"/>
          </p:cNvSpPr>
          <p:nvPr>
            <p:ph type="sldNum" sz="quarter" idx="5"/>
          </p:nvPr>
        </p:nvSpPr>
        <p:spPr/>
        <p:txBody>
          <a:bodyPr/>
          <a:lstStyle/>
          <a:p>
            <a:fld id="{DC35FC88-3730-D640-AC6B-EDBD5EA83E1F}" type="slidenum">
              <a:rPr lang="en-US" smtClean="0"/>
              <a:t>5</a:t>
            </a:fld>
            <a:endParaRPr lang="en-US"/>
          </a:p>
        </p:txBody>
      </p:sp>
    </p:spTree>
    <p:extLst>
      <p:ext uri="{BB962C8B-B14F-4D97-AF65-F5344CB8AC3E}">
        <p14:creationId xmlns:p14="http://schemas.microsoft.com/office/powerpoint/2010/main" val="275137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5FC88-3730-D640-AC6B-EDBD5EA83E1F}" type="slidenum">
              <a:rPr lang="en-US" smtClean="0"/>
              <a:t>6</a:t>
            </a:fld>
            <a:endParaRPr lang="en-US"/>
          </a:p>
        </p:txBody>
      </p:sp>
    </p:spTree>
    <p:extLst>
      <p:ext uri="{BB962C8B-B14F-4D97-AF65-F5344CB8AC3E}">
        <p14:creationId xmlns:p14="http://schemas.microsoft.com/office/powerpoint/2010/main" val="136664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7740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0593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9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465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3854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3925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6080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7696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297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077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4/22/24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3329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4/22/24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26598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3DA1F-3214-875E-0D80-AD6ED677F99B}"/>
              </a:ext>
            </a:extLst>
          </p:cNvPr>
          <p:cNvSpPr>
            <a:spLocks noGrp="1"/>
          </p:cNvSpPr>
          <p:nvPr>
            <p:ph type="ctrTitle"/>
          </p:nvPr>
        </p:nvSpPr>
        <p:spPr>
          <a:xfrm>
            <a:off x="1080789" y="2457319"/>
            <a:ext cx="5015211" cy="3495365"/>
          </a:xfrm>
        </p:spPr>
        <p:txBody>
          <a:bodyPr anchor="b">
            <a:normAutofit/>
          </a:bodyPr>
          <a:lstStyle/>
          <a:p>
            <a:r>
              <a:rPr lang="en-US" sz="5100"/>
              <a:t>AI SONG GENERATION CAPSTONE PROJECT</a:t>
            </a:r>
          </a:p>
        </p:txBody>
      </p:sp>
      <p:sp>
        <p:nvSpPr>
          <p:cNvPr id="3" name="Subtitle 2">
            <a:extLst>
              <a:ext uri="{FF2B5EF4-FFF2-40B4-BE49-F238E27FC236}">
                <a16:creationId xmlns:a16="http://schemas.microsoft.com/office/drawing/2014/main" id="{2B4BF619-0707-B8EA-4D39-C138BCE9415A}"/>
              </a:ext>
            </a:extLst>
          </p:cNvPr>
          <p:cNvSpPr>
            <a:spLocks noGrp="1"/>
          </p:cNvSpPr>
          <p:nvPr>
            <p:ph type="subTitle" idx="1"/>
          </p:nvPr>
        </p:nvSpPr>
        <p:spPr>
          <a:xfrm>
            <a:off x="1080789" y="960796"/>
            <a:ext cx="5188518" cy="1268361"/>
          </a:xfrm>
        </p:spPr>
        <p:txBody>
          <a:bodyPr anchor="t">
            <a:normAutofit/>
          </a:bodyPr>
          <a:lstStyle/>
          <a:p>
            <a:r>
              <a:rPr lang="en-US" dirty="0"/>
              <a:t>INFO 6105 Data Science Engineering and Methods – Anusha </a:t>
            </a:r>
            <a:r>
              <a:rPr lang="en-US" dirty="0" err="1"/>
              <a:t>Gali</a:t>
            </a:r>
            <a:r>
              <a:rPr lang="en-US" dirty="0"/>
              <a:t> (002898649)</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B99362D-0A5B-E1F0-5457-CF88FDD23CE8}"/>
              </a:ext>
            </a:extLst>
          </p:cNvPr>
          <p:cNvPicPr>
            <a:picLocks noChangeAspect="1"/>
          </p:cNvPicPr>
          <p:nvPr/>
        </p:nvPicPr>
        <p:blipFill rotWithShape="1">
          <a:blip r:embed="rId3"/>
          <a:srcRect l="23836" r="28365" b="2"/>
          <a:stretch/>
        </p:blipFill>
        <p:spPr>
          <a:xfrm>
            <a:off x="6705594" y="1"/>
            <a:ext cx="5486407" cy="6857999"/>
          </a:xfrm>
          <a:prstGeom prst="rect">
            <a:avLst/>
          </a:prstGeom>
        </p:spPr>
      </p:pic>
    </p:spTree>
    <p:extLst>
      <p:ext uri="{BB962C8B-B14F-4D97-AF65-F5344CB8AC3E}">
        <p14:creationId xmlns:p14="http://schemas.microsoft.com/office/powerpoint/2010/main" val="194605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3709-5D8C-013E-FFC5-3AF7BBF87DD8}"/>
              </a:ext>
            </a:extLst>
          </p:cNvPr>
          <p:cNvSpPr>
            <a:spLocks noGrp="1"/>
          </p:cNvSpPr>
          <p:nvPr>
            <p:ph type="title"/>
          </p:nvPr>
        </p:nvSpPr>
        <p:spPr>
          <a:xfrm>
            <a:off x="1134618" y="951451"/>
            <a:ext cx="9922764" cy="1294228"/>
          </a:xfrm>
        </p:spPr>
        <p:txBody>
          <a:bodyPr/>
          <a:lstStyle/>
          <a:p>
            <a:r>
              <a:rPr lang="en-US" dirty="0"/>
              <a:t>Tools Used:</a:t>
            </a:r>
          </a:p>
        </p:txBody>
      </p:sp>
      <p:pic>
        <p:nvPicPr>
          <p:cNvPr id="5" name="Content Placeholder 4" descr="A robot head with a helmet&#10;&#10;Description automatically generated with medium confidence">
            <a:extLst>
              <a:ext uri="{FF2B5EF4-FFF2-40B4-BE49-F238E27FC236}">
                <a16:creationId xmlns:a16="http://schemas.microsoft.com/office/drawing/2014/main" id="{C8D5809F-02CD-D17C-9B68-FD0F9F9F717C}"/>
              </a:ext>
            </a:extLst>
          </p:cNvPr>
          <p:cNvPicPr>
            <a:picLocks noGrp="1" noChangeAspect="1"/>
          </p:cNvPicPr>
          <p:nvPr>
            <p:ph idx="1"/>
          </p:nvPr>
        </p:nvPicPr>
        <p:blipFill>
          <a:blip r:embed="rId3"/>
          <a:stretch>
            <a:fillRect/>
          </a:stretch>
        </p:blipFill>
        <p:spPr>
          <a:xfrm>
            <a:off x="2098000" y="1859507"/>
            <a:ext cx="2783982" cy="1569493"/>
          </a:xfrm>
        </p:spPr>
      </p:pic>
      <p:pic>
        <p:nvPicPr>
          <p:cNvPr id="7" name="Picture 6" descr="A white text on a black background&#10;&#10;Description automatically generated">
            <a:extLst>
              <a:ext uri="{FF2B5EF4-FFF2-40B4-BE49-F238E27FC236}">
                <a16:creationId xmlns:a16="http://schemas.microsoft.com/office/drawing/2014/main" id="{7082AFAF-6541-F7CC-095F-21B22A3244FB}"/>
              </a:ext>
            </a:extLst>
          </p:cNvPr>
          <p:cNvPicPr>
            <a:picLocks noChangeAspect="1"/>
          </p:cNvPicPr>
          <p:nvPr/>
        </p:nvPicPr>
        <p:blipFill>
          <a:blip r:embed="rId4"/>
          <a:stretch>
            <a:fillRect/>
          </a:stretch>
        </p:blipFill>
        <p:spPr>
          <a:xfrm>
            <a:off x="7778931" y="1888181"/>
            <a:ext cx="2893605" cy="1569493"/>
          </a:xfrm>
          <a:prstGeom prst="rect">
            <a:avLst/>
          </a:prstGeom>
        </p:spPr>
      </p:pic>
      <p:sp>
        <p:nvSpPr>
          <p:cNvPr id="10" name="TextBox 9">
            <a:extLst>
              <a:ext uri="{FF2B5EF4-FFF2-40B4-BE49-F238E27FC236}">
                <a16:creationId xmlns:a16="http://schemas.microsoft.com/office/drawing/2014/main" id="{7A7E6E87-D310-78F2-974C-EB1AC9BB5BD3}"/>
              </a:ext>
            </a:extLst>
          </p:cNvPr>
          <p:cNvSpPr txBox="1"/>
          <p:nvPr/>
        </p:nvSpPr>
        <p:spPr>
          <a:xfrm>
            <a:off x="1896445" y="3706782"/>
            <a:ext cx="3187091" cy="369332"/>
          </a:xfrm>
          <a:prstGeom prst="rect">
            <a:avLst/>
          </a:prstGeom>
          <a:noFill/>
        </p:spPr>
        <p:txBody>
          <a:bodyPr wrap="none" rtlCol="0">
            <a:spAutoFit/>
          </a:bodyPr>
          <a:lstStyle/>
          <a:p>
            <a:r>
              <a:rPr lang="en-US" dirty="0">
                <a:effectLst/>
                <a:latin typeface="Helvetica Neue" panose="02000503000000020004" pitchFamily="2" charset="0"/>
              </a:rPr>
              <a:t>For generating lyrical content</a:t>
            </a:r>
            <a:endParaRPr lang="en-US" dirty="0"/>
          </a:p>
        </p:txBody>
      </p:sp>
      <p:sp>
        <p:nvSpPr>
          <p:cNvPr id="11" name="TextBox 10">
            <a:extLst>
              <a:ext uri="{FF2B5EF4-FFF2-40B4-BE49-F238E27FC236}">
                <a16:creationId xmlns:a16="http://schemas.microsoft.com/office/drawing/2014/main" id="{AFB93E63-209F-E542-A5AE-D8ABADAA31E7}"/>
              </a:ext>
            </a:extLst>
          </p:cNvPr>
          <p:cNvSpPr txBox="1"/>
          <p:nvPr/>
        </p:nvSpPr>
        <p:spPr>
          <a:xfrm>
            <a:off x="6906911" y="3756589"/>
            <a:ext cx="5078634" cy="369332"/>
          </a:xfrm>
          <a:prstGeom prst="rect">
            <a:avLst/>
          </a:prstGeom>
          <a:noFill/>
        </p:spPr>
        <p:txBody>
          <a:bodyPr wrap="none" rtlCol="0">
            <a:spAutoFit/>
          </a:bodyPr>
          <a:lstStyle/>
          <a:p>
            <a:r>
              <a:rPr lang="en-US" dirty="0">
                <a:latin typeface="Helvetica Neue" panose="02000503000000020004" pitchFamily="2" charset="0"/>
              </a:rPr>
              <a:t>F</a:t>
            </a:r>
            <a:r>
              <a:rPr lang="en-US" dirty="0">
                <a:effectLst/>
                <a:latin typeface="Helvetica Neue" panose="02000503000000020004" pitchFamily="2" charset="0"/>
              </a:rPr>
              <a:t>or composing fitting musical accompaniments</a:t>
            </a:r>
            <a:endParaRPr lang="en-US" dirty="0"/>
          </a:p>
        </p:txBody>
      </p:sp>
      <p:sp>
        <p:nvSpPr>
          <p:cNvPr id="12" name="TextBox 11">
            <a:extLst>
              <a:ext uri="{FF2B5EF4-FFF2-40B4-BE49-F238E27FC236}">
                <a16:creationId xmlns:a16="http://schemas.microsoft.com/office/drawing/2014/main" id="{63CC3421-8813-8C64-6B45-A467F53A0EE0}"/>
              </a:ext>
            </a:extLst>
          </p:cNvPr>
          <p:cNvSpPr txBox="1"/>
          <p:nvPr/>
        </p:nvSpPr>
        <p:spPr>
          <a:xfrm>
            <a:off x="1612657" y="5906549"/>
            <a:ext cx="4483343" cy="369332"/>
          </a:xfrm>
          <a:prstGeom prst="rect">
            <a:avLst/>
          </a:prstGeom>
          <a:noFill/>
        </p:spPr>
        <p:txBody>
          <a:bodyPr wrap="none" rtlCol="0">
            <a:spAutoFit/>
          </a:bodyPr>
          <a:lstStyle/>
          <a:p>
            <a:r>
              <a:rPr lang="en-US" dirty="0"/>
              <a:t>For editing and production of each track</a:t>
            </a:r>
          </a:p>
        </p:txBody>
      </p:sp>
      <p:pic>
        <p:nvPicPr>
          <p:cNvPr id="14" name="Picture 13" descr="A white cloud with orange background&#10;&#10;Description automatically generated">
            <a:extLst>
              <a:ext uri="{FF2B5EF4-FFF2-40B4-BE49-F238E27FC236}">
                <a16:creationId xmlns:a16="http://schemas.microsoft.com/office/drawing/2014/main" id="{3DD10C84-2F9D-C5E0-54B6-E6A1719A165D}"/>
              </a:ext>
            </a:extLst>
          </p:cNvPr>
          <p:cNvPicPr>
            <a:picLocks noChangeAspect="1"/>
          </p:cNvPicPr>
          <p:nvPr/>
        </p:nvPicPr>
        <p:blipFill>
          <a:blip r:embed="rId5"/>
          <a:stretch>
            <a:fillRect/>
          </a:stretch>
        </p:blipFill>
        <p:spPr>
          <a:xfrm>
            <a:off x="8444561" y="4424835"/>
            <a:ext cx="1871617" cy="1243191"/>
          </a:xfrm>
          <a:prstGeom prst="rect">
            <a:avLst/>
          </a:prstGeom>
        </p:spPr>
      </p:pic>
      <p:sp>
        <p:nvSpPr>
          <p:cNvPr id="15" name="TextBox 14">
            <a:extLst>
              <a:ext uri="{FF2B5EF4-FFF2-40B4-BE49-F238E27FC236}">
                <a16:creationId xmlns:a16="http://schemas.microsoft.com/office/drawing/2014/main" id="{C47E9420-9BEC-6A78-1381-279345FD1AD2}"/>
              </a:ext>
            </a:extLst>
          </p:cNvPr>
          <p:cNvSpPr txBox="1"/>
          <p:nvPr/>
        </p:nvSpPr>
        <p:spPr>
          <a:xfrm>
            <a:off x="8255725" y="5847236"/>
            <a:ext cx="3015949" cy="369332"/>
          </a:xfrm>
          <a:prstGeom prst="rect">
            <a:avLst/>
          </a:prstGeom>
          <a:noFill/>
        </p:spPr>
        <p:txBody>
          <a:bodyPr wrap="square" rtlCol="0">
            <a:spAutoFit/>
          </a:bodyPr>
          <a:lstStyle/>
          <a:p>
            <a:r>
              <a:rPr lang="en-US" dirty="0"/>
              <a:t>For publishing tracks </a:t>
            </a:r>
          </a:p>
        </p:txBody>
      </p:sp>
      <p:pic>
        <p:nvPicPr>
          <p:cNvPr id="18" name="Picture 17" descr="A logo with headphones and sound waves&#10;&#10;Description automatically generated">
            <a:extLst>
              <a:ext uri="{FF2B5EF4-FFF2-40B4-BE49-F238E27FC236}">
                <a16:creationId xmlns:a16="http://schemas.microsoft.com/office/drawing/2014/main" id="{7824722B-CECA-C8B9-B5A9-B151BF94E10F}"/>
              </a:ext>
            </a:extLst>
          </p:cNvPr>
          <p:cNvPicPr>
            <a:picLocks noChangeAspect="1"/>
          </p:cNvPicPr>
          <p:nvPr/>
        </p:nvPicPr>
        <p:blipFill>
          <a:blip r:embed="rId6"/>
          <a:stretch>
            <a:fillRect/>
          </a:stretch>
        </p:blipFill>
        <p:spPr>
          <a:xfrm>
            <a:off x="2425700" y="4353896"/>
            <a:ext cx="2456282" cy="1422400"/>
          </a:xfrm>
          <a:prstGeom prst="rect">
            <a:avLst/>
          </a:prstGeom>
        </p:spPr>
      </p:pic>
    </p:spTree>
    <p:extLst>
      <p:ext uri="{BB962C8B-B14F-4D97-AF65-F5344CB8AC3E}">
        <p14:creationId xmlns:p14="http://schemas.microsoft.com/office/powerpoint/2010/main" val="32483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0BEA9-074A-467D-251E-834469F3FE6E}"/>
              </a:ext>
            </a:extLst>
          </p:cNvPr>
          <p:cNvSpPr>
            <a:spLocks noGrp="1"/>
          </p:cNvSpPr>
          <p:nvPr>
            <p:ph type="title"/>
          </p:nvPr>
        </p:nvSpPr>
        <p:spPr>
          <a:xfrm>
            <a:off x="1023271" y="928620"/>
            <a:ext cx="10529560" cy="1225587"/>
          </a:xfrm>
        </p:spPr>
        <p:txBody>
          <a:bodyPr>
            <a:normAutofit/>
          </a:bodyPr>
          <a:lstStyle/>
          <a:p>
            <a:r>
              <a:rPr lang="en-US" sz="4000" dirty="0"/>
              <a:t>Chat </a:t>
            </a:r>
            <a:r>
              <a:rPr lang="en-US" sz="4000" dirty="0" err="1"/>
              <a:t>gpt</a:t>
            </a:r>
            <a:r>
              <a:rPr lang="en-US" sz="4000" dirty="0"/>
              <a:t>:</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CB71D6-3A74-1F2B-7915-830F454598F7}"/>
              </a:ext>
            </a:extLst>
          </p:cNvPr>
          <p:cNvSpPr>
            <a:spLocks noGrp="1"/>
          </p:cNvSpPr>
          <p:nvPr>
            <p:ph idx="1"/>
          </p:nvPr>
        </p:nvSpPr>
        <p:spPr>
          <a:xfrm>
            <a:off x="519440" y="1828806"/>
            <a:ext cx="6910060" cy="4457694"/>
          </a:xfrm>
        </p:spPr>
        <p:txBody>
          <a:bodyPr anchor="t">
            <a:noAutofit/>
          </a:bodyPr>
          <a:lstStyle/>
          <a:p>
            <a:pPr>
              <a:lnSpc>
                <a:spcPct val="120000"/>
              </a:lnSpc>
            </a:pPr>
            <a:r>
              <a:rPr lang="en-US" sz="1400" dirty="0" err="1">
                <a:effectLst/>
                <a:latin typeface="Helvetica Neue" panose="02000503000000020004" pitchFamily="2" charset="0"/>
              </a:rPr>
              <a:t>ChatGPT</a:t>
            </a:r>
            <a:r>
              <a:rPr lang="en-US" sz="1400" dirty="0">
                <a:effectLst/>
                <a:latin typeface="Helvetica Neue" panose="02000503000000020004" pitchFamily="2" charset="0"/>
              </a:rPr>
              <a:t> uses machine learning techniques to generate text based on enormous amounts of data it was trained on, which includes books, articles, and websites across a wide array of subjects.</a:t>
            </a:r>
          </a:p>
          <a:p>
            <a:pPr>
              <a:lnSpc>
                <a:spcPct val="120000"/>
              </a:lnSpc>
            </a:pPr>
            <a:r>
              <a:rPr lang="en-US" sz="1400" dirty="0" err="1">
                <a:effectLst/>
                <a:latin typeface="Helvetica Neue" panose="02000503000000020004" pitchFamily="2" charset="0"/>
              </a:rPr>
              <a:t>ChatGPT</a:t>
            </a:r>
            <a:r>
              <a:rPr lang="en-US" sz="1400" dirty="0">
                <a:effectLst/>
                <a:latin typeface="Helvetica Neue" panose="02000503000000020004" pitchFamily="2" charset="0"/>
              </a:rPr>
              <a:t> works through a process called natural language processing, or NLP. When given a prompt—like a song theme or a specific emotion—the model predicts and generates words one at a time, crafting sentences that follow the patterns and styles it learned during its training. This allows it to produce highly creative and contextually relevant lyrics.</a:t>
            </a:r>
          </a:p>
          <a:p>
            <a:pPr>
              <a:lnSpc>
                <a:spcPct val="120000"/>
              </a:lnSpc>
            </a:pPr>
            <a:r>
              <a:rPr lang="en-US" sz="1400" dirty="0">
                <a:effectLst/>
                <a:latin typeface="Helvetica Neue" panose="02000503000000020004" pitchFamily="2" charset="0"/>
              </a:rPr>
              <a:t>For each track, I fed </a:t>
            </a:r>
            <a:r>
              <a:rPr lang="en-US" sz="1400" dirty="0" err="1">
                <a:effectLst/>
                <a:latin typeface="Helvetica Neue" panose="02000503000000020004" pitchFamily="2" charset="0"/>
              </a:rPr>
              <a:t>ChatGPT</a:t>
            </a:r>
            <a:r>
              <a:rPr lang="en-US" sz="1400" dirty="0">
                <a:effectLst/>
                <a:latin typeface="Helvetica Neue" panose="02000503000000020004" pitchFamily="2" charset="0"/>
              </a:rPr>
              <a:t> prompts that encapsulated the mood and message of the song. The AI then offered a variety of lyric options, from which I selected and refined the best fits. This collaborative process between human creativity and artificial intelligence resulted in deeply resonant and meaningful lyrics.</a:t>
            </a:r>
          </a:p>
          <a:p>
            <a:pPr>
              <a:lnSpc>
                <a:spcPct val="120000"/>
              </a:lnSpc>
            </a:pPr>
            <a:r>
              <a:rPr lang="en-US" sz="1400" dirty="0">
                <a:effectLst/>
                <a:latin typeface="Helvetica Neue" panose="02000503000000020004" pitchFamily="2" charset="0"/>
              </a:rPr>
              <a:t>This integration of AI not only streamlined the lyric-writing process but also brought a unique depth to the music that might not have been possible otherwise. It's a perfect example of how technology can enhance human creativity, allowing artists to explore new realms of expression.</a:t>
            </a:r>
          </a:p>
        </p:txBody>
      </p:sp>
      <p:pic>
        <p:nvPicPr>
          <p:cNvPr id="7" name="Picture 6" descr="A robot head with a helmet&#10;&#10;Description automatically generated with medium confidence">
            <a:extLst>
              <a:ext uri="{FF2B5EF4-FFF2-40B4-BE49-F238E27FC236}">
                <a16:creationId xmlns:a16="http://schemas.microsoft.com/office/drawing/2014/main" id="{BDB3D8BA-9040-CD26-348B-4F43FB5F8980}"/>
              </a:ext>
            </a:extLst>
          </p:cNvPr>
          <p:cNvPicPr>
            <a:picLocks noChangeAspect="1"/>
          </p:cNvPicPr>
          <p:nvPr/>
        </p:nvPicPr>
        <p:blipFill>
          <a:blip r:embed="rId3"/>
          <a:stretch>
            <a:fillRect/>
          </a:stretch>
        </p:blipFill>
        <p:spPr>
          <a:xfrm>
            <a:off x="7805057" y="2455816"/>
            <a:ext cx="3747774" cy="2381009"/>
          </a:xfrm>
          <a:prstGeom prst="rect">
            <a:avLst/>
          </a:prstGeom>
        </p:spPr>
      </p:pic>
    </p:spTree>
    <p:extLst>
      <p:ext uri="{BB962C8B-B14F-4D97-AF65-F5344CB8AC3E}">
        <p14:creationId xmlns:p14="http://schemas.microsoft.com/office/powerpoint/2010/main" val="6681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2D6C0-861A-4DE3-A281-BE4C4D8B9CE9}"/>
              </a:ext>
            </a:extLst>
          </p:cNvPr>
          <p:cNvSpPr>
            <a:spLocks noGrp="1"/>
          </p:cNvSpPr>
          <p:nvPr>
            <p:ph type="title"/>
          </p:nvPr>
        </p:nvSpPr>
        <p:spPr>
          <a:xfrm>
            <a:off x="1023270" y="949269"/>
            <a:ext cx="10529560" cy="1225587"/>
          </a:xfrm>
        </p:spPr>
        <p:txBody>
          <a:bodyPr>
            <a:normAutofit/>
          </a:bodyPr>
          <a:lstStyle/>
          <a:p>
            <a:r>
              <a:rPr lang="en-US" sz="4000" dirty="0" err="1"/>
              <a:t>Suno</a:t>
            </a:r>
            <a:r>
              <a:rPr lang="en-US" sz="4000" dirty="0"/>
              <a:t>:</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673175-D3FF-F32B-B848-11303CD04462}"/>
              </a:ext>
            </a:extLst>
          </p:cNvPr>
          <p:cNvSpPr>
            <a:spLocks noGrp="1"/>
          </p:cNvSpPr>
          <p:nvPr>
            <p:ph idx="1"/>
          </p:nvPr>
        </p:nvSpPr>
        <p:spPr>
          <a:xfrm>
            <a:off x="804195" y="1747176"/>
            <a:ext cx="6798388" cy="4539324"/>
          </a:xfrm>
        </p:spPr>
        <p:txBody>
          <a:bodyPr anchor="t">
            <a:noAutofit/>
          </a:bodyPr>
          <a:lstStyle/>
          <a:p>
            <a:pPr>
              <a:lnSpc>
                <a:spcPct val="120000"/>
              </a:lnSpc>
            </a:pPr>
            <a:r>
              <a:rPr lang="en-US" sz="1400" dirty="0">
                <a:effectLst/>
                <a:latin typeface="Helvetica Neue" panose="02000503000000020004" pitchFamily="2" charset="0"/>
              </a:rPr>
              <a:t>This AI tool uses artificial intelligence to interpret the emotional and thematic elements of the lyrics to propose music that complements the written word. </a:t>
            </a:r>
          </a:p>
          <a:p>
            <a:pPr>
              <a:lnSpc>
                <a:spcPct val="120000"/>
              </a:lnSpc>
            </a:pPr>
            <a:r>
              <a:rPr lang="en-US" sz="1400" dirty="0" err="1">
                <a:effectLst/>
                <a:latin typeface="Helvetica Neue" panose="02000503000000020004" pitchFamily="2" charset="0"/>
              </a:rPr>
              <a:t>Suno</a:t>
            </a:r>
            <a:r>
              <a:rPr lang="en-US" sz="1400" dirty="0">
                <a:effectLst/>
                <a:latin typeface="Helvetica Neue" panose="02000503000000020004" pitchFamily="2" charset="0"/>
              </a:rPr>
              <a:t> examines patterns in music genres, tempo, and instrumentation to generate preliminary tracks that embody the lyrics provided by </a:t>
            </a:r>
            <a:r>
              <a:rPr lang="en-US" sz="1400" dirty="0" err="1">
                <a:effectLst/>
                <a:latin typeface="Helvetica Neue" panose="02000503000000020004" pitchFamily="2" charset="0"/>
              </a:rPr>
              <a:t>ChatGPT</a:t>
            </a:r>
            <a:r>
              <a:rPr lang="en-US" sz="1400" dirty="0">
                <a:effectLst/>
                <a:latin typeface="Helvetica Neue" panose="02000503000000020004" pitchFamily="2" charset="0"/>
              </a:rPr>
              <a:t>. It identifies key themes, emotions, and the rhythmic structure of the text. </a:t>
            </a:r>
          </a:p>
          <a:p>
            <a:pPr>
              <a:lnSpc>
                <a:spcPct val="120000"/>
              </a:lnSpc>
            </a:pPr>
            <a:r>
              <a:rPr lang="en-US" sz="1400" dirty="0">
                <a:effectLst/>
                <a:latin typeface="Helvetica Neue" panose="02000503000000020004" pitchFamily="2" charset="0"/>
              </a:rPr>
              <a:t>Using this analysis, </a:t>
            </a:r>
            <a:r>
              <a:rPr lang="en-US" sz="1400" dirty="0" err="1">
                <a:effectLst/>
                <a:latin typeface="Helvetica Neue" panose="02000503000000020004" pitchFamily="2" charset="0"/>
              </a:rPr>
              <a:t>Suno</a:t>
            </a:r>
            <a:r>
              <a:rPr lang="en-US" sz="1400" dirty="0">
                <a:effectLst/>
                <a:latin typeface="Helvetica Neue" panose="02000503000000020004" pitchFamily="2" charset="0"/>
              </a:rPr>
              <a:t> then employs its own sophisticated algorithms to generate musical elements that resonate with the lyrics' mood and message.</a:t>
            </a:r>
          </a:p>
          <a:p>
            <a:pPr>
              <a:lnSpc>
                <a:spcPct val="120000"/>
              </a:lnSpc>
            </a:pPr>
            <a:r>
              <a:rPr lang="en-US" sz="1400" dirty="0">
                <a:effectLst/>
                <a:latin typeface="Helvetica Neue" panose="02000503000000020004" pitchFamily="2" charset="0"/>
              </a:rPr>
              <a:t>For each song, </a:t>
            </a:r>
            <a:r>
              <a:rPr lang="en-US" sz="1400" dirty="0" err="1">
                <a:effectLst/>
                <a:latin typeface="Helvetica Neue" panose="02000503000000020004" pitchFamily="2" charset="0"/>
              </a:rPr>
              <a:t>Suno</a:t>
            </a:r>
            <a:r>
              <a:rPr lang="en-US" sz="1400" dirty="0">
                <a:effectLst/>
                <a:latin typeface="Helvetica Neue" panose="02000503000000020004" pitchFamily="2" charset="0"/>
              </a:rPr>
              <a:t> proposes a range of musical compositions—each tailored to the narrative and feel of the lyrics. This process ensures that the resulting music not only supports but enhances the lyrical content, providing a cohesive auditory experience. </a:t>
            </a:r>
          </a:p>
          <a:p>
            <a:pPr>
              <a:lnSpc>
                <a:spcPct val="120000"/>
              </a:lnSpc>
            </a:pPr>
            <a:r>
              <a:rPr lang="en-US" sz="1400" dirty="0">
                <a:effectLst/>
                <a:latin typeface="Helvetica Neue" panose="02000503000000020004" pitchFamily="2" charset="0"/>
              </a:rPr>
              <a:t>The use of </a:t>
            </a:r>
            <a:r>
              <a:rPr lang="en-US" sz="1400" dirty="0" err="1">
                <a:effectLst/>
                <a:latin typeface="Helvetica Neue" panose="02000503000000020004" pitchFamily="2" charset="0"/>
              </a:rPr>
              <a:t>Suno</a:t>
            </a:r>
            <a:r>
              <a:rPr lang="en-US" sz="1400" dirty="0">
                <a:effectLst/>
                <a:latin typeface="Helvetica Neue" panose="02000503000000020004" pitchFamily="2" charset="0"/>
              </a:rPr>
              <a:t> exemplifies the potential of AI in music production. It allows us to experiment with various musical styles and arrangements quickly, pushing creative boundaries and exploring new musical landscapes that might have been unreachable otherwise.</a:t>
            </a:r>
          </a:p>
        </p:txBody>
      </p:sp>
      <p:pic>
        <p:nvPicPr>
          <p:cNvPr id="5" name="Picture 4" descr="A white text on a black background&#10;&#10;Description automatically generated">
            <a:extLst>
              <a:ext uri="{FF2B5EF4-FFF2-40B4-BE49-F238E27FC236}">
                <a16:creationId xmlns:a16="http://schemas.microsoft.com/office/drawing/2014/main" id="{84BA3FD6-94FE-8F0D-2249-0CEDE9217C54}"/>
              </a:ext>
            </a:extLst>
          </p:cNvPr>
          <p:cNvPicPr>
            <a:picLocks noChangeAspect="1"/>
          </p:cNvPicPr>
          <p:nvPr/>
        </p:nvPicPr>
        <p:blipFill>
          <a:blip r:embed="rId3"/>
          <a:stretch>
            <a:fillRect/>
          </a:stretch>
        </p:blipFill>
        <p:spPr>
          <a:xfrm>
            <a:off x="7975703" y="2455816"/>
            <a:ext cx="3577127" cy="2228173"/>
          </a:xfrm>
          <a:prstGeom prst="rect">
            <a:avLst/>
          </a:prstGeom>
        </p:spPr>
      </p:pic>
    </p:spTree>
    <p:extLst>
      <p:ext uri="{BB962C8B-B14F-4D97-AF65-F5344CB8AC3E}">
        <p14:creationId xmlns:p14="http://schemas.microsoft.com/office/powerpoint/2010/main" val="68796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B60BF-6B47-12EA-3BE4-48F7C27A1E2B}"/>
              </a:ext>
            </a:extLst>
          </p:cNvPr>
          <p:cNvSpPr>
            <a:spLocks noGrp="1"/>
          </p:cNvSpPr>
          <p:nvPr>
            <p:ph type="title"/>
          </p:nvPr>
        </p:nvSpPr>
        <p:spPr>
          <a:xfrm>
            <a:off x="831220" y="882332"/>
            <a:ext cx="10529560" cy="1225587"/>
          </a:xfrm>
        </p:spPr>
        <p:txBody>
          <a:bodyPr>
            <a:normAutofit/>
          </a:bodyPr>
          <a:lstStyle/>
          <a:p>
            <a:r>
              <a:rPr lang="en-US" sz="4000" dirty="0"/>
              <a:t>Audacity</a:t>
            </a:r>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4F644D-044A-AEB1-C0DC-EDC2AA539110}"/>
              </a:ext>
            </a:extLst>
          </p:cNvPr>
          <p:cNvSpPr>
            <a:spLocks noGrp="1"/>
          </p:cNvSpPr>
          <p:nvPr>
            <p:ph idx="1"/>
          </p:nvPr>
        </p:nvSpPr>
        <p:spPr>
          <a:xfrm>
            <a:off x="519439" y="1747174"/>
            <a:ext cx="7122331" cy="4539295"/>
          </a:xfrm>
        </p:spPr>
        <p:txBody>
          <a:bodyPr anchor="t">
            <a:normAutofit/>
          </a:bodyPr>
          <a:lstStyle/>
          <a:p>
            <a:pPr>
              <a:lnSpc>
                <a:spcPct val="120000"/>
              </a:lnSpc>
            </a:pPr>
            <a:r>
              <a:rPr lang="en-US" sz="1400" dirty="0">
                <a:latin typeface="Helvetica Neue" panose="02000503000000020004" pitchFamily="2" charset="0"/>
              </a:rPr>
              <a:t>Audacity </a:t>
            </a:r>
            <a:r>
              <a:rPr lang="en-US" sz="1400" dirty="0">
                <a:effectLst/>
                <a:latin typeface="Helvetica Neue" panose="02000503000000020004" pitchFamily="2" charset="0"/>
              </a:rPr>
              <a:t>serves as our digital workshop where we refine and polish each track. It offers a suite of tools essential for professional audio editing. </a:t>
            </a:r>
          </a:p>
          <a:p>
            <a:pPr>
              <a:lnSpc>
                <a:spcPct val="120000"/>
              </a:lnSpc>
            </a:pPr>
            <a:r>
              <a:rPr lang="en-US" sz="1400" dirty="0">
                <a:effectLst/>
                <a:latin typeface="Helvetica Neue" panose="02000503000000020004" pitchFamily="2" charset="0"/>
              </a:rPr>
              <a:t>We use it to clean up any noise that might be present, adjust volumes, and align tracks perfectly. Its powerful equalization and effects capabilities allow us to enhance the clarity and impact of each song, tailoring the sound to exactly match the emotional tone we're aiming for.</a:t>
            </a:r>
          </a:p>
          <a:p>
            <a:pPr>
              <a:lnSpc>
                <a:spcPct val="120000"/>
              </a:lnSpc>
            </a:pPr>
            <a:r>
              <a:rPr lang="en-US" sz="1400" dirty="0">
                <a:effectLst/>
                <a:latin typeface="Helvetica Neue" panose="02000503000000020004" pitchFamily="2" charset="0"/>
              </a:rPr>
              <a:t>For instance, after generating the initial track for 'Midnight Boulevard’, I layered additional vocal tracks, applied reverb for a more atmospheric feel and adjusted the tempo slightly to better convey the song's moody and introspective nature. </a:t>
            </a:r>
          </a:p>
          <a:p>
            <a:pPr>
              <a:lnSpc>
                <a:spcPct val="120000"/>
              </a:lnSpc>
            </a:pPr>
            <a:r>
              <a:rPr lang="en-US" sz="1400" dirty="0">
                <a:effectLst/>
                <a:latin typeface="Helvetica Neue" panose="02000503000000020004" pitchFamily="2" charset="0"/>
              </a:rPr>
              <a:t>Audacity is indispensable in our production process. It bridges the gap between AI-generated content and human artistic expression, allowing us to polish and perfect the songs to a professional standard. </a:t>
            </a:r>
          </a:p>
          <a:p>
            <a:pPr>
              <a:lnSpc>
                <a:spcPct val="120000"/>
              </a:lnSpc>
            </a:pPr>
            <a:r>
              <a:rPr lang="en-US" sz="1400" dirty="0">
                <a:effectLst/>
                <a:latin typeface="Helvetica Neue" panose="02000503000000020004" pitchFamily="2" charset="0"/>
              </a:rPr>
              <a:t>This tool empowers us to deliver music that not only sounds great but also deeply connects with listeners.</a:t>
            </a:r>
          </a:p>
        </p:txBody>
      </p:sp>
      <p:pic>
        <p:nvPicPr>
          <p:cNvPr id="7" name="Picture 6" descr="A logo with headphones and sound waves&#10;&#10;Description automatically generated">
            <a:extLst>
              <a:ext uri="{FF2B5EF4-FFF2-40B4-BE49-F238E27FC236}">
                <a16:creationId xmlns:a16="http://schemas.microsoft.com/office/drawing/2014/main" id="{CB3BF0D2-4C3F-513F-C9E6-FFCEDB542AC9}"/>
              </a:ext>
            </a:extLst>
          </p:cNvPr>
          <p:cNvPicPr>
            <a:picLocks noChangeAspect="1"/>
          </p:cNvPicPr>
          <p:nvPr/>
        </p:nvPicPr>
        <p:blipFill>
          <a:blip r:embed="rId3"/>
          <a:stretch>
            <a:fillRect/>
          </a:stretch>
        </p:blipFill>
        <p:spPr>
          <a:xfrm>
            <a:off x="8161208" y="2717800"/>
            <a:ext cx="3199571" cy="1788886"/>
          </a:xfrm>
          <a:prstGeom prst="rect">
            <a:avLst/>
          </a:prstGeom>
        </p:spPr>
      </p:pic>
    </p:spTree>
    <p:extLst>
      <p:ext uri="{BB962C8B-B14F-4D97-AF65-F5344CB8AC3E}">
        <p14:creationId xmlns:p14="http://schemas.microsoft.com/office/powerpoint/2010/main" val="296222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D0ABF-DC9C-89FA-2026-0FAC92A1F004}"/>
              </a:ext>
            </a:extLst>
          </p:cNvPr>
          <p:cNvSpPr>
            <a:spLocks noGrp="1"/>
          </p:cNvSpPr>
          <p:nvPr>
            <p:ph type="title"/>
          </p:nvPr>
        </p:nvSpPr>
        <p:spPr>
          <a:xfrm>
            <a:off x="1023270" y="925264"/>
            <a:ext cx="10529560" cy="1225587"/>
          </a:xfrm>
        </p:spPr>
        <p:txBody>
          <a:bodyPr>
            <a:normAutofit/>
          </a:bodyPr>
          <a:lstStyle/>
          <a:p>
            <a:r>
              <a:rPr lang="en-US" sz="4000" dirty="0"/>
              <a:t>Sound Cloud</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CDD788-01F0-1942-07D3-80C971DFE8B1}"/>
              </a:ext>
            </a:extLst>
          </p:cNvPr>
          <p:cNvSpPr>
            <a:spLocks noGrp="1"/>
          </p:cNvSpPr>
          <p:nvPr>
            <p:ph idx="1"/>
          </p:nvPr>
        </p:nvSpPr>
        <p:spPr>
          <a:xfrm>
            <a:off x="519439" y="1812480"/>
            <a:ext cx="7008031" cy="4474020"/>
          </a:xfrm>
        </p:spPr>
        <p:txBody>
          <a:bodyPr anchor="t">
            <a:normAutofit/>
          </a:bodyPr>
          <a:lstStyle/>
          <a:p>
            <a:pPr>
              <a:lnSpc>
                <a:spcPct val="120000"/>
              </a:lnSpc>
            </a:pPr>
            <a:r>
              <a:rPr lang="en-US" sz="1400" dirty="0">
                <a:latin typeface="Helvetica Neue" panose="02000503000000020004" pitchFamily="2" charset="0"/>
              </a:rPr>
              <a:t>Once our songs are finely tuned and ready for the world, we turn to SoundCloud, a leading social sound platform where artists and creators share their music. </a:t>
            </a:r>
          </a:p>
          <a:p>
            <a:pPr>
              <a:lnSpc>
                <a:spcPct val="120000"/>
              </a:lnSpc>
            </a:pPr>
            <a:r>
              <a:rPr lang="en-US" sz="1400" dirty="0">
                <a:latin typeface="Helvetica Neue" panose="02000503000000020004" pitchFamily="2" charset="0"/>
              </a:rPr>
              <a:t>SoundCloud plays a crucial role in our project as the primary channel for publishing our finished tracks.</a:t>
            </a:r>
          </a:p>
          <a:p>
            <a:pPr>
              <a:lnSpc>
                <a:spcPct val="120000"/>
              </a:lnSpc>
            </a:pPr>
            <a:r>
              <a:rPr lang="en-US" sz="1400" dirty="0">
                <a:latin typeface="Helvetica Neue" panose="02000503000000020004" pitchFamily="2" charset="0"/>
              </a:rPr>
              <a:t>SoundCloud not only allows us to upload and share our music easily but also offers tools for engagement and feedback. Through its interactive waveform comments, listeners can pinpoint their thoughts on specific parts of a track, providing us with valuable insights directly where they matter most.</a:t>
            </a:r>
          </a:p>
          <a:p>
            <a:pPr>
              <a:lnSpc>
                <a:spcPct val="120000"/>
              </a:lnSpc>
            </a:pPr>
            <a:r>
              <a:rPr lang="en-US" sz="1400" dirty="0">
                <a:latin typeface="Helvetica Neue" panose="02000503000000020004" pitchFamily="2" charset="0"/>
              </a:rPr>
              <a:t>Utilizing SoundCloud, we monitor real-time feedback and engagement statistics. This data is invaluable, helping us to gauge the success of our musical compositions and understand listener preferences.</a:t>
            </a:r>
          </a:p>
          <a:p>
            <a:pPr>
              <a:lnSpc>
                <a:spcPct val="120000"/>
              </a:lnSpc>
            </a:pPr>
            <a:r>
              <a:rPr lang="en-US" sz="1400" dirty="0">
                <a:latin typeface="Helvetica Neue" panose="02000503000000020004" pitchFamily="2" charset="0"/>
              </a:rPr>
              <a:t>This feature enriches our understanding of how different elements of each song resonate with the audience.</a:t>
            </a:r>
          </a:p>
          <a:p>
            <a:pPr>
              <a:lnSpc>
                <a:spcPct val="120000"/>
              </a:lnSpc>
            </a:pPr>
            <a:endParaRPr lang="en-US" sz="1400" dirty="0">
              <a:latin typeface="Helvetica Neue" panose="02000503000000020004" pitchFamily="2" charset="0"/>
            </a:endParaRPr>
          </a:p>
        </p:txBody>
      </p:sp>
      <p:pic>
        <p:nvPicPr>
          <p:cNvPr id="5" name="Picture 4" descr="A white cloud with orange background&#10;&#10;Description automatically generated">
            <a:extLst>
              <a:ext uri="{FF2B5EF4-FFF2-40B4-BE49-F238E27FC236}">
                <a16:creationId xmlns:a16="http://schemas.microsoft.com/office/drawing/2014/main" id="{DC09071D-31C1-0D7B-2E78-6794CDFEE274}"/>
              </a:ext>
            </a:extLst>
          </p:cNvPr>
          <p:cNvPicPr>
            <a:picLocks noChangeAspect="1"/>
          </p:cNvPicPr>
          <p:nvPr/>
        </p:nvPicPr>
        <p:blipFill>
          <a:blip r:embed="rId3"/>
          <a:stretch>
            <a:fillRect/>
          </a:stretch>
        </p:blipFill>
        <p:spPr>
          <a:xfrm>
            <a:off x="8458199" y="2322866"/>
            <a:ext cx="3094631" cy="2526653"/>
          </a:xfrm>
          <a:prstGeom prst="rect">
            <a:avLst/>
          </a:prstGeom>
        </p:spPr>
      </p:pic>
    </p:spTree>
    <p:extLst>
      <p:ext uri="{BB962C8B-B14F-4D97-AF65-F5344CB8AC3E}">
        <p14:creationId xmlns:p14="http://schemas.microsoft.com/office/powerpoint/2010/main" val="118148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C40F-FE97-1317-798B-A9F1AFCA9DF9}"/>
              </a:ext>
            </a:extLst>
          </p:cNvPr>
          <p:cNvSpPr>
            <a:spLocks noGrp="1"/>
          </p:cNvSpPr>
          <p:nvPr>
            <p:ph type="title"/>
          </p:nvPr>
        </p:nvSpPr>
        <p:spPr>
          <a:xfrm>
            <a:off x="1088136" y="1014045"/>
            <a:ext cx="9922764" cy="1294228"/>
          </a:xfrm>
        </p:spPr>
        <p:txBody>
          <a:bodyPr/>
          <a:lstStyle/>
          <a:p>
            <a:r>
              <a:rPr lang="en-US"/>
              <a:t>DEMO</a:t>
            </a:r>
            <a:endParaRPr lang="en-US" dirty="0"/>
          </a:p>
        </p:txBody>
      </p:sp>
      <p:sp>
        <p:nvSpPr>
          <p:cNvPr id="3" name="Content Placeholder 2">
            <a:extLst>
              <a:ext uri="{FF2B5EF4-FFF2-40B4-BE49-F238E27FC236}">
                <a16:creationId xmlns:a16="http://schemas.microsoft.com/office/drawing/2014/main" id="{A9A8DCBF-7E34-2F8C-0395-EC1C90EDF4C2}"/>
              </a:ext>
            </a:extLst>
          </p:cNvPr>
          <p:cNvSpPr>
            <a:spLocks noGrp="1"/>
          </p:cNvSpPr>
          <p:nvPr>
            <p:ph idx="1"/>
          </p:nvPr>
        </p:nvSpPr>
        <p:spPr>
          <a:xfrm>
            <a:off x="1088136" y="1876278"/>
            <a:ext cx="9922764" cy="3838722"/>
          </a:xfrm>
        </p:spPr>
        <p:txBody>
          <a:bodyPr/>
          <a:lstStyle/>
          <a:p>
            <a:r>
              <a:rPr lang="en-US"/>
              <a:t>Let’s see the demo in Chatgpt, Suno, Audacity and SoundCloud</a:t>
            </a:r>
            <a:endParaRPr lang="en-US" dirty="0"/>
          </a:p>
        </p:txBody>
      </p:sp>
    </p:spTree>
    <p:extLst>
      <p:ext uri="{BB962C8B-B14F-4D97-AF65-F5344CB8AC3E}">
        <p14:creationId xmlns:p14="http://schemas.microsoft.com/office/powerpoint/2010/main" val="130721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312E-EB1B-B848-7360-E7EFACAA9A8B}"/>
              </a:ext>
            </a:extLst>
          </p:cNvPr>
          <p:cNvSpPr>
            <a:spLocks noGrp="1"/>
          </p:cNvSpPr>
          <p:nvPr>
            <p:ph type="title"/>
          </p:nvPr>
        </p:nvSpPr>
        <p:spPr>
          <a:xfrm>
            <a:off x="1088136" y="946554"/>
            <a:ext cx="9922764" cy="1294228"/>
          </a:xfrm>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3DFBEC69-02B4-CF3D-160B-21240630BCC9}"/>
              </a:ext>
            </a:extLst>
          </p:cNvPr>
          <p:cNvSpPr>
            <a:spLocks noGrp="1"/>
          </p:cNvSpPr>
          <p:nvPr>
            <p:ph idx="1"/>
          </p:nvPr>
        </p:nvSpPr>
        <p:spPr>
          <a:xfrm>
            <a:off x="643999" y="1859949"/>
            <a:ext cx="9922764" cy="3838722"/>
          </a:xfrm>
        </p:spPr>
        <p:txBody>
          <a:bodyPr>
            <a:normAutofit/>
          </a:bodyPr>
          <a:lstStyle/>
          <a:p>
            <a:r>
              <a:rPr lang="en-US" sz="1400" dirty="0">
                <a:effectLst/>
                <a:latin typeface="Helvetica Neue" panose="02000503000000020004" pitchFamily="2" charset="0"/>
              </a:rPr>
              <a:t>To conclude, this project is not just a capstone for an academic course; it's a pioneering exploration into the future of music production. </a:t>
            </a:r>
          </a:p>
          <a:p>
            <a:r>
              <a:rPr lang="en-US" sz="1400" dirty="0">
                <a:effectLst/>
                <a:latin typeface="Helvetica Neue" panose="02000503000000020004" pitchFamily="2" charset="0"/>
              </a:rPr>
              <a:t>The integration of data science and AI opens up new avenues for artists and producers alike.</a:t>
            </a:r>
          </a:p>
          <a:p>
            <a:r>
              <a:rPr lang="en-US" sz="1400" dirty="0">
                <a:effectLst/>
                <a:latin typeface="Helvetica Neue" panose="02000503000000020004" pitchFamily="2" charset="0"/>
              </a:rPr>
              <a:t>Thank you for joining me on this unique auditory journey. </a:t>
            </a:r>
          </a:p>
          <a:p>
            <a:r>
              <a:rPr lang="en-US" sz="1400" dirty="0">
                <a:effectLst/>
                <a:latin typeface="Helvetica Neue" panose="02000503000000020004" pitchFamily="2" charset="0"/>
              </a:rPr>
              <a:t>Your feedback is invaluable, and I look forward to hearing your thoughts on this integration of AI and music. Enjoy the sounds of innovation!</a:t>
            </a:r>
          </a:p>
        </p:txBody>
      </p:sp>
    </p:spTree>
    <p:extLst>
      <p:ext uri="{BB962C8B-B14F-4D97-AF65-F5344CB8AC3E}">
        <p14:creationId xmlns:p14="http://schemas.microsoft.com/office/powerpoint/2010/main" val="2170215811"/>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1001</Words>
  <Application>Microsoft Macintosh PowerPoint</Application>
  <PresentationFormat>Widescreen</PresentationFormat>
  <Paragraphs>48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 Neue</vt:lpstr>
      <vt:lpstr>Neue Haas Grotesk Text Pro</vt:lpstr>
      <vt:lpstr>BjornVTI</vt:lpstr>
      <vt:lpstr>AI SONG GENERATION CAPSTONE PROJECT</vt:lpstr>
      <vt:lpstr>Tools Used:</vt:lpstr>
      <vt:lpstr>Chat gpt:</vt:lpstr>
      <vt:lpstr>Suno:</vt:lpstr>
      <vt:lpstr>Audacity</vt:lpstr>
      <vt:lpstr>Sound Cloud</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SONG GENERATION CAPSTONE PROJECT</dc:title>
  <dc:creator>Anusha Gali</dc:creator>
  <cp:lastModifiedBy>Anusha Gali</cp:lastModifiedBy>
  <cp:revision>5</cp:revision>
  <dcterms:created xsi:type="dcterms:W3CDTF">2024-04-22T22:45:26Z</dcterms:created>
  <dcterms:modified xsi:type="dcterms:W3CDTF">2024-04-23T00:29:27Z</dcterms:modified>
</cp:coreProperties>
</file>