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9C4C8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313507"/>
              <a:satOff val="34334"/>
              <a:lumOff val="-8266"/>
              <a:alpha val="62000"/>
            </a:scheme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254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313507"/>
              <a:satOff val="34334"/>
              <a:lumOff val="-8266"/>
              <a:alpha val="6200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313507"/>
              <a:satOff val="34334"/>
              <a:lumOff val="-8266"/>
              <a:alpha val="10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254308"/>
              <a:satOff val="57261"/>
              <a:lumOff val="12765"/>
              <a:alpha val="62000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37185"/>
              <a:satOff val="27043"/>
              <a:lumOff val="-11337"/>
              <a:alpha val="80000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37185"/>
              <a:satOff val="27043"/>
              <a:lumOff val="-11337"/>
              <a:alpha val="80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4C4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BABABA">
              <a:alpha val="70000"/>
            </a:srgbClr>
          </a:solidFill>
        </a:fill>
      </a:tcStyle>
    </a:firstCol>
    <a:lastRow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4B4B4B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739060"/>
              <a:satOff val="51948"/>
              <a:lumOff val="-8454"/>
              <a:alpha val="62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D5CBC0">
              <a:alpha val="39000"/>
            </a:srgbClr>
          </a:solidFill>
        </a:fill>
      </a:tcStyle>
    </a:band2H>
    <a:firstCo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868685"/>
              </a:solidFill>
              <a:prstDash val="solid"/>
              <a:miter lim="400000"/>
            </a:ln>
          </a:left>
          <a:right>
            <a:ln w="12700" cap="flat">
              <a:solidFill>
                <a:srgbClr val="868685"/>
              </a:solidFill>
              <a:prstDash val="solid"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85948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85948">
              <a:alpha val="6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FEFEE0">
              <a:alpha val="55000"/>
            </a:srgbClr>
          </a:solidFill>
        </a:fill>
      </a:tcStyle>
    </a:band2H>
    <a:firstCol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31750" cap="flat">
              <a:solidFill>
                <a:schemeClr val="accent5">
                  <a:hueOff val="61010"/>
                  <a:satOff val="20460"/>
                  <a:lumOff val="-2197"/>
                  <a:alpha val="62000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lastRow>
    <a:fir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917700"/>
            <a:ext cx="10464800" cy="2794000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16500"/>
            <a:ext cx="10464800" cy="127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901" y="9270999"/>
            <a:ext cx="374905" cy="355601"/>
          </a:xfrm>
          <a:prstGeom prst="rect">
            <a:avLst/>
          </a:prstGeom>
        </p:spPr>
        <p:txBody>
          <a:bodyPr anchor="b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“Type a quote here.”"/>
          <p:cNvSpPr txBox="1"/>
          <p:nvPr>
            <p:ph type="body" sz="quarter" idx="13"/>
          </p:nvPr>
        </p:nvSpPr>
        <p:spPr>
          <a:xfrm>
            <a:off x="1270000" y="4279900"/>
            <a:ext cx="10464800" cy="660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000">
                <a:solidFill>
                  <a:srgbClr val="45A7DE"/>
                </a:solidFill>
              </a:defRPr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4" name="–Johnny Appleseed"/>
          <p:cNvSpPr txBox="1"/>
          <p:nvPr>
            <p:ph type="body" sz="quarter" idx="14"/>
          </p:nvPr>
        </p:nvSpPr>
        <p:spPr>
          <a:xfrm>
            <a:off x="1270000" y="6362700"/>
            <a:ext cx="10464800" cy="596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307138" y="649152"/>
            <a:ext cx="10401301" cy="585630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604000"/>
            <a:ext cx="10464800" cy="1651000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331200"/>
            <a:ext cx="10464800" cy="127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2844800"/>
            <a:ext cx="10464800" cy="4064000"/>
          </a:xfrm>
          <a:prstGeom prst="rect">
            <a:avLst/>
          </a:prstGeom>
        </p:spPr>
        <p:txBody>
          <a:bodyPr/>
          <a:lstStyle>
            <a:lvl1pPr>
              <a:defRPr sz="95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572250" y="812800"/>
            <a:ext cx="5753100" cy="7670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381000" y="1409700"/>
            <a:ext cx="58674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381000" y="4787900"/>
            <a:ext cx="5867400" cy="372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77100" y="2578100"/>
            <a:ext cx="4457700" cy="594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270000" y="2768600"/>
            <a:ext cx="5461000" cy="5715000"/>
          </a:xfrm>
          <a:prstGeom prst="rect">
            <a:avLst/>
          </a:prstGeom>
        </p:spPr>
        <p:txBody>
          <a:bodyPr/>
          <a:lstStyle>
            <a:lvl1pPr marL="444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1pPr>
            <a:lvl2pPr marL="8890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2pPr>
            <a:lvl3pPr marL="1333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3pPr>
            <a:lvl4pPr marL="17780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4pPr>
            <a:lvl5pPr marL="2222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 rot="21600000">
            <a:off x="7063543" y="473144"/>
            <a:ext cx="5554134" cy="41656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 rot="21600000">
            <a:off x="7095370" y="5018682"/>
            <a:ext cx="5520268" cy="4140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266700" y="482600"/>
            <a:ext cx="6502400" cy="8669867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901" y="9271000"/>
            <a:ext cx="374905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86868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9pPr>
    </p:titleStyle>
    <p:bodyStyle>
      <a:lvl1pPr marL="63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1pPr>
      <a:lvl2pPr marL="127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2pPr>
      <a:lvl3pPr marL="190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3pPr>
      <a:lvl4pPr marL="254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4pPr>
      <a:lvl5pPr marL="317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5pPr>
      <a:lvl6pPr marL="381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6pPr>
      <a:lvl7pPr marL="444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7pPr>
      <a:lvl8pPr marL="508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8pPr>
      <a:lvl9pPr marL="571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DETECTION OF POLYGONS"/>
          <p:cNvSpPr txBox="1"/>
          <p:nvPr>
            <p:ph type="ctrTitle"/>
          </p:nvPr>
        </p:nvSpPr>
        <p:spPr>
          <a:xfrm>
            <a:off x="1371600" y="2514600"/>
            <a:ext cx="10464800" cy="2794000"/>
          </a:xfrm>
          <a:prstGeom prst="rect">
            <a:avLst/>
          </a:prstGeom>
        </p:spPr>
        <p:txBody>
          <a:bodyPr/>
          <a:lstStyle>
            <a:lvl1pPr defTabSz="543305">
              <a:defRPr b="1" sz="9300"/>
            </a:lvl1pPr>
          </a:lstStyle>
          <a:p>
            <a:pPr/>
            <a:r>
              <a:t>SHAPE DETECTION OF POLYGONS</a:t>
            </a:r>
          </a:p>
        </p:txBody>
      </p:sp>
      <p:sp>
        <p:nvSpPr>
          <p:cNvPr id="120" name="Upto 4 Edges"/>
          <p:cNvSpPr txBox="1"/>
          <p:nvPr>
            <p:ph type="subTitle" sz="quarter" idx="1"/>
          </p:nvPr>
        </p:nvSpPr>
        <p:spPr>
          <a:xfrm>
            <a:off x="1270000" y="6350000"/>
            <a:ext cx="10464800" cy="1270000"/>
          </a:xfrm>
          <a:prstGeom prst="rect">
            <a:avLst/>
          </a:prstGeom>
        </p:spPr>
        <p:txBody>
          <a:bodyPr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pPr/>
            <a:r>
              <a:t>Upto 4 Edges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Detecting the line, triangle, square, rhombus and rectangle"/>
          <p:cNvSpPr txBox="1"/>
          <p:nvPr>
            <p:ph type="title"/>
          </p:nvPr>
        </p:nvSpPr>
        <p:spPr>
          <a:xfrm>
            <a:off x="1168400" y="4699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b="1" sz="4600">
                <a:solidFill>
                  <a:schemeClr val="accent2"/>
                </a:solidFill>
              </a:defRPr>
            </a:lvl1pPr>
          </a:lstStyle>
          <a:p>
            <a:pPr/>
            <a:r>
              <a:t>Detecting the line, triangle, square, rhombus and rectangle </a:t>
            </a:r>
          </a:p>
        </p:txBody>
      </p:sp>
      <p:sp>
        <p:nvSpPr>
          <p:cNvPr id="123" name="In this project, we will detect the line, triangle, square, rhombus and rectangle using OpenCV dataset module to load a pre-trained object detection network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sz="3900">
                <a:latin typeface="Chalkboard SE Regular"/>
                <a:ea typeface="Chalkboard SE Regular"/>
                <a:cs typeface="Chalkboard SE Regular"/>
                <a:sym typeface="Chalkboard SE Regular"/>
              </a:defRPr>
            </a:pPr>
            <a:r>
              <a:t>In this project, we will detect the line, triangle, square, rhombus and rectangle using </a:t>
            </a:r>
            <a:r>
              <a:rPr>
                <a:solidFill>
                  <a:schemeClr val="accent4">
                    <a:satOff val="3906"/>
                    <a:lumOff val="-10588"/>
                  </a:schemeClr>
                </a:solidFill>
              </a:rPr>
              <a:t>OpenCV dataset</a:t>
            </a:r>
            <a:r>
              <a:t> module to load a pre-trained object detection network.</a:t>
            </a:r>
          </a:p>
          <a:p>
            <a:pPr>
              <a:buBlip>
                <a:blip r:embed="rId2"/>
              </a:buBlip>
              <a:defRPr sz="3900">
                <a:latin typeface="Chalkboard SE Regular"/>
                <a:ea typeface="Chalkboard SE Regular"/>
                <a:cs typeface="Chalkboard SE Regular"/>
                <a:sym typeface="Chalkboard SE Regular"/>
              </a:defRPr>
            </a:pPr>
            <a:r>
              <a:t>To obtain the output bounding box(x,y) co-ordinates of each object in the image.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We use feature extraction and learning algorithms to recognise objects. Here we pass an Image of the above given polygons to the detector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9600" indent="-609600" defTabSz="560831">
              <a:spcBef>
                <a:spcPts val="4000"/>
              </a:spcBef>
              <a:buBlip>
                <a:blip r:embed="rId2"/>
              </a:buBlip>
              <a:defRPr sz="3743">
                <a:latin typeface="Chalkboard SE Regular"/>
                <a:ea typeface="Chalkboard SE Regular"/>
                <a:cs typeface="Chalkboard SE Regular"/>
                <a:sym typeface="Chalkboard SE Regular"/>
              </a:defRPr>
            </a:pPr>
            <a:r>
              <a:t>We use feature extraction and learning algorithms to recognise objects. Here we pass an Image of the above given polygons to the detector.</a:t>
            </a:r>
          </a:p>
          <a:p>
            <a:pPr marL="609600" indent="-609600" defTabSz="560831">
              <a:spcBef>
                <a:spcPts val="4000"/>
              </a:spcBef>
              <a:buBlip>
                <a:blip r:embed="rId2"/>
              </a:buBlip>
              <a:defRPr sz="3743">
                <a:latin typeface="Chalkboard SE Regular"/>
                <a:ea typeface="Chalkboard SE Regular"/>
                <a:cs typeface="Chalkboard SE Regular"/>
                <a:sym typeface="Chalkboard SE Regular"/>
              </a:defRPr>
            </a:pPr>
            <a:r>
              <a:t>Where in it detects the number of pixels until the polygons are detected based on their shapes.</a:t>
            </a:r>
          </a:p>
          <a:p>
            <a:pPr marL="609600" indent="-609600" defTabSz="560831">
              <a:spcBef>
                <a:spcPts val="4000"/>
              </a:spcBef>
              <a:buBlip>
                <a:blip r:embed="rId2"/>
              </a:buBlip>
              <a:defRPr sz="3743">
                <a:latin typeface="Chalkboard SE Regular"/>
                <a:ea typeface="Chalkboard SE Regular"/>
                <a:cs typeface="Chalkboard SE Regular"/>
                <a:sym typeface="Chalkboard SE Regular"/>
              </a:defRPr>
            </a:pPr>
            <a:r>
              <a:t>Let us consider ’n’ to be the number of edges to be detected.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We use the condition such as if n=3, i,e. Number of edges is 3 then it is a TRIANGL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sz="3900">
                <a:latin typeface="Chalkboard SE Regular"/>
                <a:ea typeface="Chalkboard SE Regular"/>
                <a:cs typeface="Chalkboard SE Regular"/>
                <a:sym typeface="Chalkboard SE Regular"/>
              </a:defRPr>
            </a:pPr>
            <a:r>
              <a:t>We use the condition such as if n=3, i,e. Number of edges is 3 then it is a </a:t>
            </a:r>
            <a:r>
              <a:rPr>
                <a:solidFill>
                  <a:schemeClr val="accent4">
                    <a:satOff val="3906"/>
                    <a:lumOff val="-10588"/>
                  </a:schemeClr>
                </a:solidFill>
              </a:rPr>
              <a:t>TRIANGLE</a:t>
            </a:r>
            <a:r>
              <a:t>.</a:t>
            </a:r>
          </a:p>
          <a:p>
            <a:pPr>
              <a:buBlip>
                <a:blip r:embed="rId2"/>
              </a:buBlip>
              <a:defRPr sz="3900">
                <a:latin typeface="Chalkboard SE Regular"/>
                <a:ea typeface="Chalkboard SE Regular"/>
                <a:cs typeface="Chalkboard SE Regular"/>
                <a:sym typeface="Chalkboard SE Regular"/>
              </a:defRPr>
            </a:pPr>
            <a:r>
              <a:t>Similarly, if n=0, then it is </a:t>
            </a:r>
            <a:r>
              <a:rPr>
                <a:solidFill>
                  <a:schemeClr val="accent2">
                    <a:hueOff val="61260"/>
                    <a:satOff val="12850"/>
                    <a:lumOff val="-19215"/>
                  </a:schemeClr>
                </a:solidFill>
              </a:rPr>
              <a:t>CIRCLE</a:t>
            </a:r>
            <a:r>
              <a:t> and if n=1, then it is </a:t>
            </a:r>
            <a:r>
              <a:rPr>
                <a:solidFill>
                  <a:schemeClr val="accent5"/>
                </a:solidFill>
              </a:rPr>
              <a:t>LINE.</a:t>
            </a:r>
          </a:p>
          <a:p>
            <a:pPr>
              <a:buBlip>
                <a:blip r:embed="rId2"/>
              </a:buBlip>
              <a:defRPr sz="3900">
                <a:latin typeface="Chalkboard SE Regular"/>
                <a:ea typeface="Chalkboard SE Regular"/>
                <a:cs typeface="Chalkboard SE Regular"/>
                <a:sym typeface="Chalkboard SE Regular"/>
              </a:defRPr>
            </a:pPr>
            <a:r>
              <a:t>for n=4 that is 4 edges we get three answers those are </a:t>
            </a:r>
            <a:r>
              <a:rPr>
                <a:solidFill>
                  <a:srgbClr val="000000"/>
                </a:solidFill>
              </a:rPr>
              <a:t>Square,</a:t>
            </a:r>
            <a:r>
              <a:t> </a:t>
            </a:r>
            <a:r>
              <a:rPr>
                <a:solidFill>
                  <a:srgbClr val="000000"/>
                </a:solidFill>
              </a:rPr>
              <a:t>Rectangle,</a:t>
            </a:r>
            <a:r>
              <a:t> </a:t>
            </a:r>
            <a:r>
              <a:rPr>
                <a:solidFill>
                  <a:srgbClr val="000000"/>
                </a:solidFill>
              </a:rPr>
              <a:t>Rhombus.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Here we check various conditions such as the length of diagonals, the length of edg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9600" indent="-609600" defTabSz="560831">
              <a:spcBef>
                <a:spcPts val="4000"/>
              </a:spcBef>
              <a:buBlip>
                <a:blip r:embed="rId2"/>
              </a:buBlip>
              <a:defRPr sz="3743">
                <a:latin typeface="Chalkboard SE Regular"/>
                <a:ea typeface="Chalkboard SE Regular"/>
                <a:cs typeface="Chalkboard SE Regular"/>
                <a:sym typeface="Chalkboard SE Regular"/>
              </a:defRPr>
            </a:pPr>
            <a:r>
              <a:t> Here we check various conditions such as the length of diagonals, the length of edges. </a:t>
            </a:r>
          </a:p>
          <a:p>
            <a:pPr marL="609600" indent="-609600" defTabSz="560831">
              <a:spcBef>
                <a:spcPts val="4000"/>
              </a:spcBef>
              <a:buBlip>
                <a:blip r:embed="rId2"/>
              </a:buBlip>
              <a:defRPr sz="3743">
                <a:latin typeface="Chalkboard SE Regular"/>
                <a:ea typeface="Chalkboard SE Regular"/>
                <a:cs typeface="Chalkboard SE Regular"/>
                <a:sym typeface="Chalkboard SE Regular"/>
              </a:defRPr>
            </a:pPr>
            <a:r>
              <a:t>Here we use the functions like </a:t>
            </a:r>
            <a:r>
              <a:rPr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</a:rPr>
              <a:t>pyimagesearch</a:t>
            </a:r>
            <a:r>
              <a:t> module.In this module we have </a:t>
            </a:r>
            <a:r>
              <a:rPr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</a:rPr>
              <a:t>shapedetector.py</a:t>
            </a:r>
            <a:r>
              <a:t> which will store our implementation of the </a:t>
            </a:r>
            <a:r>
              <a:rPr>
                <a:solidFill>
                  <a:schemeClr val="accent5">
                    <a:satOff val="19674"/>
                    <a:lumOff val="-24274"/>
                  </a:schemeClr>
                </a:solidFill>
              </a:rPr>
              <a:t>ShapeDetector</a:t>
            </a:r>
            <a:r>
              <a:t> class</a:t>
            </a:r>
          </a:p>
          <a:p>
            <a:pPr marL="609600" indent="-609600" defTabSz="560831">
              <a:spcBef>
                <a:spcPts val="4000"/>
              </a:spcBef>
              <a:buBlip>
                <a:blip r:embed="rId2"/>
              </a:buBlip>
              <a:defRPr sz="3743">
                <a:latin typeface="Chalkboard SE Regular"/>
                <a:ea typeface="Chalkboard SE Regular"/>
                <a:cs typeface="Chalkboard SE Regular"/>
                <a:sym typeface="Chalkboard SE Regular"/>
              </a:defRPr>
            </a:pPr>
            <a:r>
              <a:t>Finally, we have the </a:t>
            </a:r>
            <a:r>
              <a:rPr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</a:rPr>
              <a:t>detect_shapes.py </a:t>
            </a:r>
            <a:r>
              <a:t>driver script that we will use to load an image from disk.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Before we get started , make sure we have the imutils package installed on our system, a series of OpenCV convenience functions that will be using later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sz="3900">
                <a:latin typeface="Chalkboard SE Regular"/>
                <a:ea typeface="Chalkboard SE Regular"/>
                <a:cs typeface="Chalkboard SE Regular"/>
                <a:sym typeface="Chalkboard SE Regular"/>
              </a:defRPr>
            </a:pPr>
            <a:r>
              <a:t>Before we get started , make sure we have the </a:t>
            </a:r>
            <a:r>
              <a:rPr>
                <a:solidFill>
                  <a:schemeClr val="accent5">
                    <a:satOff val="19674"/>
                    <a:lumOff val="-24274"/>
                  </a:schemeClr>
                </a:solidFill>
              </a:rPr>
              <a:t>imutils package</a:t>
            </a:r>
            <a:r>
              <a:t> installed on our system, a series of OpenCV convenience functions that will be using later.</a:t>
            </a:r>
          </a:p>
          <a:p>
            <a:pPr>
              <a:buBlip>
                <a:blip r:embed="rId2"/>
              </a:buBlip>
              <a:defRPr sz="3900">
                <a:latin typeface="Chalkboard SE Regular"/>
                <a:ea typeface="Chalkboard SE Regular"/>
                <a:cs typeface="Chalkboard SE Regular"/>
                <a:sym typeface="Chalkboard SE Regular"/>
              </a:defRPr>
            </a:pPr>
            <a:r>
              <a:t>Contour Approximation is actually already implemented in OpenCV via </a:t>
            </a:r>
            <a:r>
              <a:rPr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</a:rPr>
              <a:t>cv2.approxPolyDP</a:t>
            </a:r>
            <a:r>
              <a:t> method.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fullsizeoutput_16.jpeg" descr="fullsizeoutput_16.jpe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 rot="21600000">
            <a:off x="334729" y="20206"/>
            <a:ext cx="5583317" cy="4870138"/>
          </a:xfrm>
          <a:prstGeom prst="rect">
            <a:avLst/>
          </a:prstGeom>
        </p:spPr>
      </p:pic>
      <p:pic>
        <p:nvPicPr>
          <p:cNvPr id="134" name="fullsizeoutput_14.jpeg" descr="fullsizeoutput_14.jpeg"/>
          <p:cNvPicPr>
            <a:picLocks noChangeAspect="0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xfrm rot="21600000">
            <a:off x="362504" y="4675892"/>
            <a:ext cx="5527766" cy="4821417"/>
          </a:xfrm>
          <a:prstGeom prst="rect">
            <a:avLst/>
          </a:prstGeom>
        </p:spPr>
      </p:pic>
      <p:pic>
        <p:nvPicPr>
          <p:cNvPr id="135" name="fullsizeoutput_15.jpeg" descr="fullsizeoutput_15.jpeg"/>
          <p:cNvPicPr>
            <a:picLocks noChangeAspect="0"/>
          </p:cNvPicPr>
          <p:nvPr>
            <p:ph type="pic" idx="15"/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5992280" y="-253012"/>
            <a:ext cx="6894566" cy="957910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8585"/>
      </a:dk1>
      <a:lt1>
        <a:srgbClr val="858585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313507"/>
            <a:satOff val="34334"/>
            <a:lumOff val="-8266"/>
            <a:alpha val="62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0000"/>
      </a:dk1>
      <a:lt1>
        <a:srgbClr val="FFFFFF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313507"/>
            <a:satOff val="34334"/>
            <a:lumOff val="-8266"/>
            <a:alpha val="62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