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72" r:id="rId4"/>
    <p:sldId id="268" r:id="rId5"/>
    <p:sldId id="258" r:id="rId6"/>
    <p:sldId id="273" r:id="rId7"/>
    <p:sldId id="265" r:id="rId8"/>
    <p:sldId id="267" r:id="rId9"/>
    <p:sldId id="260" r:id="rId10"/>
    <p:sldId id="263" r:id="rId11"/>
    <p:sldId id="264" r:id="rId12"/>
    <p:sldId id="262" r:id="rId13"/>
    <p:sldId id="271" r:id="rId14"/>
    <p:sldId id="270"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1pPr>
    <a:lvl2pPr marL="0" marR="0" indent="228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2pPr>
    <a:lvl3pPr marL="0" marR="0" indent="4572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3pPr>
    <a:lvl4pPr marL="0" marR="0" indent="685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4pPr>
    <a:lvl5pPr marL="0" marR="0" indent="9144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5pPr>
    <a:lvl6pPr marL="0" marR="0" indent="11430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6pPr>
    <a:lvl7pPr marL="0" marR="0" indent="1371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7pPr>
    <a:lvl8pPr marL="0" marR="0" indent="16002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8pPr>
    <a:lvl9pPr marL="0" marR="0" indent="1828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858585"/>
        </a:fontRef>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a:tcStyle>
        <a:tcBdr/>
        <a:fill>
          <a:solidFill>
            <a:srgbClr val="B9C4C8">
              <a:alpha val="30000"/>
            </a:srgbClr>
          </a:solidFill>
        </a:fill>
      </a:tcStyle>
    </a:band2H>
    <a:firstCol>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C4C4C4">
              <a:alpha val="30000"/>
            </a:srgbClr>
          </a:solidFill>
        </a:fill>
      </a:tcStyle>
    </a:band2H>
    <a:firstCol>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wholeTbl>
    <a:band2H>
      <a:tcTxStyle/>
      <a:tcStyle>
        <a:tcBdr/>
        <a:fill>
          <a:solidFill>
            <a:srgbClr val="D5CBC0">
              <a:alpha val="39000"/>
            </a:srgbClr>
          </a:solidFill>
        </a:fill>
      </a:tcStyle>
    </a:band2H>
    <a:firstCol>
      <a:tcTxStyle b="off" i="off">
        <a:fontRef idx="minor">
          <a:srgbClr val="858585"/>
        </a:fontRef>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a:tcStyle>
        <a:tcBdr/>
        <a:fill>
          <a:solidFill>
            <a:srgbClr val="685948">
              <a:alpha val="15000"/>
            </a:srgbClr>
          </a:solidFill>
        </a:fill>
      </a:tcStyle>
    </a:band2H>
    <a:firstCol>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48" d="100"/>
          <a:sy n="48" d="100"/>
        </p:scale>
        <p:origin x="-1434" y="-114"/>
      </p:cViewPr>
      <p:guideLst>
        <p:guide orient="horz" pos="3072"/>
        <p:guide pos="4096"/>
      </p:guideLst>
    </p:cSldViewPr>
  </p:slideViewPr>
  <p:outlineViewPr>
    <p:cViewPr>
      <p:scale>
        <a:sx n="33" d="100"/>
        <a:sy n="33" d="100"/>
      </p:scale>
      <p:origin x="138" y="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917700"/>
            <a:ext cx="10464800" cy="2794000"/>
          </a:xfrm>
          <a:prstGeom prst="rect">
            <a:avLst/>
          </a:prstGeom>
        </p:spPr>
        <p:txBody>
          <a:bodyPr anchor="b"/>
          <a:lstStyle>
            <a:lvl1pPr>
              <a:defRPr sz="9500"/>
            </a:lvl1pPr>
          </a:lstStyle>
          <a:p>
            <a:r>
              <a:t>Title Text</a:t>
            </a:r>
          </a:p>
        </p:txBody>
      </p:sp>
      <p:sp>
        <p:nvSpPr>
          <p:cNvPr id="12" name="Body Level One…"/>
          <p:cNvSpPr txBox="1">
            <a:spLocks noGrp="1"/>
          </p:cNvSpPr>
          <p:nvPr>
            <p:ph type="body" sz="quarter" idx="1"/>
          </p:nvPr>
        </p:nvSpPr>
        <p:spPr>
          <a:xfrm>
            <a:off x="1270000" y="5016500"/>
            <a:ext cx="10464800" cy="1270000"/>
          </a:xfrm>
          <a:prstGeom prst="rect">
            <a:avLst/>
          </a:prstGeom>
        </p:spPr>
        <p:txBody>
          <a:bodyPr anchor="t"/>
          <a:lstStyle>
            <a:lvl1pPr marL="0" indent="0" algn="ctr">
              <a:spcBef>
                <a:spcPts val="0"/>
              </a:spcBef>
              <a:buSzTx/>
              <a:buNone/>
              <a:defRPr sz="4000"/>
            </a:lvl1pPr>
            <a:lvl2pPr marL="0" indent="228600" algn="ctr">
              <a:spcBef>
                <a:spcPts val="0"/>
              </a:spcBef>
              <a:buSzTx/>
              <a:buNone/>
              <a:defRPr sz="4000"/>
            </a:lvl2pPr>
            <a:lvl3pPr marL="0" indent="457200" algn="ctr">
              <a:spcBef>
                <a:spcPts val="0"/>
              </a:spcBef>
              <a:buSzTx/>
              <a:buNone/>
              <a:defRPr sz="4000"/>
            </a:lvl3pPr>
            <a:lvl4pPr marL="0" indent="685800" algn="ctr">
              <a:spcBef>
                <a:spcPts val="0"/>
              </a:spcBef>
              <a:buSzTx/>
              <a:buNone/>
              <a:defRPr sz="4000"/>
            </a:lvl4pPr>
            <a:lvl5pPr marL="0" indent="91440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901" y="9270999"/>
            <a:ext cx="374905" cy="355601"/>
          </a:xfrm>
          <a:prstGeom prst="rect">
            <a:avLst/>
          </a:prstGeom>
        </p:spPr>
        <p:txBody>
          <a:bodyPr anchor="b"/>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Type a quote here.”"/>
          <p:cNvSpPr txBox="1">
            <a:spLocks noGrp="1"/>
          </p:cNvSpPr>
          <p:nvPr>
            <p:ph type="body" sz="quarter" idx="13"/>
          </p:nvPr>
        </p:nvSpPr>
        <p:spPr>
          <a:xfrm>
            <a:off x="1270000" y="4279900"/>
            <a:ext cx="10464800" cy="660400"/>
          </a:xfrm>
          <a:prstGeom prst="rect">
            <a:avLst/>
          </a:prstGeom>
        </p:spPr>
        <p:txBody>
          <a:bodyPr>
            <a:spAutoFit/>
          </a:bodyPr>
          <a:lstStyle>
            <a:lvl1pPr marL="0" indent="0" algn="ctr">
              <a:spcBef>
                <a:spcPts val="0"/>
              </a:spcBef>
              <a:buSzTx/>
              <a:buNone/>
              <a:defRPr sz="4000">
                <a:solidFill>
                  <a:srgbClr val="45A7DE"/>
                </a:solidFill>
              </a:defRPr>
            </a:lvl1pPr>
          </a:lstStyle>
          <a:p>
            <a:r>
              <a:t>“Type a quote here.”</a:t>
            </a:r>
          </a:p>
        </p:txBody>
      </p:sp>
      <p:sp>
        <p:nvSpPr>
          <p:cNvPr id="94" name="–Johnny Appleseed"/>
          <p:cNvSpPr txBox="1">
            <a:spLocks noGrp="1"/>
          </p:cNvSpPr>
          <p:nvPr>
            <p:ph type="body" sz="quarter" idx="14"/>
          </p:nvPr>
        </p:nvSpPr>
        <p:spPr>
          <a:xfrm>
            <a:off x="1270000" y="6362700"/>
            <a:ext cx="10464800" cy="596900"/>
          </a:xfrm>
          <a:prstGeom prst="rect">
            <a:avLst/>
          </a:prstGeom>
        </p:spPr>
        <p:txBody>
          <a:bodyPr anchor="t">
            <a:spAutoFit/>
          </a:bodyPr>
          <a:lstStyle>
            <a:lvl1pPr marL="0" indent="0" algn="ctr">
              <a:spcBef>
                <a:spcPts val="0"/>
              </a:spcBef>
              <a:buSzTx/>
              <a:buNone/>
              <a:defRPr sz="3600"/>
            </a:lvl1pPr>
          </a:lstStyle>
          <a:p>
            <a:r>
              <a:t>–Johnny Appleseed</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07138" y="649152"/>
            <a:ext cx="10401301" cy="5856302"/>
          </a:xfrm>
          <a:prstGeom prst="rect">
            <a:avLst/>
          </a:prstGeom>
          <a:ln w="9525">
            <a:round/>
          </a:ln>
        </p:spPr>
        <p:txBody>
          <a:bodyPr lIns="91439" tIns="45719" rIns="91439" bIns="45719" anchor="t">
            <a:noAutofit/>
          </a:bodyPr>
          <a:lstStyle/>
          <a:p>
            <a:endParaRPr/>
          </a:p>
        </p:txBody>
      </p:sp>
      <p:sp>
        <p:nvSpPr>
          <p:cNvPr id="21" name="Title Text"/>
          <p:cNvSpPr txBox="1">
            <a:spLocks noGrp="1"/>
          </p:cNvSpPr>
          <p:nvPr>
            <p:ph type="title"/>
          </p:nvPr>
        </p:nvSpPr>
        <p:spPr>
          <a:xfrm>
            <a:off x="1270000" y="6604000"/>
            <a:ext cx="10464800" cy="1651000"/>
          </a:xfrm>
          <a:prstGeom prst="rect">
            <a:avLst/>
          </a:prstGeom>
        </p:spPr>
        <p:txBody>
          <a:bodyPr anchor="b"/>
          <a:lstStyle>
            <a:lvl1pPr>
              <a:defRPr sz="9500"/>
            </a:lvl1pPr>
          </a:lstStyle>
          <a:p>
            <a:r>
              <a:t>Title Text</a:t>
            </a:r>
          </a:p>
        </p:txBody>
      </p:sp>
      <p:sp>
        <p:nvSpPr>
          <p:cNvPr id="22" name="Body Level One…"/>
          <p:cNvSpPr txBox="1">
            <a:spLocks noGrp="1"/>
          </p:cNvSpPr>
          <p:nvPr>
            <p:ph type="body" sz="quarter" idx="1"/>
          </p:nvPr>
        </p:nvSpPr>
        <p:spPr>
          <a:xfrm>
            <a:off x="1270000" y="8331200"/>
            <a:ext cx="10464800" cy="1270000"/>
          </a:xfrm>
          <a:prstGeom prst="rect">
            <a:avLst/>
          </a:prstGeom>
        </p:spPr>
        <p:txBody>
          <a:bodyPr anchor="t"/>
          <a:lstStyle>
            <a:lvl1pPr marL="0" indent="0" algn="ctr">
              <a:spcBef>
                <a:spcPts val="0"/>
              </a:spcBef>
              <a:buSzTx/>
              <a:buNone/>
              <a:defRPr sz="4000"/>
            </a:lvl1pPr>
            <a:lvl2pPr marL="0" indent="228600" algn="ctr">
              <a:spcBef>
                <a:spcPts val="0"/>
              </a:spcBef>
              <a:buSzTx/>
              <a:buNone/>
              <a:defRPr sz="4000"/>
            </a:lvl2pPr>
            <a:lvl3pPr marL="0" indent="457200" algn="ctr">
              <a:spcBef>
                <a:spcPts val="0"/>
              </a:spcBef>
              <a:buSzTx/>
              <a:buNone/>
              <a:defRPr sz="4000"/>
            </a:lvl3pPr>
            <a:lvl4pPr marL="0" indent="685800" algn="ctr">
              <a:spcBef>
                <a:spcPts val="0"/>
              </a:spcBef>
              <a:buSzTx/>
              <a:buNone/>
              <a:defRPr sz="4000"/>
            </a:lvl4pPr>
            <a:lvl5pPr marL="0" indent="91440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2844800"/>
            <a:ext cx="10464800" cy="4064000"/>
          </a:xfrm>
          <a:prstGeom prst="rect">
            <a:avLst/>
          </a:prstGeom>
        </p:spPr>
        <p:txBody>
          <a:bodyPr/>
          <a:lstStyle>
            <a:lvl1pPr>
              <a:defRPr sz="9500"/>
            </a:lvl1p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572250" y="812800"/>
            <a:ext cx="5753100" cy="7670800"/>
          </a:xfrm>
          <a:prstGeom prst="rect">
            <a:avLst/>
          </a:prstGeom>
          <a:ln w="9525">
            <a:round/>
          </a:ln>
        </p:spPr>
        <p:txBody>
          <a:bodyPr lIns="91439" tIns="45719" rIns="91439" bIns="45719" anchor="t">
            <a:noAutofit/>
          </a:bodyPr>
          <a:lstStyle/>
          <a:p>
            <a:endParaRPr/>
          </a:p>
        </p:txBody>
      </p:sp>
      <p:sp>
        <p:nvSpPr>
          <p:cNvPr id="39" name="Title Text"/>
          <p:cNvSpPr txBox="1">
            <a:spLocks noGrp="1"/>
          </p:cNvSpPr>
          <p:nvPr>
            <p:ph type="title"/>
          </p:nvPr>
        </p:nvSpPr>
        <p:spPr>
          <a:xfrm>
            <a:off x="381000" y="1409700"/>
            <a:ext cx="5867400" cy="3302000"/>
          </a:xfrm>
          <a:prstGeom prst="rect">
            <a:avLst/>
          </a:prstGeom>
        </p:spPr>
        <p:txBody>
          <a:bodyPr anchor="b"/>
          <a:lstStyle/>
          <a:p>
            <a:r>
              <a:t>Title Text</a:t>
            </a:r>
          </a:p>
        </p:txBody>
      </p:sp>
      <p:sp>
        <p:nvSpPr>
          <p:cNvPr id="40" name="Body Level One…"/>
          <p:cNvSpPr txBox="1">
            <a:spLocks noGrp="1"/>
          </p:cNvSpPr>
          <p:nvPr>
            <p:ph type="body" sz="quarter" idx="1"/>
          </p:nvPr>
        </p:nvSpPr>
        <p:spPr>
          <a:xfrm>
            <a:off x="381000" y="4787900"/>
            <a:ext cx="5867400" cy="3721100"/>
          </a:xfrm>
          <a:prstGeom prst="rect">
            <a:avLst/>
          </a:prstGeom>
        </p:spPr>
        <p:txBody>
          <a:bodyPr anchor="t"/>
          <a:lstStyle>
            <a:lvl1pPr marL="0" indent="0" algn="ctr">
              <a:spcBef>
                <a:spcPts val="0"/>
              </a:spcBef>
              <a:buSzTx/>
              <a:buNone/>
              <a:defRPr sz="4000"/>
            </a:lvl1pPr>
            <a:lvl2pPr marL="0" indent="228600" algn="ctr">
              <a:spcBef>
                <a:spcPts val="0"/>
              </a:spcBef>
              <a:buSzTx/>
              <a:buNone/>
              <a:defRPr sz="4000"/>
            </a:lvl2pPr>
            <a:lvl3pPr marL="0" indent="457200" algn="ctr">
              <a:spcBef>
                <a:spcPts val="0"/>
              </a:spcBef>
              <a:buSzTx/>
              <a:buNone/>
              <a:defRPr sz="4000"/>
            </a:lvl3pPr>
            <a:lvl4pPr marL="0" indent="685800" algn="ctr">
              <a:spcBef>
                <a:spcPts val="0"/>
              </a:spcBef>
              <a:buSzTx/>
              <a:buNone/>
              <a:defRPr sz="4000"/>
            </a:lvl4pPr>
            <a:lvl5pPr marL="0" indent="91440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xfrm>
            <a:off x="1270000" y="2768600"/>
            <a:ext cx="10464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77100" y="2578100"/>
            <a:ext cx="4457700" cy="5943600"/>
          </a:xfrm>
          <a:prstGeom prst="rect">
            <a:avLst/>
          </a:prstGeom>
          <a:ln w="9525">
            <a:round/>
          </a:ln>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270000" y="2768600"/>
            <a:ext cx="5461000" cy="5715000"/>
          </a:xfrm>
          <a:prstGeom prst="rect">
            <a:avLst/>
          </a:prstGeom>
        </p:spPr>
        <p:txBody>
          <a:bodyPr/>
          <a:lstStyle>
            <a:lvl1pPr marL="444500" indent="-444500">
              <a:spcBef>
                <a:spcPts val="3800"/>
              </a:spcBef>
              <a:buSzPct val="50000"/>
              <a:buBlip>
                <a:blip r:embed="rId2"/>
              </a:buBlip>
              <a:defRPr sz="3600"/>
            </a:lvl1pPr>
            <a:lvl2pPr marL="889000" indent="-444500">
              <a:spcBef>
                <a:spcPts val="3800"/>
              </a:spcBef>
              <a:buSzPct val="50000"/>
              <a:buBlip>
                <a:blip r:embed="rId2"/>
              </a:buBlip>
              <a:defRPr sz="3600"/>
            </a:lvl2pPr>
            <a:lvl3pPr marL="1333500" indent="-444500">
              <a:spcBef>
                <a:spcPts val="3800"/>
              </a:spcBef>
              <a:buSzPct val="50000"/>
              <a:buBlip>
                <a:blip r:embed="rId2"/>
              </a:buBlip>
              <a:defRPr sz="3600"/>
            </a:lvl3pPr>
            <a:lvl4pPr marL="1778000" indent="-444500">
              <a:spcBef>
                <a:spcPts val="3800"/>
              </a:spcBef>
              <a:buSzPct val="50000"/>
              <a:buBlip>
                <a:blip r:embed="rId2"/>
              </a:buBlip>
              <a:defRPr sz="3600"/>
            </a:lvl4pPr>
            <a:lvl5pPr marL="2222500" indent="-444500">
              <a:spcBef>
                <a:spcPts val="3800"/>
              </a:spcBef>
              <a:buSzPct val="50000"/>
              <a:buBlip>
                <a:blip r:embed="rId2"/>
              </a:buBlip>
              <a:defRPr sz="36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rot="21600000">
            <a:off x="7063543" y="473144"/>
            <a:ext cx="5554134" cy="4165601"/>
          </a:xfrm>
          <a:prstGeom prst="rect">
            <a:avLst/>
          </a:prstGeom>
          <a:ln w="9525">
            <a:round/>
          </a:ln>
        </p:spPr>
        <p:txBody>
          <a:bodyPr lIns="91439" tIns="45719" rIns="91439" bIns="45719" anchor="t">
            <a:noAutofit/>
          </a:bodyPr>
          <a:lstStyle/>
          <a:p>
            <a:endParaRPr/>
          </a:p>
        </p:txBody>
      </p:sp>
      <p:sp>
        <p:nvSpPr>
          <p:cNvPr id="84" name="Image"/>
          <p:cNvSpPr>
            <a:spLocks noGrp="1"/>
          </p:cNvSpPr>
          <p:nvPr>
            <p:ph type="pic" sz="quarter" idx="14"/>
          </p:nvPr>
        </p:nvSpPr>
        <p:spPr>
          <a:xfrm rot="21600000">
            <a:off x="7095370" y="5018682"/>
            <a:ext cx="5520268" cy="4140201"/>
          </a:xfrm>
          <a:prstGeom prst="rect">
            <a:avLst/>
          </a:prstGeom>
          <a:ln w="9525">
            <a:round/>
          </a:ln>
        </p:spPr>
        <p:txBody>
          <a:bodyPr lIns="91439" tIns="45719" rIns="91439" bIns="45719" anchor="t">
            <a:noAutofit/>
          </a:bodyPr>
          <a:lstStyle/>
          <a:p>
            <a:endParaRPr/>
          </a:p>
        </p:txBody>
      </p:sp>
      <p:sp>
        <p:nvSpPr>
          <p:cNvPr id="85" name="Image"/>
          <p:cNvSpPr>
            <a:spLocks noGrp="1"/>
          </p:cNvSpPr>
          <p:nvPr>
            <p:ph type="pic" idx="15"/>
          </p:nvPr>
        </p:nvSpPr>
        <p:spPr>
          <a:xfrm>
            <a:off x="266700" y="482600"/>
            <a:ext cx="6502400" cy="8669867"/>
          </a:xfrm>
          <a:prstGeom prst="rect">
            <a:avLst/>
          </a:prstGeom>
          <a:ln w="9525">
            <a:round/>
          </a:ln>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6311901" y="9271000"/>
            <a:ext cx="374905" cy="355600"/>
          </a:xfrm>
          <a:prstGeom prst="rect">
            <a:avLst/>
          </a:prstGeom>
          <a:ln w="12700">
            <a:miter lim="400000"/>
          </a:ln>
        </p:spPr>
        <p:txBody>
          <a:bodyPr wrap="none" lIns="50800" tIns="50800" rIns="50800" bIns="50800">
            <a:spAutoFit/>
          </a:bodyPr>
          <a:lstStyle>
            <a:lvl1pPr>
              <a:defRPr sz="1800">
                <a:solidFill>
                  <a:srgbClr val="868686"/>
                </a:solidFill>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45A7DE"/>
          </a:solidFill>
          <a:uFillTx/>
          <a:latin typeface="+mn-lt"/>
          <a:ea typeface="+mn-ea"/>
          <a:cs typeface="+mn-cs"/>
          <a:sym typeface="Marker Felt"/>
        </a:defRPr>
      </a:lvl9pPr>
    </p:titleStyle>
    <p:bodyStyle>
      <a:lvl1pPr marL="635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1pPr>
      <a:lvl2pPr marL="1270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2pPr>
      <a:lvl3pPr marL="1905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3pPr>
      <a:lvl4pPr marL="2540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4pPr>
      <a:lvl5pPr marL="3175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5pPr>
      <a:lvl6pPr marL="3810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6pPr>
      <a:lvl7pPr marL="4445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7pPr>
      <a:lvl8pPr marL="5080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8pPr>
      <a:lvl9pPr marL="5715000" marR="0" indent="-635000" algn="l" defTabSz="584200" rtl="0" latinLnBrk="0">
        <a:lnSpc>
          <a:spcPct val="100000"/>
        </a:lnSpc>
        <a:spcBef>
          <a:spcPts val="4200"/>
        </a:spcBef>
        <a:spcAft>
          <a:spcPts val="0"/>
        </a:spcAft>
        <a:buClrTx/>
        <a:buSzPct val="47000"/>
        <a:buFontTx/>
        <a:buBlip>
          <a:blip r:embed="rId15"/>
        </a:buBlip>
        <a:tabLst/>
        <a:defRPr sz="4600" b="0" i="0" u="none" strike="noStrike" cap="none" spc="0" baseline="0">
          <a:ln>
            <a:noFill/>
          </a:ln>
          <a:solidFill>
            <a:srgbClr val="858585"/>
          </a:solidFill>
          <a:uFillTx/>
          <a:latin typeface="+mn-lt"/>
          <a:ea typeface="+mn-ea"/>
          <a:cs typeface="+mn-cs"/>
          <a:sym typeface="Marker Fel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Marker Fe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DETECTION OF POLYGONS"/>
          <p:cNvSpPr txBox="1">
            <a:spLocks noGrp="1"/>
          </p:cNvSpPr>
          <p:nvPr>
            <p:ph type="ctrTitle"/>
          </p:nvPr>
        </p:nvSpPr>
        <p:spPr>
          <a:xfrm>
            <a:off x="0" y="609600"/>
            <a:ext cx="13004800" cy="3276600"/>
          </a:xfrm>
          <a:prstGeom prst="rect">
            <a:avLst/>
          </a:prstGeom>
        </p:spPr>
        <p:txBody>
          <a:bodyPr>
            <a:normAutofit fontScale="90000"/>
          </a:bodyPr>
          <a:lstStyle>
            <a:lvl1pPr defTabSz="543305">
              <a:defRPr sz="9300" b="1"/>
            </a:lvl1pPr>
          </a:lstStyle>
          <a:p>
            <a:r>
              <a:rPr dirty="0"/>
              <a:t>SHAPE DETECTION OF </a:t>
            </a:r>
            <a:r>
              <a:rPr dirty="0" smtClean="0"/>
              <a:t>POLYGONS</a:t>
            </a:r>
            <a:r>
              <a:rPr lang="en-US" dirty="0" smtClean="0"/>
              <a:t>-</a:t>
            </a:r>
            <a:r>
              <a:rPr lang="en-US" dirty="0" err="1" smtClean="0"/>
              <a:t>Upto</a:t>
            </a:r>
            <a:r>
              <a:rPr lang="en-US" dirty="0" smtClean="0"/>
              <a:t> 4 Edges</a:t>
            </a:r>
            <a:br>
              <a:rPr lang="en-US" dirty="0" smtClean="0"/>
            </a:br>
            <a:endParaRPr dirty="0"/>
          </a:p>
        </p:txBody>
      </p:sp>
      <p:sp>
        <p:nvSpPr>
          <p:cNvPr id="120" name="Upto 4 Edges"/>
          <p:cNvSpPr txBox="1">
            <a:spLocks noGrp="1"/>
          </p:cNvSpPr>
          <p:nvPr>
            <p:ph type="subTitle" sz="quarter" idx="1"/>
          </p:nvPr>
        </p:nvSpPr>
        <p:spPr>
          <a:xfrm>
            <a:off x="1270000" y="2438400"/>
            <a:ext cx="10464800" cy="7010400"/>
          </a:xfrm>
          <a:prstGeom prst="rect">
            <a:avLst/>
          </a:prstGeom>
        </p:spPr>
        <p:txBody>
          <a:bodyPr>
            <a:normAutofit fontScale="62500" lnSpcReduction="20000"/>
          </a:bodyPr>
          <a:lstStyle>
            <a:lvl1pPr>
              <a:defRPr sz="6000">
                <a:solidFill>
                  <a:schemeClr val="accent4"/>
                </a:solidFill>
              </a:defRPr>
            </a:lvl1pPr>
          </a:lstStyle>
          <a:p>
            <a:endParaRPr lang="en-US" dirty="0" smtClean="0"/>
          </a:p>
          <a:p>
            <a:endParaRPr lang="en-US" dirty="0" smtClean="0">
              <a:solidFill>
                <a:schemeClr val="tx2">
                  <a:lumMod val="10000"/>
                </a:schemeClr>
              </a:solidFill>
            </a:endParaRPr>
          </a:p>
          <a:p>
            <a:endParaRPr lang="en-US" dirty="0" smtClean="0">
              <a:solidFill>
                <a:schemeClr val="tx2">
                  <a:lumMod val="10000"/>
                </a:schemeClr>
              </a:solidFill>
            </a:endParaRPr>
          </a:p>
          <a:p>
            <a:r>
              <a:rPr lang="en-US" dirty="0" smtClean="0">
                <a:solidFill>
                  <a:schemeClr val="tx2">
                    <a:lumMod val="10000"/>
                  </a:schemeClr>
                </a:solidFill>
              </a:rPr>
              <a:t>Guided by-V </a:t>
            </a:r>
            <a:r>
              <a:rPr lang="en-US" dirty="0" smtClean="0">
                <a:solidFill>
                  <a:schemeClr val="tx2">
                    <a:lumMod val="10000"/>
                  </a:schemeClr>
                </a:solidFill>
              </a:rPr>
              <a:t>Sri </a:t>
            </a:r>
            <a:r>
              <a:rPr lang="en-US" dirty="0" err="1" smtClean="0">
                <a:solidFill>
                  <a:schemeClr val="tx2">
                    <a:lumMod val="10000"/>
                  </a:schemeClr>
                </a:solidFill>
              </a:rPr>
              <a:t>Lakshmi</a:t>
            </a:r>
            <a:r>
              <a:rPr dirty="0" smtClean="0">
                <a:solidFill>
                  <a:schemeClr val="tx2">
                    <a:lumMod val="10000"/>
                  </a:schemeClr>
                </a:solidFill>
              </a:rPr>
              <a:t> </a:t>
            </a:r>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r>
              <a:rPr lang="en-US" dirty="0" smtClean="0">
                <a:solidFill>
                  <a:schemeClr val="tx2">
                    <a:lumMod val="10000"/>
                  </a:schemeClr>
                </a:solidFill>
              </a:rPr>
              <a:t>												G </a:t>
            </a:r>
            <a:r>
              <a:rPr lang="en-US" dirty="0" err="1" smtClean="0">
                <a:solidFill>
                  <a:schemeClr val="tx2">
                    <a:lumMod val="10000"/>
                  </a:schemeClr>
                </a:solidFill>
              </a:rPr>
              <a:t>Anusha</a:t>
            </a:r>
            <a:endParaRPr lang="en-US" dirty="0" smtClean="0">
              <a:solidFill>
                <a:schemeClr val="tx2">
                  <a:lumMod val="10000"/>
                </a:schemeClr>
              </a:solidFill>
            </a:endParaRPr>
          </a:p>
          <a:p>
            <a:r>
              <a:rPr lang="en-US" dirty="0" smtClean="0">
                <a:solidFill>
                  <a:schemeClr val="tx2">
                    <a:lumMod val="10000"/>
                  </a:schemeClr>
                </a:solidFill>
              </a:rPr>
              <a:t>												16241A05J4</a:t>
            </a:r>
          </a:p>
          <a:p>
            <a:r>
              <a:rPr lang="en-US" dirty="0" smtClean="0">
                <a:solidFill>
                  <a:schemeClr val="tx2">
                    <a:lumMod val="10000"/>
                  </a:schemeClr>
                </a:solidFill>
              </a:rPr>
              <a:t>												V </a:t>
            </a:r>
            <a:r>
              <a:rPr lang="en-US" dirty="0" err="1" smtClean="0">
                <a:solidFill>
                  <a:schemeClr val="tx2">
                    <a:lumMod val="10000"/>
                  </a:schemeClr>
                </a:solidFill>
              </a:rPr>
              <a:t>Jyothsna</a:t>
            </a:r>
            <a:endParaRPr lang="en-US" dirty="0" smtClean="0">
              <a:solidFill>
                <a:schemeClr val="tx2">
                  <a:lumMod val="10000"/>
                </a:schemeClr>
              </a:solidFill>
            </a:endParaRPr>
          </a:p>
          <a:p>
            <a:r>
              <a:rPr lang="en-US" dirty="0" smtClean="0">
                <a:solidFill>
                  <a:schemeClr val="tx2">
                    <a:lumMod val="10000"/>
                  </a:schemeClr>
                </a:solidFill>
              </a:rPr>
              <a:t>												16241A05N5</a:t>
            </a:r>
          </a:p>
          <a:p>
            <a:r>
              <a:rPr lang="en-US" dirty="0" smtClean="0">
                <a:solidFill>
                  <a:schemeClr val="tx2">
                    <a:lumMod val="10000"/>
                  </a:schemeClr>
                </a:solidFill>
              </a:rPr>
              <a:t>												</a:t>
            </a:r>
            <a:r>
              <a:rPr lang="en-US" dirty="0" err="1" smtClean="0">
                <a:solidFill>
                  <a:schemeClr val="tx2">
                    <a:lumMod val="10000"/>
                  </a:schemeClr>
                </a:solidFill>
              </a:rPr>
              <a:t>Shaik</a:t>
            </a:r>
            <a:r>
              <a:rPr lang="en-US" dirty="0" smtClean="0">
                <a:solidFill>
                  <a:schemeClr val="tx2">
                    <a:lumMod val="10000"/>
                  </a:schemeClr>
                </a:solidFill>
              </a:rPr>
              <a:t> </a:t>
            </a:r>
            <a:r>
              <a:rPr lang="en-US" dirty="0" err="1" smtClean="0">
                <a:solidFill>
                  <a:schemeClr val="tx2">
                    <a:lumMod val="10000"/>
                  </a:schemeClr>
                </a:solidFill>
              </a:rPr>
              <a:t>Gulzar</a:t>
            </a:r>
            <a:endParaRPr lang="en-US" dirty="0" smtClean="0">
              <a:solidFill>
                <a:schemeClr val="tx2">
                  <a:lumMod val="10000"/>
                </a:schemeClr>
              </a:solidFill>
            </a:endParaRPr>
          </a:p>
          <a:p>
            <a:r>
              <a:rPr lang="en-US" dirty="0" smtClean="0">
                <a:solidFill>
                  <a:schemeClr val="tx2">
                    <a:lumMod val="10000"/>
                  </a:schemeClr>
                </a:solidFill>
              </a:rPr>
              <a:t>												16241A05M9		</a:t>
            </a:r>
          </a:p>
          <a:p>
            <a:endParaRPr dirty="0">
              <a:solidFill>
                <a:schemeClr val="tx2">
                  <a:lumMod val="10000"/>
                </a:schemeClr>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54000"/>
            <a:ext cx="13004800" cy="1498600"/>
          </a:xfrm>
        </p:spPr>
        <p:txBody>
          <a:bodyPr>
            <a:normAutofit/>
          </a:bodyPr>
          <a:lstStyle/>
          <a:p>
            <a:r>
              <a:rPr lang="en-US" dirty="0" smtClean="0"/>
              <a:t>Main Code</a:t>
            </a:r>
            <a:endParaRPr lang="en-US" dirty="0"/>
          </a:p>
        </p:txBody>
      </p:sp>
      <p:sp>
        <p:nvSpPr>
          <p:cNvPr id="2" name="Text Placeholder 1"/>
          <p:cNvSpPr>
            <a:spLocks noGrp="1"/>
          </p:cNvSpPr>
          <p:nvPr>
            <p:ph type="body" idx="1"/>
          </p:nvPr>
        </p:nvSpPr>
        <p:spPr>
          <a:xfrm>
            <a:off x="482600" y="2286000"/>
            <a:ext cx="12039600" cy="6197600"/>
          </a:xfrm>
        </p:spPr>
        <p:txBody>
          <a:bodyPr>
            <a:normAutofit fontScale="92500" lnSpcReduction="10000"/>
          </a:bodyPr>
          <a:lstStyle/>
          <a:p>
            <a:r>
              <a:rPr lang="en-US" dirty="0" smtClean="0">
                <a:solidFill>
                  <a:schemeClr val="tx2">
                    <a:lumMod val="10000"/>
                  </a:schemeClr>
                </a:solidFill>
              </a:rPr>
              <a:t>Class </a:t>
            </a:r>
            <a:r>
              <a:rPr lang="en-US" dirty="0" err="1" smtClean="0">
                <a:solidFill>
                  <a:schemeClr val="tx2">
                    <a:lumMod val="10000"/>
                  </a:schemeClr>
                </a:solidFill>
              </a:rPr>
              <a:t>PolygonDetector</a:t>
            </a:r>
            <a:r>
              <a:rPr lang="en-US" dirty="0" smtClean="0">
                <a:solidFill>
                  <a:schemeClr val="tx2">
                    <a:lumMod val="10000"/>
                  </a:schemeClr>
                </a:solidFill>
              </a:rPr>
              <a:t>:           </a:t>
            </a:r>
            <a:r>
              <a:rPr lang="en-US" dirty="0" smtClean="0">
                <a:solidFill>
                  <a:schemeClr val="tx2">
                    <a:lumMod val="10000"/>
                  </a:schemeClr>
                </a:solidFill>
              </a:rPr>
              <a:t>   polygon </a:t>
            </a:r>
            <a:r>
              <a:rPr lang="en-US" dirty="0" smtClean="0">
                <a:solidFill>
                  <a:schemeClr val="tx2">
                    <a:lumMod val="10000"/>
                  </a:schemeClr>
                </a:solidFill>
              </a:rPr>
              <a:t>= "unidentified"      </a:t>
            </a:r>
            <a:r>
              <a:rPr lang="en-US" dirty="0" smtClean="0">
                <a:solidFill>
                  <a:schemeClr val="tx2">
                    <a:lumMod val="10000"/>
                  </a:schemeClr>
                </a:solidFill>
              </a:rPr>
              <a:t>                </a:t>
            </a:r>
            <a:r>
              <a:rPr lang="en-US" dirty="0" err="1" smtClean="0">
                <a:solidFill>
                  <a:schemeClr val="tx2">
                    <a:lumMod val="10000"/>
                  </a:schemeClr>
                </a:solidFill>
              </a:rPr>
              <a:t>peri</a:t>
            </a:r>
            <a:r>
              <a:rPr lang="en-US" dirty="0" smtClean="0">
                <a:solidFill>
                  <a:schemeClr val="tx2">
                    <a:lumMod val="10000"/>
                  </a:schemeClr>
                </a:solidFill>
              </a:rPr>
              <a:t> = </a:t>
            </a:r>
            <a:r>
              <a:rPr lang="en-US" dirty="0" smtClean="0">
                <a:solidFill>
                  <a:schemeClr val="tx2">
                    <a:lumMod val="10000"/>
                  </a:schemeClr>
                </a:solidFill>
              </a:rPr>
              <a:t>cv2.arcLength(c, True) </a:t>
            </a:r>
            <a:r>
              <a:rPr lang="en-US" dirty="0" smtClean="0">
                <a:solidFill>
                  <a:schemeClr val="tx2">
                    <a:lumMod val="10000"/>
                  </a:schemeClr>
                </a:solidFill>
              </a:rPr>
              <a:t> </a:t>
            </a:r>
            <a:r>
              <a:rPr lang="en-US" dirty="0" smtClean="0">
                <a:solidFill>
                  <a:schemeClr val="tx2">
                    <a:lumMod val="10000"/>
                  </a:schemeClr>
                </a:solidFill>
              </a:rPr>
              <a:t>     </a:t>
            </a:r>
            <a:r>
              <a:rPr lang="en-US" dirty="0" smtClean="0">
                <a:solidFill>
                  <a:schemeClr val="tx2">
                    <a:lumMod val="10000"/>
                  </a:schemeClr>
                </a:solidFill>
              </a:rPr>
              <a:t> </a:t>
            </a:r>
            <a:r>
              <a:rPr lang="en-US" dirty="0" smtClean="0">
                <a:solidFill>
                  <a:schemeClr val="tx2">
                    <a:lumMod val="10000"/>
                  </a:schemeClr>
                </a:solidFill>
              </a:rPr>
              <a:t>approx = cv2.approxPolyDP(c, 0.04 * </a:t>
            </a:r>
            <a:r>
              <a:rPr lang="en-US" dirty="0" err="1" smtClean="0">
                <a:solidFill>
                  <a:schemeClr val="tx2">
                    <a:lumMod val="10000"/>
                  </a:schemeClr>
                </a:solidFill>
              </a:rPr>
              <a:t>peri</a:t>
            </a:r>
            <a:r>
              <a:rPr lang="en-US" dirty="0" smtClean="0">
                <a:solidFill>
                  <a:schemeClr val="tx2">
                    <a:lumMod val="10000"/>
                  </a:schemeClr>
                </a:solidFill>
              </a:rPr>
              <a:t>, True)</a:t>
            </a:r>
          </a:p>
          <a:p>
            <a:r>
              <a:rPr lang="en-US" dirty="0" smtClean="0">
                <a:solidFill>
                  <a:schemeClr val="tx2">
                    <a:lumMod val="10000"/>
                  </a:schemeClr>
                </a:solidFill>
              </a:rPr>
              <a:t># </a:t>
            </a:r>
            <a:r>
              <a:rPr lang="en-US" dirty="0" smtClean="0">
                <a:solidFill>
                  <a:schemeClr val="tx2">
                    <a:lumMod val="10000"/>
                  </a:schemeClr>
                </a:solidFill>
              </a:rPr>
              <a:t>if the polygon is a triangle, then it has 3 vertices    </a:t>
            </a:r>
            <a:r>
              <a:rPr lang="en-US" dirty="0" smtClean="0">
                <a:solidFill>
                  <a:schemeClr val="tx2">
                    <a:lumMod val="10000"/>
                  </a:schemeClr>
                </a:solidFill>
              </a:rPr>
              <a:t>                      </a:t>
            </a:r>
            <a:r>
              <a:rPr lang="en-US" dirty="0" smtClean="0">
                <a:solidFill>
                  <a:schemeClr val="tx2">
                    <a:lumMod val="10000"/>
                  </a:schemeClr>
                </a:solidFill>
              </a:rPr>
              <a:t>if </a:t>
            </a:r>
            <a:r>
              <a:rPr lang="en-US" dirty="0" err="1" smtClean="0">
                <a:solidFill>
                  <a:schemeClr val="tx2">
                    <a:lumMod val="10000"/>
                  </a:schemeClr>
                </a:solidFill>
              </a:rPr>
              <a:t>len</a:t>
            </a:r>
            <a:r>
              <a:rPr lang="en-US" dirty="0" smtClean="0">
                <a:solidFill>
                  <a:schemeClr val="tx2">
                    <a:lumMod val="10000"/>
                  </a:schemeClr>
                </a:solidFill>
              </a:rPr>
              <a:t>(approx) == 3:              		polygon = "triangle“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1346200"/>
          </a:xfrm>
        </p:spPr>
        <p:txBody>
          <a:bodyPr>
            <a:normAutofit/>
          </a:bodyPr>
          <a:lstStyle/>
          <a:p>
            <a:r>
              <a:rPr lang="en-US" sz="6600" dirty="0" smtClean="0"/>
              <a:t>Main code continued</a:t>
            </a:r>
            <a:endParaRPr lang="en-US" sz="6600" dirty="0"/>
          </a:p>
        </p:txBody>
      </p:sp>
      <p:sp>
        <p:nvSpPr>
          <p:cNvPr id="2" name="Text Placeholder 1"/>
          <p:cNvSpPr>
            <a:spLocks noGrp="1"/>
          </p:cNvSpPr>
          <p:nvPr>
            <p:ph type="body" idx="1"/>
          </p:nvPr>
        </p:nvSpPr>
        <p:spPr>
          <a:xfrm>
            <a:off x="558800" y="2057400"/>
            <a:ext cx="11734800" cy="7696200"/>
          </a:xfrm>
        </p:spPr>
        <p:txBody>
          <a:bodyPr>
            <a:normAutofit fontScale="77500" lnSpcReduction="20000"/>
          </a:bodyPr>
          <a:lstStyle/>
          <a:p>
            <a:r>
              <a:rPr lang="en-US" sz="5200" dirty="0" smtClean="0">
                <a:solidFill>
                  <a:schemeClr val="tx2">
                    <a:lumMod val="10000"/>
                  </a:schemeClr>
                </a:solidFill>
              </a:rPr>
              <a:t>We do the same for a circle and a pentagon but in case of square and rectangle we calculate the aspect ratio.</a:t>
            </a:r>
          </a:p>
          <a:p>
            <a:r>
              <a:rPr lang="en-US" sz="5200" dirty="0" smtClean="0">
                <a:solidFill>
                  <a:schemeClr val="tx2">
                    <a:lumMod val="10000"/>
                  </a:schemeClr>
                </a:solidFill>
              </a:rPr>
              <a:t>Aspect Ratio – is the ratio of the width to the height of an image or screen.</a:t>
            </a:r>
          </a:p>
          <a:p>
            <a:r>
              <a:rPr lang="en-US" sz="5200" dirty="0" err="1" smtClean="0">
                <a:solidFill>
                  <a:schemeClr val="tx2">
                    <a:lumMod val="10000"/>
                  </a:schemeClr>
                </a:solidFill>
              </a:rPr>
              <a:t>len</a:t>
            </a:r>
            <a:r>
              <a:rPr lang="en-US" sz="5200" dirty="0" smtClean="0">
                <a:solidFill>
                  <a:schemeClr val="tx2">
                    <a:lumMod val="10000"/>
                  </a:schemeClr>
                </a:solidFill>
              </a:rPr>
              <a:t>(approx)==4:                    (</a:t>
            </a:r>
            <a:r>
              <a:rPr lang="en-US" sz="5200" dirty="0" err="1" smtClean="0">
                <a:solidFill>
                  <a:schemeClr val="tx2">
                    <a:lumMod val="10000"/>
                  </a:schemeClr>
                </a:solidFill>
              </a:rPr>
              <a:t>x,y,w,h</a:t>
            </a:r>
            <a:r>
              <a:rPr lang="en-US" sz="5200" dirty="0" smtClean="0">
                <a:solidFill>
                  <a:schemeClr val="tx2">
                    <a:lumMod val="10000"/>
                  </a:schemeClr>
                </a:solidFill>
              </a:rPr>
              <a:t>) = cv2.boundingRect(approx)         aspect ratio = w / float(h)          polygon = "square" if </a:t>
            </a:r>
            <a:r>
              <a:rPr lang="en-US" sz="5200" dirty="0" err="1" smtClean="0">
                <a:solidFill>
                  <a:schemeClr val="tx2">
                    <a:lumMod val="10000"/>
                  </a:schemeClr>
                </a:solidFill>
              </a:rPr>
              <a:t>aspectratio</a:t>
            </a:r>
            <a:r>
              <a:rPr lang="en-US" sz="5200" dirty="0" smtClean="0">
                <a:solidFill>
                  <a:schemeClr val="tx2">
                    <a:lumMod val="10000"/>
                  </a:schemeClr>
                </a:solidFill>
              </a:rPr>
              <a:t> &gt;= 0.95 and </a:t>
            </a:r>
            <a:r>
              <a:rPr lang="en-US" sz="5200" dirty="0" err="1" smtClean="0">
                <a:solidFill>
                  <a:schemeClr val="tx2">
                    <a:lumMod val="10000"/>
                  </a:schemeClr>
                </a:solidFill>
              </a:rPr>
              <a:t>aspectratio</a:t>
            </a:r>
            <a:r>
              <a:rPr lang="en-US" sz="5200" dirty="0" smtClean="0">
                <a:solidFill>
                  <a:schemeClr val="tx2">
                    <a:lumMod val="10000"/>
                  </a:schemeClr>
                </a:solidFill>
              </a:rPr>
              <a:t> &lt;= 1.05 else "rectangle"</a:t>
            </a:r>
          </a:p>
          <a:p>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fullsizeoutput_16.jpeg" descr="fullsizeoutput_16.jpeg"/>
          <p:cNvPicPr>
            <a:picLocks noGrp="1"/>
          </p:cNvPicPr>
          <p:nvPr>
            <p:ph type="pic" idx="13"/>
          </p:nvPr>
        </p:nvPicPr>
        <p:blipFill>
          <a:blip r:embed="rId2" cstate="print">
            <a:extLst/>
          </a:blip>
          <a:stretch>
            <a:fillRect/>
          </a:stretch>
        </p:blipFill>
        <p:spPr>
          <a:xfrm rot="21600000">
            <a:off x="334729" y="1371600"/>
            <a:ext cx="5583317" cy="3962400"/>
          </a:xfrm>
          <a:prstGeom prst="rect">
            <a:avLst/>
          </a:prstGeom>
        </p:spPr>
      </p:pic>
      <p:pic>
        <p:nvPicPr>
          <p:cNvPr id="134" name="fullsizeoutput_14.jpeg" descr="fullsizeoutput_14.jpeg"/>
          <p:cNvPicPr>
            <a:picLocks noGrp="1"/>
          </p:cNvPicPr>
          <p:nvPr>
            <p:ph type="pic" idx="14"/>
          </p:nvPr>
        </p:nvPicPr>
        <p:blipFill>
          <a:blip r:embed="rId3" cstate="print">
            <a:extLst/>
          </a:blip>
          <a:stretch>
            <a:fillRect/>
          </a:stretch>
        </p:blipFill>
        <p:spPr>
          <a:xfrm rot="21600000">
            <a:off x="362504" y="5029200"/>
            <a:ext cx="5527766" cy="4724400"/>
          </a:xfrm>
          <a:prstGeom prst="rect">
            <a:avLst/>
          </a:prstGeom>
        </p:spPr>
      </p:pic>
      <p:pic>
        <p:nvPicPr>
          <p:cNvPr id="135" name="fullsizeoutput_15.jpeg" descr="fullsizeoutput_15.jpeg"/>
          <p:cNvPicPr>
            <a:picLocks noGrp="1"/>
          </p:cNvPicPr>
          <p:nvPr>
            <p:ph type="pic" idx="15"/>
          </p:nvPr>
        </p:nvPicPr>
        <p:blipFill>
          <a:blip r:embed="rId4" cstate="print">
            <a:extLst/>
          </a:blip>
          <a:stretch>
            <a:fillRect/>
          </a:stretch>
        </p:blipFill>
        <p:spPr>
          <a:xfrm>
            <a:off x="5992280" y="990600"/>
            <a:ext cx="6894566" cy="8763000"/>
          </a:xfrm>
          <a:prstGeom prst="rect">
            <a:avLst/>
          </a:prstGeom>
        </p:spPr>
      </p:pic>
      <p:sp>
        <p:nvSpPr>
          <p:cNvPr id="6" name="TextBox 5"/>
          <p:cNvSpPr txBox="1"/>
          <p:nvPr/>
        </p:nvSpPr>
        <p:spPr>
          <a:xfrm>
            <a:off x="2387600" y="363359"/>
            <a:ext cx="8763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rgbClr val="00B0F0"/>
                </a:solidFill>
                <a:effectLst/>
                <a:uFillTx/>
                <a:latin typeface="+mn-lt"/>
                <a:ea typeface="+mn-ea"/>
                <a:cs typeface="+mn-cs"/>
                <a:sym typeface="Marker Felt"/>
              </a:rPr>
              <a:t>OUTPUTS</a:t>
            </a:r>
            <a:endParaRPr kumimoji="0" lang="en-US" sz="6600" b="0" i="0" u="none" strike="noStrike" cap="none" spc="0" normalizeH="0" baseline="0" dirty="0">
              <a:ln>
                <a:noFill/>
              </a:ln>
              <a:solidFill>
                <a:srgbClr val="00B0F0"/>
              </a:solidFill>
              <a:effectLst/>
              <a:uFillTx/>
              <a:latin typeface="+mn-lt"/>
              <a:ea typeface="+mn-ea"/>
              <a:cs typeface="+mn-cs"/>
              <a:sym typeface="Marker Fel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1727200"/>
          </a:xfrm>
        </p:spPr>
        <p:txBody>
          <a:bodyPr/>
          <a:lstStyle/>
          <a:p>
            <a:r>
              <a:rPr lang="en-US" dirty="0" smtClean="0"/>
              <a:t>CONCLUSION</a:t>
            </a:r>
            <a:endParaRPr lang="en-US" dirty="0"/>
          </a:p>
        </p:txBody>
      </p:sp>
      <p:sp>
        <p:nvSpPr>
          <p:cNvPr id="5" name="Text Placeholder 4"/>
          <p:cNvSpPr>
            <a:spLocks noGrp="1"/>
          </p:cNvSpPr>
          <p:nvPr>
            <p:ph type="body" idx="1"/>
          </p:nvPr>
        </p:nvSpPr>
        <p:spPr>
          <a:xfrm>
            <a:off x="0" y="2590800"/>
            <a:ext cx="12598400" cy="7162800"/>
          </a:xfrm>
        </p:spPr>
        <p:txBody>
          <a:bodyPr>
            <a:normAutofit fontScale="77500" lnSpcReduction="20000"/>
          </a:bodyPr>
          <a:lstStyle/>
          <a:p>
            <a:pPr>
              <a:buNone/>
            </a:pPr>
            <a:r>
              <a:rPr lang="en-IN" dirty="0" smtClean="0"/>
              <a:t>   </a:t>
            </a:r>
            <a:r>
              <a:rPr lang="en-IN" dirty="0" smtClean="0">
                <a:solidFill>
                  <a:schemeClr val="tx2">
                    <a:lumMod val="10000"/>
                  </a:schemeClr>
                </a:solidFill>
              </a:rPr>
              <a:t>In </a:t>
            </a:r>
            <a:r>
              <a:rPr lang="en-IN" dirty="0" smtClean="0">
                <a:solidFill>
                  <a:schemeClr val="tx2">
                    <a:lumMod val="10000"/>
                  </a:schemeClr>
                </a:solidFill>
              </a:rPr>
              <a:t>the current paper we proposed a new algorithm to detect </a:t>
            </a:r>
            <a:r>
              <a:rPr lang="en-IN" dirty="0" smtClean="0">
                <a:solidFill>
                  <a:schemeClr val="tx2">
                    <a:lumMod val="10000"/>
                  </a:schemeClr>
                </a:solidFill>
              </a:rPr>
              <a:t>the </a:t>
            </a:r>
            <a:r>
              <a:rPr lang="en-IN" dirty="0" smtClean="0">
                <a:solidFill>
                  <a:schemeClr val="tx2">
                    <a:lumMod val="10000"/>
                  </a:schemeClr>
                </a:solidFill>
              </a:rPr>
              <a:t>shape from any </a:t>
            </a:r>
            <a:r>
              <a:rPr lang="en-IN" dirty="0" smtClean="0">
                <a:solidFill>
                  <a:schemeClr val="tx2">
                    <a:lumMod val="10000"/>
                  </a:schemeClr>
                </a:solidFill>
              </a:rPr>
              <a:t>photograph given </a:t>
            </a:r>
            <a:r>
              <a:rPr lang="en-IN" dirty="0" smtClean="0">
                <a:solidFill>
                  <a:schemeClr val="tx2">
                    <a:lumMod val="10000"/>
                  </a:schemeClr>
                </a:solidFill>
              </a:rPr>
              <a:t>and we could even recognize the kind of the shape given in the input photo and after applying our proposed algorithm </a:t>
            </a:r>
            <a:r>
              <a:rPr lang="en-IN" dirty="0" smtClean="0">
                <a:solidFill>
                  <a:schemeClr val="tx2">
                    <a:lumMod val="10000"/>
                  </a:schemeClr>
                </a:solidFill>
              </a:rPr>
              <a:t>on the image </a:t>
            </a:r>
            <a:r>
              <a:rPr lang="en-IN" dirty="0" smtClean="0">
                <a:solidFill>
                  <a:schemeClr val="tx2">
                    <a:lumMod val="10000"/>
                  </a:schemeClr>
                </a:solidFill>
              </a:rPr>
              <a:t>we </a:t>
            </a:r>
            <a:r>
              <a:rPr lang="en-IN" dirty="0" smtClean="0">
                <a:solidFill>
                  <a:schemeClr val="tx2">
                    <a:lumMod val="10000"/>
                  </a:schemeClr>
                </a:solidFill>
              </a:rPr>
              <a:t>see </a:t>
            </a:r>
            <a:r>
              <a:rPr lang="en-IN" dirty="0" smtClean="0">
                <a:solidFill>
                  <a:schemeClr val="tx2">
                    <a:lumMod val="10000"/>
                  </a:schemeClr>
                </a:solidFill>
              </a:rPr>
              <a:t>that the algorithm gives very good results even if they are many shapes in one photo by depending on the value of the shape factor which is proposed in the current paper and if we compare our work with other works we could see that most of other works are focusing </a:t>
            </a:r>
            <a:r>
              <a:rPr lang="en-IN" dirty="0" smtClean="0">
                <a:solidFill>
                  <a:schemeClr val="tx2">
                    <a:lumMod val="10000"/>
                  </a:schemeClr>
                </a:solidFill>
              </a:rPr>
              <a:t>on </a:t>
            </a:r>
            <a:r>
              <a:rPr lang="en-IN" dirty="0" smtClean="0">
                <a:solidFill>
                  <a:schemeClr val="tx2">
                    <a:lumMod val="10000"/>
                  </a:schemeClr>
                </a:solidFill>
              </a:rPr>
              <a:t>recognizing some specific shapes but our work is recognizing all the kinds of shapes and we can say that our system is working very well and gives good results finally</a:t>
            </a:r>
            <a:r>
              <a:rPr lang="en-IN" dirty="0" smtClean="0">
                <a:solidFill>
                  <a:schemeClr val="tx2">
                    <a:lumMod val="10000"/>
                  </a:schemeClr>
                </a:solidFill>
              </a:rPr>
              <a:t>.</a:t>
            </a:r>
          </a:p>
          <a:p>
            <a:pPr>
              <a:buNone/>
            </a:pPr>
            <a:endParaRPr lang="en-US" dirty="0" smtClean="0">
              <a:solidFill>
                <a:schemeClr val="tx2">
                  <a:lumMod val="10000"/>
                </a:schemeClr>
              </a:solidFill>
            </a:endParaRPr>
          </a:p>
          <a:p>
            <a:pPr>
              <a:buNone/>
            </a:pPr>
            <a:endParaRPr lang="en-US" dirty="0">
              <a:solidFill>
                <a:schemeClr val="tx2">
                  <a:lumMod val="10000"/>
                </a:schemeClr>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004800" cy="2133600"/>
          </a:xfrm>
        </p:spPr>
        <p:txBody>
          <a:bodyPr/>
          <a:lstStyle/>
          <a:p>
            <a:r>
              <a:rPr lang="en-US" dirty="0" smtClean="0"/>
              <a:t>References</a:t>
            </a:r>
            <a:endParaRPr lang="en-US" dirty="0"/>
          </a:p>
        </p:txBody>
      </p:sp>
      <p:sp>
        <p:nvSpPr>
          <p:cNvPr id="3" name="Text Placeholder 2"/>
          <p:cNvSpPr>
            <a:spLocks noGrp="1"/>
          </p:cNvSpPr>
          <p:nvPr>
            <p:ph type="body" idx="1"/>
          </p:nvPr>
        </p:nvSpPr>
        <p:spPr>
          <a:xfrm>
            <a:off x="0" y="2209800"/>
            <a:ext cx="13004800" cy="7543800"/>
          </a:xfrm>
        </p:spPr>
        <p:txBody>
          <a:bodyPr>
            <a:normAutofit fontScale="55000" lnSpcReduction="20000"/>
          </a:bodyPr>
          <a:lstStyle/>
          <a:p>
            <a:r>
              <a:rPr lang="en-IN" dirty="0" smtClean="0">
                <a:solidFill>
                  <a:schemeClr val="tx2">
                    <a:lumMod val="10000"/>
                  </a:schemeClr>
                </a:solidFill>
              </a:rPr>
              <a:t>F. Pedro, "Representation and Detection of Shapes in Images," Massachusetts Institute of </a:t>
            </a:r>
            <a:r>
              <a:rPr lang="en-IN" dirty="0" err="1" smtClean="0">
                <a:solidFill>
                  <a:schemeClr val="tx2">
                    <a:lumMod val="10000"/>
                  </a:schemeClr>
                </a:solidFill>
              </a:rPr>
              <a:t>Tecnology</a:t>
            </a:r>
            <a:r>
              <a:rPr lang="en-IN" dirty="0" smtClean="0">
                <a:solidFill>
                  <a:schemeClr val="tx2">
                    <a:lumMod val="10000"/>
                  </a:schemeClr>
                </a:solidFill>
              </a:rPr>
              <a:t>, 2003.</a:t>
            </a:r>
            <a:endParaRPr lang="en-US" dirty="0" smtClean="0">
              <a:solidFill>
                <a:schemeClr val="tx2">
                  <a:lumMod val="10000"/>
                </a:schemeClr>
              </a:solidFill>
            </a:endParaRPr>
          </a:p>
          <a:p>
            <a:r>
              <a:rPr lang="en-IN" dirty="0" smtClean="0">
                <a:solidFill>
                  <a:schemeClr val="tx2">
                    <a:lumMod val="10000"/>
                  </a:schemeClr>
                </a:solidFill>
              </a:rPr>
              <a:t>K. </a:t>
            </a:r>
            <a:r>
              <a:rPr lang="en-IN" dirty="0" err="1" smtClean="0">
                <a:solidFill>
                  <a:schemeClr val="tx2">
                    <a:lumMod val="10000"/>
                  </a:schemeClr>
                </a:solidFill>
              </a:rPr>
              <a:t>Karthik</a:t>
            </a:r>
            <a:r>
              <a:rPr lang="en-IN" dirty="0" smtClean="0">
                <a:solidFill>
                  <a:schemeClr val="tx2">
                    <a:lumMod val="10000"/>
                  </a:schemeClr>
                </a:solidFill>
              </a:rPr>
              <a:t> and ,. S. Wesley, "A Shape Recognition Algorithm Robust to Occlusion: Analysis and Performance Comparison," 2013.                           </a:t>
            </a:r>
          </a:p>
          <a:p>
            <a:r>
              <a:rPr lang="en-IN" dirty="0" smtClean="0">
                <a:solidFill>
                  <a:schemeClr val="tx2">
                    <a:lumMod val="10000"/>
                  </a:schemeClr>
                </a:solidFill>
              </a:rPr>
              <a:t>K. M. S., "Shape recognition for image scene analysis," </a:t>
            </a:r>
            <a:r>
              <a:rPr lang="en-IN" dirty="0" err="1" smtClean="0">
                <a:solidFill>
                  <a:schemeClr val="tx2">
                    <a:lumMod val="10000"/>
                  </a:schemeClr>
                </a:solidFill>
              </a:rPr>
              <a:t>Université</a:t>
            </a:r>
            <a:r>
              <a:rPr lang="en-IN" dirty="0" smtClean="0">
                <a:solidFill>
                  <a:schemeClr val="tx2">
                    <a:lumMod val="10000"/>
                  </a:schemeClr>
                </a:solidFill>
              </a:rPr>
              <a:t> de Nice - Sophia-</a:t>
            </a:r>
            <a:r>
              <a:rPr lang="en-IN" dirty="0" err="1" smtClean="0">
                <a:solidFill>
                  <a:schemeClr val="tx2">
                    <a:lumMod val="10000"/>
                  </a:schemeClr>
                </a:solidFill>
              </a:rPr>
              <a:t>Antipolis</a:t>
            </a:r>
            <a:r>
              <a:rPr lang="en-IN" dirty="0" smtClean="0">
                <a:solidFill>
                  <a:schemeClr val="tx2">
                    <a:lumMod val="10000"/>
                  </a:schemeClr>
                </a:solidFill>
              </a:rPr>
              <a:t>, 2009.</a:t>
            </a:r>
          </a:p>
          <a:p>
            <a:r>
              <a:rPr lang="en-IN" dirty="0" smtClean="0">
                <a:solidFill>
                  <a:schemeClr val="tx2">
                    <a:lumMod val="10000"/>
                  </a:schemeClr>
                </a:solidFill>
              </a:rPr>
              <a:t>M. Hankyu, C. Rama and R. </a:t>
            </a:r>
            <a:r>
              <a:rPr lang="en-IN" dirty="0" err="1" smtClean="0">
                <a:solidFill>
                  <a:schemeClr val="tx2">
                    <a:lumMod val="10000"/>
                  </a:schemeClr>
                </a:solidFill>
              </a:rPr>
              <a:t>Azriel</a:t>
            </a:r>
            <a:r>
              <a:rPr lang="en-IN" dirty="0" smtClean="0">
                <a:solidFill>
                  <a:schemeClr val="tx2">
                    <a:lumMod val="10000"/>
                  </a:schemeClr>
                </a:solidFill>
              </a:rPr>
              <a:t>, "Optimal Edge-Based Shape Detection," IEEE </a:t>
            </a:r>
            <a:r>
              <a:rPr lang="en-IN" dirty="0" err="1" smtClean="0">
                <a:solidFill>
                  <a:schemeClr val="tx2">
                    <a:lumMod val="10000"/>
                  </a:schemeClr>
                </a:solidFill>
              </a:rPr>
              <a:t>Transcations</a:t>
            </a:r>
            <a:r>
              <a:rPr lang="en-IN" dirty="0" smtClean="0">
                <a:solidFill>
                  <a:schemeClr val="tx2">
                    <a:lumMod val="10000"/>
                  </a:schemeClr>
                </a:solidFill>
              </a:rPr>
              <a:t> On Image Processing NG, vol. 11, no. 11, pp. 1209-1226, 2002.</a:t>
            </a:r>
          </a:p>
          <a:p>
            <a:r>
              <a:rPr lang="en-IN" dirty="0" smtClean="0">
                <a:solidFill>
                  <a:schemeClr val="tx2">
                    <a:lumMod val="10000"/>
                  </a:schemeClr>
                </a:solidFill>
              </a:rPr>
              <a:t>R. Mar, c. D. Philippe and L. </a:t>
            </a:r>
            <a:r>
              <a:rPr lang="en-IN" dirty="0" err="1" smtClean="0">
                <a:solidFill>
                  <a:schemeClr val="tx2">
                    <a:lumMod val="10000"/>
                  </a:schemeClr>
                </a:solidFill>
              </a:rPr>
              <a:t>Josep</a:t>
            </a:r>
            <a:r>
              <a:rPr lang="en-IN" dirty="0" smtClean="0">
                <a:solidFill>
                  <a:schemeClr val="tx2">
                    <a:lumMod val="10000"/>
                  </a:schemeClr>
                </a:solidFill>
              </a:rPr>
              <a:t>, "Boundary Shape Recognition Using Accumulated Length and Angle Information," Pattern Recognition and Image Analysis, vol. 4478, no. 27, p. 210–217, 2007.</a:t>
            </a:r>
          </a:p>
          <a:p>
            <a:r>
              <a:rPr lang="en-IN" dirty="0" smtClean="0">
                <a:solidFill>
                  <a:schemeClr val="tx2">
                    <a:lumMod val="10000"/>
                  </a:schemeClr>
                </a:solidFill>
              </a:rPr>
              <a:t>S. </a:t>
            </a:r>
            <a:r>
              <a:rPr lang="en-IN" dirty="0" err="1" smtClean="0">
                <a:solidFill>
                  <a:schemeClr val="tx2">
                    <a:lumMod val="10000"/>
                  </a:schemeClr>
                </a:solidFill>
              </a:rPr>
              <a:t>Konrad</a:t>
            </a:r>
            <a:r>
              <a:rPr lang="en-IN" dirty="0" smtClean="0">
                <a:solidFill>
                  <a:schemeClr val="tx2">
                    <a:lumMod val="10000"/>
                  </a:schemeClr>
                </a:solidFill>
              </a:rPr>
              <a:t> and S. David, "Object Detection by Global Contour Shape," Article published in Pattern Recognition, pp. 1-30, 2008.  </a:t>
            </a:r>
            <a:endParaRPr lang="en-US" dirty="0" smtClean="0">
              <a:solidFill>
                <a:schemeClr val="tx2">
                  <a:lumMod val="10000"/>
                </a:schemeClr>
              </a:solidFill>
            </a:endParaRPr>
          </a:p>
          <a:p>
            <a:endParaRPr lang="en-US" b="1"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etecting the line, triangle, square, rhombus and rectangle"/>
          <p:cNvSpPr txBox="1">
            <a:spLocks noGrp="1"/>
          </p:cNvSpPr>
          <p:nvPr>
            <p:ph type="title"/>
          </p:nvPr>
        </p:nvSpPr>
        <p:spPr>
          <a:xfrm>
            <a:off x="1168400" y="0"/>
            <a:ext cx="10464800" cy="2286000"/>
          </a:xfrm>
          <a:prstGeom prst="rect">
            <a:avLst/>
          </a:prstGeom>
        </p:spPr>
        <p:txBody>
          <a:bodyPr/>
          <a:lstStyle>
            <a:lvl1pPr>
              <a:defRPr sz="4600" b="1">
                <a:solidFill>
                  <a:schemeClr val="accent2"/>
                </a:solidFill>
              </a:defRPr>
            </a:lvl1pPr>
          </a:lstStyle>
          <a:p>
            <a:r>
              <a:rPr lang="en-US" dirty="0" smtClean="0">
                <a:solidFill>
                  <a:srgbClr val="00B0F0"/>
                </a:solidFill>
              </a:rPr>
              <a:t>ABSTRACT</a:t>
            </a:r>
            <a:endParaRPr dirty="0">
              <a:solidFill>
                <a:srgbClr val="00B0F0"/>
              </a:solidFill>
            </a:endParaRPr>
          </a:p>
        </p:txBody>
      </p:sp>
      <p:sp>
        <p:nvSpPr>
          <p:cNvPr id="123" name="In this project, we will detect the line, triangle, square, rhombus and rectangle using OpenCV dataset module to load a pre-trained object detection network.…"/>
          <p:cNvSpPr txBox="1">
            <a:spLocks noGrp="1"/>
          </p:cNvSpPr>
          <p:nvPr>
            <p:ph type="body" idx="1"/>
          </p:nvPr>
        </p:nvSpPr>
        <p:spPr>
          <a:xfrm>
            <a:off x="635000" y="2209800"/>
            <a:ext cx="11811000" cy="7543800"/>
          </a:xfrm>
          <a:prstGeom prst="rect">
            <a:avLst/>
          </a:prstGeom>
        </p:spPr>
        <p:txBody>
          <a:bodyPr>
            <a:normAutofit/>
          </a:bodyPr>
          <a:lstStyle/>
          <a:p>
            <a:pPr>
              <a:buBlip>
                <a:blip r:embed="rId2"/>
              </a:buBlip>
              <a:defRPr sz="3900">
                <a:latin typeface="Chalkboard SE Regular"/>
                <a:ea typeface="Chalkboard SE Regular"/>
                <a:cs typeface="Chalkboard SE Regular"/>
                <a:sym typeface="Chalkboard SE Regular"/>
              </a:defRPr>
            </a:pPr>
            <a:r>
              <a:rPr lang="en-US" dirty="0" smtClean="0">
                <a:solidFill>
                  <a:schemeClr val="bg2">
                    <a:lumMod val="50000"/>
                  </a:schemeClr>
                </a:solidFill>
              </a:rPr>
              <a:t>T</a:t>
            </a:r>
            <a:r>
              <a:rPr dirty="0" smtClean="0">
                <a:solidFill>
                  <a:schemeClr val="bg2">
                    <a:lumMod val="50000"/>
                  </a:schemeClr>
                </a:solidFill>
              </a:rPr>
              <a:t>his project</a:t>
            </a:r>
            <a:r>
              <a:rPr lang="en-US" dirty="0" smtClean="0">
                <a:solidFill>
                  <a:schemeClr val="bg2">
                    <a:lumMod val="50000"/>
                  </a:schemeClr>
                </a:solidFill>
              </a:rPr>
              <a:t> can be used to </a:t>
            </a:r>
            <a:r>
              <a:rPr dirty="0" smtClean="0">
                <a:solidFill>
                  <a:schemeClr val="bg2">
                    <a:lumMod val="50000"/>
                  </a:schemeClr>
                </a:solidFill>
              </a:rPr>
              <a:t>detect </a:t>
            </a:r>
            <a:r>
              <a:rPr dirty="0">
                <a:solidFill>
                  <a:schemeClr val="bg2">
                    <a:lumMod val="50000"/>
                  </a:schemeClr>
                </a:solidFill>
              </a:rPr>
              <a:t>the </a:t>
            </a:r>
            <a:r>
              <a:rPr lang="en-US" dirty="0" smtClean="0">
                <a:solidFill>
                  <a:schemeClr val="bg2">
                    <a:lumMod val="50000"/>
                  </a:schemeClr>
                </a:solidFill>
              </a:rPr>
              <a:t>circle</a:t>
            </a:r>
            <a:r>
              <a:rPr dirty="0" smtClean="0">
                <a:solidFill>
                  <a:schemeClr val="bg2">
                    <a:lumMod val="50000"/>
                  </a:schemeClr>
                </a:solidFill>
              </a:rPr>
              <a:t>, </a:t>
            </a:r>
            <a:r>
              <a:rPr dirty="0">
                <a:solidFill>
                  <a:schemeClr val="bg2">
                    <a:lumMod val="50000"/>
                  </a:schemeClr>
                </a:solidFill>
              </a:rPr>
              <a:t>triangle, square, rhombus and rectangle using </a:t>
            </a:r>
            <a:r>
              <a:rPr dirty="0" err="1">
                <a:solidFill>
                  <a:schemeClr val="accent4">
                    <a:satOff val="3906"/>
                    <a:lumOff val="-10588"/>
                  </a:schemeClr>
                </a:solidFill>
              </a:rPr>
              <a:t>OpenCV</a:t>
            </a:r>
            <a:r>
              <a:rPr dirty="0">
                <a:solidFill>
                  <a:schemeClr val="accent4">
                    <a:satOff val="3906"/>
                    <a:lumOff val="-10588"/>
                  </a:schemeClr>
                </a:solidFill>
              </a:rPr>
              <a:t> dataset</a:t>
            </a:r>
            <a:r>
              <a:rPr dirty="0"/>
              <a:t> </a:t>
            </a:r>
            <a:r>
              <a:rPr dirty="0">
                <a:solidFill>
                  <a:schemeClr val="bg2">
                    <a:lumMod val="50000"/>
                  </a:schemeClr>
                </a:solidFill>
              </a:rPr>
              <a:t>module to load a pre-trained object detection </a:t>
            </a:r>
            <a:r>
              <a:rPr dirty="0" smtClean="0">
                <a:solidFill>
                  <a:schemeClr val="bg2">
                    <a:lumMod val="50000"/>
                  </a:schemeClr>
                </a:solidFill>
              </a:rPr>
              <a:t>network</a:t>
            </a:r>
            <a:r>
              <a:rPr dirty="0" smtClean="0">
                <a:solidFill>
                  <a:schemeClr val="bg2">
                    <a:lumMod val="50000"/>
                  </a:schemeClr>
                </a:solidFill>
              </a:rPr>
              <a:t>.</a:t>
            </a:r>
            <a:r>
              <a:rPr lang="en-US" dirty="0" smtClean="0">
                <a:solidFill>
                  <a:schemeClr val="bg2">
                    <a:lumMod val="50000"/>
                  </a:schemeClr>
                </a:solidFill>
              </a:rPr>
              <a:t> </a:t>
            </a:r>
            <a:r>
              <a:rPr dirty="0" smtClean="0">
                <a:solidFill>
                  <a:schemeClr val="bg2">
                    <a:lumMod val="50000"/>
                  </a:schemeClr>
                </a:solidFill>
              </a:rPr>
              <a:t>To </a:t>
            </a:r>
            <a:r>
              <a:rPr dirty="0">
                <a:solidFill>
                  <a:schemeClr val="bg2">
                    <a:lumMod val="50000"/>
                  </a:schemeClr>
                </a:solidFill>
              </a:rPr>
              <a:t>obtain the output bounding </a:t>
            </a:r>
            <a:r>
              <a:rPr lang="en-US" dirty="0" smtClean="0">
                <a:solidFill>
                  <a:schemeClr val="bg2">
                    <a:lumMod val="50000"/>
                  </a:schemeClr>
                </a:solidFill>
              </a:rPr>
              <a:t>b</a:t>
            </a:r>
            <a:r>
              <a:rPr dirty="0" smtClean="0">
                <a:solidFill>
                  <a:schemeClr val="bg2">
                    <a:lumMod val="50000"/>
                  </a:schemeClr>
                </a:solidFill>
              </a:rPr>
              <a:t>ox</a:t>
            </a:r>
            <a:r>
              <a:rPr lang="en-US" dirty="0" smtClean="0">
                <a:solidFill>
                  <a:schemeClr val="bg2">
                    <a:lumMod val="50000"/>
                  </a:schemeClr>
                </a:solidFill>
              </a:rPr>
              <a:t> </a:t>
            </a:r>
            <a:r>
              <a:rPr dirty="0" smtClean="0">
                <a:solidFill>
                  <a:schemeClr val="bg2">
                    <a:lumMod val="50000"/>
                  </a:schemeClr>
                </a:solidFill>
              </a:rPr>
              <a:t>(</a:t>
            </a:r>
            <a:r>
              <a:rPr dirty="0" err="1" smtClean="0">
                <a:solidFill>
                  <a:schemeClr val="bg2">
                    <a:lumMod val="50000"/>
                  </a:schemeClr>
                </a:solidFill>
              </a:rPr>
              <a:t>x,y</a:t>
            </a:r>
            <a:r>
              <a:rPr dirty="0">
                <a:solidFill>
                  <a:schemeClr val="bg2">
                    <a:lumMod val="50000"/>
                  </a:schemeClr>
                </a:solidFill>
              </a:rPr>
              <a:t>) co-ordinates of each object in the image</a:t>
            </a:r>
            <a:r>
              <a:rPr dirty="0" smtClean="0">
                <a:solidFill>
                  <a:schemeClr val="bg2">
                    <a:lumMod val="50000"/>
                  </a:schemeClr>
                </a:solidFill>
              </a:rPr>
              <a:t>.</a:t>
            </a:r>
            <a:endParaRPr lang="en-US" dirty="0" smtClean="0">
              <a:solidFill>
                <a:schemeClr val="bg2">
                  <a:lumMod val="50000"/>
                </a:schemeClr>
              </a:solidFill>
            </a:endParaRPr>
          </a:p>
          <a:p>
            <a:pPr>
              <a:defRPr sz="3900">
                <a:latin typeface="Chalkboard SE Regular"/>
                <a:ea typeface="Chalkboard SE Regular"/>
                <a:cs typeface="Chalkboard SE Regular"/>
                <a:sym typeface="Chalkboard SE Regular"/>
              </a:defRPr>
            </a:pPr>
            <a:r>
              <a:rPr lang="en-US" dirty="0" smtClean="0">
                <a:solidFill>
                  <a:schemeClr val="bg2">
                    <a:lumMod val="50000"/>
                  </a:schemeClr>
                </a:solidFill>
              </a:rPr>
              <a:t>Here we pass an Image of the above given polygons to the detector .</a:t>
            </a:r>
            <a:r>
              <a:rPr lang="en-US" dirty="0" smtClean="0">
                <a:solidFill>
                  <a:schemeClr val="bg2">
                    <a:lumMod val="50000"/>
                  </a:schemeClr>
                </a:solidFill>
              </a:rPr>
              <a:t>Where it detects </a:t>
            </a:r>
            <a:r>
              <a:rPr lang="en-US" dirty="0" smtClean="0">
                <a:solidFill>
                  <a:schemeClr val="bg2">
                    <a:lumMod val="50000"/>
                  </a:schemeClr>
                </a:solidFill>
              </a:rPr>
              <a:t>the number of pixels until the polygons are detected based on their shapes.</a:t>
            </a:r>
          </a:p>
          <a:p>
            <a:pPr>
              <a:buBlip>
                <a:blip r:embed="rId2"/>
              </a:buBlip>
              <a:defRPr sz="3900">
                <a:latin typeface="Chalkboard SE Regular"/>
                <a:ea typeface="Chalkboard SE Regular"/>
                <a:cs typeface="Chalkboard SE Regular"/>
                <a:sym typeface="Chalkboard SE Regular"/>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000"/>
            <a:ext cx="13004800" cy="1498600"/>
          </a:xfrm>
        </p:spPr>
        <p:txBody>
          <a:bodyPr>
            <a:normAutofit fontScale="90000"/>
          </a:bodyPr>
          <a:lstStyle/>
          <a:p>
            <a:r>
              <a:rPr lang="en-US" dirty="0" smtClean="0"/>
              <a:t>Domains </a:t>
            </a:r>
            <a:r>
              <a:rPr lang="en-US" dirty="0" smtClean="0"/>
              <a:t>used</a:t>
            </a:r>
            <a:br>
              <a:rPr lang="en-US" dirty="0" smtClean="0"/>
            </a:br>
            <a:endParaRPr lang="en-US" dirty="0"/>
          </a:p>
        </p:txBody>
      </p:sp>
      <p:sp>
        <p:nvSpPr>
          <p:cNvPr id="3" name="Text Placeholder 2"/>
          <p:cNvSpPr>
            <a:spLocks noGrp="1"/>
          </p:cNvSpPr>
          <p:nvPr>
            <p:ph type="body" idx="1"/>
          </p:nvPr>
        </p:nvSpPr>
        <p:spPr>
          <a:xfrm>
            <a:off x="558800" y="1828800"/>
            <a:ext cx="11734800" cy="7924800"/>
          </a:xfrm>
        </p:spPr>
        <p:txBody>
          <a:bodyPr>
            <a:normAutofit fontScale="77500" lnSpcReduction="20000"/>
          </a:bodyPr>
          <a:lstStyle/>
          <a:p>
            <a:r>
              <a:rPr lang="en-US" dirty="0" smtClean="0">
                <a:solidFill>
                  <a:schemeClr val="bg2">
                    <a:lumMod val="50000"/>
                  </a:schemeClr>
                </a:solidFill>
              </a:rPr>
              <a:t>This project is programmed </a:t>
            </a:r>
            <a:r>
              <a:rPr lang="en-US" dirty="0" smtClean="0">
                <a:solidFill>
                  <a:schemeClr val="bg2">
                    <a:lumMod val="50000"/>
                  </a:schemeClr>
                </a:solidFill>
              </a:rPr>
              <a:t>in </a:t>
            </a:r>
            <a:r>
              <a:rPr lang="en-US" dirty="0" err="1" smtClean="0">
                <a:solidFill>
                  <a:schemeClr val="bg2">
                    <a:lumMod val="50000"/>
                  </a:schemeClr>
                </a:solidFill>
              </a:rPr>
              <a:t>Jupyter</a:t>
            </a:r>
            <a:r>
              <a:rPr lang="en-US" dirty="0" smtClean="0">
                <a:solidFill>
                  <a:schemeClr val="bg2">
                    <a:lumMod val="50000"/>
                  </a:schemeClr>
                </a:solidFill>
              </a:rPr>
              <a:t> Notebook of Anaconda. </a:t>
            </a:r>
            <a:r>
              <a:rPr lang="en-US" dirty="0" err="1" smtClean="0">
                <a:solidFill>
                  <a:schemeClr val="bg2">
                    <a:lumMod val="50000"/>
                  </a:schemeClr>
                </a:solidFill>
              </a:rPr>
              <a:t>Jupyter</a:t>
            </a:r>
            <a:r>
              <a:rPr lang="en-US" dirty="0" smtClean="0">
                <a:solidFill>
                  <a:schemeClr val="bg2">
                    <a:lumMod val="50000"/>
                  </a:schemeClr>
                </a:solidFill>
              </a:rPr>
              <a:t> Notebook is </a:t>
            </a:r>
            <a:r>
              <a:rPr lang="en-IN" dirty="0" smtClean="0">
                <a:solidFill>
                  <a:schemeClr val="bg2">
                    <a:lumMod val="50000"/>
                  </a:schemeClr>
                </a:solidFill>
              </a:rPr>
              <a:t>a server-client application that allows editing and running notebook documents via a web browser. The </a:t>
            </a:r>
            <a:r>
              <a:rPr lang="en-IN" dirty="0" err="1" smtClean="0">
                <a:solidFill>
                  <a:schemeClr val="bg2">
                    <a:lumMod val="50000"/>
                  </a:schemeClr>
                </a:solidFill>
              </a:rPr>
              <a:t>Jupyter</a:t>
            </a:r>
            <a:r>
              <a:rPr lang="en-IN" dirty="0" smtClean="0">
                <a:solidFill>
                  <a:schemeClr val="bg2">
                    <a:lumMod val="50000"/>
                  </a:schemeClr>
                </a:solidFill>
              </a:rPr>
              <a:t> Notebook App can be executed on a local desktop.</a:t>
            </a:r>
          </a:p>
          <a:p>
            <a:r>
              <a:rPr lang="en-IN" dirty="0" smtClean="0">
                <a:solidFill>
                  <a:schemeClr val="bg2">
                    <a:lumMod val="50000"/>
                  </a:schemeClr>
                </a:solidFill>
              </a:rPr>
              <a:t>We used the programming language python and its various modules such as </a:t>
            </a:r>
            <a:r>
              <a:rPr lang="en-IN" dirty="0" err="1" smtClean="0">
                <a:solidFill>
                  <a:schemeClr val="bg2">
                    <a:lumMod val="50000"/>
                  </a:schemeClr>
                </a:solidFill>
              </a:rPr>
              <a:t>opencv</a:t>
            </a:r>
            <a:r>
              <a:rPr lang="en-IN" dirty="0" smtClean="0">
                <a:solidFill>
                  <a:schemeClr val="bg2">
                    <a:lumMod val="50000"/>
                  </a:schemeClr>
                </a:solidFill>
              </a:rPr>
              <a:t> and </a:t>
            </a:r>
            <a:r>
              <a:rPr lang="en-IN" dirty="0" err="1" smtClean="0">
                <a:solidFill>
                  <a:schemeClr val="bg2">
                    <a:lumMod val="50000"/>
                  </a:schemeClr>
                </a:solidFill>
              </a:rPr>
              <a:t>imutils</a:t>
            </a:r>
            <a:r>
              <a:rPr lang="en-IN" dirty="0" smtClean="0">
                <a:solidFill>
                  <a:schemeClr val="bg2">
                    <a:lumMod val="50000"/>
                  </a:schemeClr>
                </a:solidFill>
              </a:rPr>
              <a:t>.</a:t>
            </a:r>
          </a:p>
          <a:p>
            <a:r>
              <a:rPr lang="en-US" b="1" dirty="0" err="1" smtClean="0">
                <a:solidFill>
                  <a:schemeClr val="bg2">
                    <a:lumMod val="50000"/>
                  </a:schemeClr>
                </a:solidFill>
              </a:rPr>
              <a:t>OpenCV</a:t>
            </a:r>
            <a:r>
              <a:rPr lang="en-US" dirty="0" smtClean="0">
                <a:solidFill>
                  <a:schemeClr val="bg2">
                    <a:lumMod val="50000"/>
                  </a:schemeClr>
                </a:solidFill>
              </a:rPr>
              <a:t> is an open source C++ library for image processing and computer vision, originally developed by Intel and now supported by Willow </a:t>
            </a:r>
            <a:r>
              <a:rPr lang="en-US" dirty="0" err="1" smtClean="0">
                <a:solidFill>
                  <a:schemeClr val="bg2">
                    <a:lumMod val="50000"/>
                  </a:schemeClr>
                </a:solidFill>
              </a:rPr>
              <a:t>Garage.It</a:t>
            </a:r>
            <a:r>
              <a:rPr lang="en-US" dirty="0" smtClean="0">
                <a:solidFill>
                  <a:schemeClr val="bg2">
                    <a:lumMod val="50000"/>
                  </a:schemeClr>
                </a:solidFill>
              </a:rPr>
              <a:t> </a:t>
            </a:r>
            <a:r>
              <a:rPr lang="en-US" dirty="0" smtClean="0">
                <a:solidFill>
                  <a:schemeClr val="bg2">
                    <a:lumMod val="50000"/>
                  </a:schemeClr>
                </a:solidFill>
              </a:rPr>
              <a:t>is a library of many inbuilt functions mainly aimed at real time image </a:t>
            </a:r>
            <a:r>
              <a:rPr lang="en-US" dirty="0" smtClean="0">
                <a:solidFill>
                  <a:schemeClr val="bg2">
                    <a:lumMod val="50000"/>
                  </a:schemeClr>
                </a:solidFill>
              </a:rPr>
              <a:t>processin</a:t>
            </a:r>
            <a:r>
              <a:rPr lang="en-US" dirty="0" smtClean="0">
                <a:solidFill>
                  <a:schemeClr val="tx2">
                    <a:lumMod val="10000"/>
                  </a:schemeClr>
                </a:solidFill>
              </a:rPr>
              <a:t>g.</a:t>
            </a:r>
            <a:endParaRPr lang="en-IN" dirty="0" smtClean="0">
              <a:solidFill>
                <a:schemeClr val="tx2">
                  <a:lumMod val="10000"/>
                </a:schemeClr>
              </a:solidFill>
            </a:endParaRPr>
          </a:p>
          <a:p>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We use feature extraction and learning algorithms to recognise objects. Here we pass an Image of the above given polygons to the detector.…"/>
          <p:cNvSpPr txBox="1">
            <a:spLocks noGrp="1"/>
          </p:cNvSpPr>
          <p:nvPr>
            <p:ph type="body" idx="1"/>
          </p:nvPr>
        </p:nvSpPr>
        <p:spPr>
          <a:xfrm>
            <a:off x="482600" y="0"/>
            <a:ext cx="11811000" cy="9753600"/>
          </a:xfrm>
          <a:prstGeom prst="rect">
            <a:avLst/>
          </a:prstGeom>
        </p:spPr>
        <p:txBody>
          <a:bodyPr>
            <a:normAutofit lnSpcReduction="10000"/>
          </a:bodyPr>
          <a:lstStyle/>
          <a:p>
            <a:pPr marL="609600" indent="-609600" defTabSz="560831">
              <a:spcBef>
                <a:spcPts val="4000"/>
              </a:spcBef>
              <a:defRPr sz="3743">
                <a:latin typeface="Chalkboard SE Regular"/>
                <a:ea typeface="Chalkboard SE Regular"/>
                <a:cs typeface="Chalkboard SE Regular"/>
                <a:sym typeface="Chalkboard SE Regular"/>
              </a:defRPr>
            </a:pPr>
            <a:r>
              <a:rPr lang="en-US" dirty="0" smtClean="0">
                <a:solidFill>
                  <a:schemeClr val="tx2">
                    <a:lumMod val="10000"/>
                  </a:schemeClr>
                </a:solidFill>
              </a:rPr>
              <a:t> Here we check various conditions such as the length of diagonals, the length of edges. </a:t>
            </a:r>
          </a:p>
          <a:p>
            <a:pPr marL="609600" indent="-609600" defTabSz="560831">
              <a:spcBef>
                <a:spcPts val="4000"/>
              </a:spcBef>
              <a:buBlip>
                <a:blip r:embed="rId2"/>
              </a:buBlip>
              <a:defRPr sz="3743">
                <a:latin typeface="Chalkboard SE Regular"/>
                <a:ea typeface="Chalkboard SE Regular"/>
                <a:cs typeface="Chalkboard SE Regular"/>
                <a:sym typeface="Chalkboard SE Regular"/>
              </a:defRPr>
            </a:pPr>
            <a:r>
              <a:rPr lang="en-US" dirty="0" smtClean="0">
                <a:solidFill>
                  <a:schemeClr val="tx2">
                    <a:lumMod val="10000"/>
                  </a:schemeClr>
                </a:solidFill>
              </a:rPr>
              <a:t>L</a:t>
            </a:r>
            <a:r>
              <a:rPr dirty="0" smtClean="0">
                <a:solidFill>
                  <a:schemeClr val="tx2">
                    <a:lumMod val="10000"/>
                  </a:schemeClr>
                </a:solidFill>
              </a:rPr>
              <a:t>et </a:t>
            </a:r>
            <a:r>
              <a:rPr dirty="0">
                <a:solidFill>
                  <a:schemeClr val="tx2">
                    <a:lumMod val="10000"/>
                  </a:schemeClr>
                </a:solidFill>
              </a:rPr>
              <a:t>us consider ’n’ to be the number of edges to be detected</a:t>
            </a:r>
            <a:r>
              <a:rPr dirty="0" smtClean="0">
                <a:solidFill>
                  <a:schemeClr val="tx2">
                    <a:lumMod val="10000"/>
                  </a:schemeClr>
                </a:solidFill>
              </a:rPr>
              <a:t>.</a:t>
            </a:r>
            <a:endParaRPr lang="en-US" dirty="0" smtClean="0">
              <a:solidFill>
                <a:schemeClr val="tx2">
                  <a:lumMod val="10000"/>
                </a:schemeClr>
              </a:solidFill>
            </a:endParaRPr>
          </a:p>
          <a:p>
            <a:pPr>
              <a:defRPr sz="3900">
                <a:latin typeface="Chalkboard SE Regular"/>
                <a:ea typeface="Chalkboard SE Regular"/>
                <a:cs typeface="Chalkboard SE Regular"/>
                <a:sym typeface="Chalkboard SE Regular"/>
              </a:defRPr>
            </a:pPr>
            <a:r>
              <a:rPr lang="en-US" dirty="0" smtClean="0">
                <a:solidFill>
                  <a:schemeClr val="tx2">
                    <a:lumMod val="10000"/>
                  </a:schemeClr>
                </a:solidFill>
              </a:rPr>
              <a:t>We use the condition such as if n=3, </a:t>
            </a:r>
            <a:r>
              <a:rPr lang="en-US" dirty="0" err="1" smtClean="0">
                <a:solidFill>
                  <a:schemeClr val="tx2">
                    <a:lumMod val="10000"/>
                  </a:schemeClr>
                </a:solidFill>
              </a:rPr>
              <a:t>i,e</a:t>
            </a:r>
            <a:r>
              <a:rPr lang="en-US" dirty="0" smtClean="0">
                <a:solidFill>
                  <a:schemeClr val="tx2">
                    <a:lumMod val="10000"/>
                  </a:schemeClr>
                </a:solidFill>
              </a:rPr>
              <a:t>. Number of edges is 3 then it is a </a:t>
            </a:r>
            <a:r>
              <a:rPr lang="en-US" b="1" dirty="0" smtClean="0">
                <a:solidFill>
                  <a:schemeClr val="tx2">
                    <a:lumMod val="10000"/>
                  </a:schemeClr>
                </a:solidFill>
              </a:rPr>
              <a:t>TRIANGLE.</a:t>
            </a:r>
            <a:endParaRPr lang="en-US" b="1" dirty="0" smtClean="0">
              <a:solidFill>
                <a:schemeClr val="tx2">
                  <a:lumMod val="10000"/>
                </a:schemeClr>
              </a:solidFill>
            </a:endParaRPr>
          </a:p>
          <a:p>
            <a:pPr>
              <a:defRPr sz="3900">
                <a:latin typeface="Chalkboard SE Regular"/>
                <a:ea typeface="Chalkboard SE Regular"/>
                <a:cs typeface="Chalkboard SE Regular"/>
                <a:sym typeface="Chalkboard SE Regular"/>
              </a:defRPr>
            </a:pPr>
            <a:r>
              <a:rPr lang="en-US" dirty="0" smtClean="0">
                <a:solidFill>
                  <a:schemeClr val="tx2">
                    <a:lumMod val="10000"/>
                  </a:schemeClr>
                </a:solidFill>
              </a:rPr>
              <a:t>Similarly, if n=0, then it is </a:t>
            </a:r>
            <a:r>
              <a:rPr lang="en-US" b="1" dirty="0" smtClean="0">
                <a:solidFill>
                  <a:schemeClr val="tx2">
                    <a:lumMod val="10000"/>
                  </a:schemeClr>
                </a:solidFill>
              </a:rPr>
              <a:t>CIRCLE.</a:t>
            </a:r>
          </a:p>
          <a:p>
            <a:pPr>
              <a:defRPr sz="3900">
                <a:latin typeface="Chalkboard SE Regular"/>
                <a:ea typeface="Chalkboard SE Regular"/>
                <a:cs typeface="Chalkboard SE Regular"/>
                <a:sym typeface="Chalkboard SE Regular"/>
              </a:defRPr>
            </a:pPr>
            <a:r>
              <a:rPr lang="en-US" dirty="0" smtClean="0">
                <a:solidFill>
                  <a:schemeClr val="tx2">
                    <a:lumMod val="10000"/>
                  </a:schemeClr>
                </a:solidFill>
              </a:rPr>
              <a:t>for n=4 that is 4 edges we get three answers those are </a:t>
            </a:r>
            <a:r>
              <a:rPr lang="en-US" b="1" dirty="0" smtClean="0">
                <a:solidFill>
                  <a:schemeClr val="tx2">
                    <a:lumMod val="10000"/>
                  </a:schemeClr>
                </a:solidFill>
              </a:rPr>
              <a:t>Square, Rectangle, Rhombus.</a:t>
            </a:r>
          </a:p>
          <a:p>
            <a:pPr>
              <a:defRPr sz="3900">
                <a:latin typeface="Chalkboard SE Regular"/>
                <a:ea typeface="Chalkboard SE Regular"/>
                <a:cs typeface="Chalkboard SE Regular"/>
                <a:sym typeface="Chalkboard SE Regular"/>
              </a:defRPr>
            </a:pPr>
            <a:r>
              <a:rPr lang="en-US" dirty="0" smtClean="0">
                <a:solidFill>
                  <a:schemeClr val="tx2">
                    <a:lumMod val="10000"/>
                  </a:schemeClr>
                </a:solidFill>
              </a:rPr>
              <a:t> Here we check various conditions such as the length of diagonals, the length of edges.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Procedure</a:t>
            </a: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Screenshot (20).png"/>
          <p:cNvPicPr>
            <a:picLocks noGrp="1" noChangeAspect="1"/>
          </p:cNvPicPr>
          <p:nvPr>
            <p:ph type="pic" idx="13"/>
          </p:nvPr>
        </p:nvPicPr>
        <p:blipFill>
          <a:blip r:embed="rId2" cstate="print"/>
          <a:srcRect l="4557" r="4557"/>
          <a:stretch>
            <a:fillRect/>
          </a:stretch>
        </p:blipFill>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Screenshot (19).png"/>
          <p:cNvPicPr>
            <a:picLocks noGrp="1" noChangeAspect="1"/>
          </p:cNvPicPr>
          <p:nvPr>
            <p:ph type="pic" idx="13"/>
          </p:nvPr>
        </p:nvPicPr>
        <p:blipFill>
          <a:blip r:embed="rId2" cstate="print"/>
          <a:srcRect l="5474" r="5474"/>
          <a:stretch>
            <a:fillRect/>
          </a:stretch>
        </p:blipFill>
        <p:spPr>
          <a:xfrm>
            <a:off x="0" y="76200"/>
            <a:ext cx="13004800" cy="9753600"/>
          </a:xfr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1498600"/>
          </a:xfrm>
        </p:spPr>
        <p:txBody>
          <a:bodyPr>
            <a:normAutofit/>
          </a:bodyPr>
          <a:lstStyle/>
          <a:p>
            <a:r>
              <a:rPr lang="en-US" dirty="0" smtClean="0"/>
              <a:t>MODULE</a:t>
            </a:r>
            <a:endParaRPr lang="en-US" dirty="0"/>
          </a:p>
        </p:txBody>
      </p:sp>
      <p:sp>
        <p:nvSpPr>
          <p:cNvPr id="129" name="Here we check various conditions such as the length of diagonals, the length of edges.…"/>
          <p:cNvSpPr txBox="1">
            <a:spLocks noGrp="1"/>
          </p:cNvSpPr>
          <p:nvPr>
            <p:ph type="body" idx="1"/>
          </p:nvPr>
        </p:nvSpPr>
        <p:spPr>
          <a:xfrm>
            <a:off x="482600" y="1981200"/>
            <a:ext cx="12039600" cy="8229600"/>
          </a:xfrm>
          <a:prstGeom prst="rect">
            <a:avLst/>
          </a:prstGeom>
        </p:spPr>
        <p:txBody>
          <a:bodyPr>
            <a:noAutofit/>
          </a:bodyPr>
          <a:lstStyle/>
          <a:p>
            <a:pPr marL="609600" indent="-609600" defTabSz="560831">
              <a:spcBef>
                <a:spcPts val="4000"/>
              </a:spcBef>
              <a:buBlip>
                <a:blip r:embed="rId2"/>
              </a:buBlip>
              <a:defRPr sz="3743">
                <a:latin typeface="Chalkboard SE Regular"/>
                <a:ea typeface="Chalkboard SE Regular"/>
                <a:cs typeface="Chalkboard SE Regular"/>
                <a:sym typeface="Chalkboard SE Regular"/>
              </a:defRPr>
            </a:pPr>
            <a:r>
              <a:rPr sz="3200" dirty="0" smtClean="0">
                <a:solidFill>
                  <a:schemeClr val="bg2">
                    <a:lumMod val="50000"/>
                  </a:schemeClr>
                </a:solidFill>
              </a:rPr>
              <a:t>Here </a:t>
            </a:r>
            <a:r>
              <a:rPr sz="3200" dirty="0">
                <a:solidFill>
                  <a:schemeClr val="bg2">
                    <a:lumMod val="50000"/>
                  </a:schemeClr>
                </a:solidFill>
              </a:rPr>
              <a:t>we use </a:t>
            </a:r>
            <a:r>
              <a:rPr lang="en-US" sz="3200" dirty="0" smtClean="0">
                <a:solidFill>
                  <a:schemeClr val="bg2">
                    <a:lumMod val="50000"/>
                  </a:schemeClr>
                </a:solidFill>
              </a:rPr>
              <a:t>two .</a:t>
            </a:r>
            <a:r>
              <a:rPr lang="en-US" sz="3200" dirty="0" err="1" smtClean="0">
                <a:solidFill>
                  <a:schemeClr val="bg2">
                    <a:lumMod val="50000"/>
                  </a:schemeClr>
                </a:solidFill>
              </a:rPr>
              <a:t>py</a:t>
            </a:r>
            <a:r>
              <a:rPr lang="en-US" sz="3200" dirty="0" smtClean="0">
                <a:solidFill>
                  <a:schemeClr val="bg2">
                    <a:lumMod val="50000"/>
                  </a:schemeClr>
                </a:solidFill>
              </a:rPr>
              <a:t> modules .</a:t>
            </a:r>
            <a:r>
              <a:rPr sz="3200" dirty="0" smtClean="0">
                <a:solidFill>
                  <a:schemeClr val="bg2">
                    <a:lumMod val="50000"/>
                  </a:schemeClr>
                </a:solidFill>
              </a:rPr>
              <a:t>In </a:t>
            </a:r>
            <a:r>
              <a:rPr lang="en-US" sz="3200" dirty="0" smtClean="0">
                <a:solidFill>
                  <a:schemeClr val="bg2">
                    <a:lumMod val="50000"/>
                  </a:schemeClr>
                </a:solidFill>
              </a:rPr>
              <a:t>one of the</a:t>
            </a:r>
            <a:r>
              <a:rPr sz="3200" dirty="0" smtClean="0">
                <a:solidFill>
                  <a:schemeClr val="bg2">
                    <a:lumMod val="50000"/>
                  </a:schemeClr>
                </a:solidFill>
              </a:rPr>
              <a:t> </a:t>
            </a:r>
            <a:r>
              <a:rPr sz="3200" dirty="0">
                <a:solidFill>
                  <a:schemeClr val="bg2">
                    <a:lumMod val="50000"/>
                  </a:schemeClr>
                </a:solidFill>
              </a:rPr>
              <a:t>module we have </a:t>
            </a:r>
            <a:r>
              <a:rPr lang="en-US" sz="3200" dirty="0" smtClean="0">
                <a:solidFill>
                  <a:schemeClr val="accent1">
                    <a:hueOff val="167273"/>
                    <a:satOff val="2235"/>
                    <a:lumOff val="-22549"/>
                  </a:schemeClr>
                </a:solidFill>
              </a:rPr>
              <a:t>Detection</a:t>
            </a:r>
            <a:r>
              <a:rPr sz="3200" dirty="0" smtClean="0">
                <a:solidFill>
                  <a:schemeClr val="accent1">
                    <a:hueOff val="167273"/>
                    <a:satOff val="2235"/>
                    <a:lumOff val="-22549"/>
                  </a:schemeClr>
                </a:solidFill>
              </a:rPr>
              <a:t>.py</a:t>
            </a:r>
            <a:r>
              <a:rPr sz="3200" dirty="0" smtClean="0"/>
              <a:t> </a:t>
            </a:r>
            <a:r>
              <a:rPr sz="3200" dirty="0">
                <a:solidFill>
                  <a:schemeClr val="tx2">
                    <a:lumMod val="10000"/>
                  </a:schemeClr>
                </a:solidFill>
              </a:rPr>
              <a:t>which will store our implementation of the</a:t>
            </a:r>
            <a:r>
              <a:rPr sz="3200" dirty="0"/>
              <a:t> </a:t>
            </a:r>
            <a:r>
              <a:rPr lang="en-US" sz="3200" dirty="0" err="1" smtClean="0">
                <a:solidFill>
                  <a:schemeClr val="accent5">
                    <a:satOff val="19674"/>
                    <a:lumOff val="-24274"/>
                  </a:schemeClr>
                </a:solidFill>
              </a:rPr>
              <a:t>Polygon</a:t>
            </a:r>
            <a:r>
              <a:rPr sz="3200" dirty="0" err="1" smtClean="0">
                <a:solidFill>
                  <a:schemeClr val="accent5">
                    <a:satOff val="19674"/>
                    <a:lumOff val="-24274"/>
                  </a:schemeClr>
                </a:solidFill>
              </a:rPr>
              <a:t>Detector</a:t>
            </a:r>
            <a:r>
              <a:rPr sz="3200" dirty="0" smtClean="0"/>
              <a:t> </a:t>
            </a:r>
            <a:r>
              <a:rPr sz="3200" dirty="0">
                <a:solidFill>
                  <a:schemeClr val="tx2">
                    <a:lumMod val="10000"/>
                  </a:schemeClr>
                </a:solidFill>
              </a:rPr>
              <a:t>class</a:t>
            </a:r>
          </a:p>
          <a:p>
            <a:pPr marL="609600" indent="-609600" defTabSz="560831">
              <a:spcBef>
                <a:spcPts val="4000"/>
              </a:spcBef>
              <a:buBlip>
                <a:blip r:embed="rId2"/>
              </a:buBlip>
              <a:defRPr sz="3743">
                <a:latin typeface="Chalkboard SE Regular"/>
                <a:ea typeface="Chalkboard SE Regular"/>
                <a:cs typeface="Chalkboard SE Regular"/>
                <a:sym typeface="Chalkboard SE Regular"/>
              </a:defRPr>
            </a:pPr>
            <a:r>
              <a:rPr sz="3200" dirty="0">
                <a:solidFill>
                  <a:schemeClr val="tx2">
                    <a:lumMod val="10000"/>
                  </a:schemeClr>
                </a:solidFill>
              </a:rPr>
              <a:t>Finally, we have the</a:t>
            </a:r>
            <a:r>
              <a:rPr sz="3200" dirty="0"/>
              <a:t> </a:t>
            </a:r>
            <a:r>
              <a:rPr lang="en-US" sz="3200" dirty="0" smtClean="0">
                <a:solidFill>
                  <a:schemeClr val="accent1">
                    <a:hueOff val="167273"/>
                    <a:satOff val="2235"/>
                    <a:lumOff val="-22549"/>
                  </a:schemeClr>
                </a:solidFill>
              </a:rPr>
              <a:t>polygondetector</a:t>
            </a:r>
            <a:r>
              <a:rPr sz="3200" dirty="0" smtClean="0">
                <a:solidFill>
                  <a:schemeClr val="accent1">
                    <a:hueOff val="167273"/>
                    <a:satOff val="2235"/>
                    <a:lumOff val="-22549"/>
                  </a:schemeClr>
                </a:solidFill>
              </a:rPr>
              <a:t>.py </a:t>
            </a:r>
            <a:r>
              <a:rPr sz="3200" dirty="0">
                <a:solidFill>
                  <a:schemeClr val="tx2">
                    <a:lumMod val="10000"/>
                  </a:schemeClr>
                </a:solidFill>
              </a:rPr>
              <a:t>driver </a:t>
            </a:r>
            <a:r>
              <a:rPr sz="3200" dirty="0" smtClean="0">
                <a:solidFill>
                  <a:schemeClr val="tx2">
                    <a:lumMod val="10000"/>
                  </a:schemeClr>
                </a:solidFill>
              </a:rPr>
              <a:t>script</a:t>
            </a:r>
            <a:r>
              <a:rPr lang="en-US" sz="3200" dirty="0" smtClean="0">
                <a:solidFill>
                  <a:schemeClr val="tx2">
                    <a:lumMod val="10000"/>
                  </a:schemeClr>
                </a:solidFill>
              </a:rPr>
              <a:t> </a:t>
            </a:r>
            <a:r>
              <a:rPr sz="3200" dirty="0" smtClean="0">
                <a:solidFill>
                  <a:schemeClr val="tx2">
                    <a:lumMod val="10000"/>
                  </a:schemeClr>
                </a:solidFill>
              </a:rPr>
              <a:t>that </a:t>
            </a:r>
            <a:r>
              <a:rPr sz="3200" dirty="0">
                <a:solidFill>
                  <a:schemeClr val="tx2">
                    <a:lumMod val="10000"/>
                  </a:schemeClr>
                </a:solidFill>
              </a:rPr>
              <a:t>we will use to load an image from </a:t>
            </a:r>
            <a:r>
              <a:rPr sz="3200" dirty="0" smtClean="0">
                <a:solidFill>
                  <a:schemeClr val="tx2">
                    <a:lumMod val="10000"/>
                  </a:schemeClr>
                </a:solidFill>
              </a:rPr>
              <a:t>disk</a:t>
            </a:r>
            <a:r>
              <a:rPr lang="en-US" sz="3200" dirty="0" smtClean="0">
                <a:solidFill>
                  <a:schemeClr val="tx2">
                    <a:lumMod val="10000"/>
                  </a:schemeClr>
                </a:solidFill>
              </a:rPr>
              <a:t> and say which polygon is being detected.</a:t>
            </a:r>
          </a:p>
          <a:p>
            <a:pPr>
              <a:defRPr sz="3900">
                <a:latin typeface="Chalkboard SE Regular"/>
                <a:ea typeface="Chalkboard SE Regular"/>
                <a:cs typeface="Chalkboard SE Regular"/>
                <a:sym typeface="Chalkboard SE Regular"/>
              </a:defRPr>
            </a:pPr>
            <a:r>
              <a:rPr lang="en-US" sz="3200" dirty="0" smtClean="0">
                <a:solidFill>
                  <a:schemeClr val="tx2">
                    <a:lumMod val="10000"/>
                  </a:schemeClr>
                </a:solidFill>
              </a:rPr>
              <a:t>Before we get started , make sure we have the</a:t>
            </a:r>
            <a:r>
              <a:rPr lang="en-US" sz="3200" dirty="0" smtClean="0"/>
              <a:t> </a:t>
            </a:r>
            <a:r>
              <a:rPr lang="en-US" sz="3200" dirty="0" err="1" smtClean="0">
                <a:solidFill>
                  <a:schemeClr val="accent5">
                    <a:satOff val="19674"/>
                    <a:lumOff val="-24274"/>
                  </a:schemeClr>
                </a:solidFill>
              </a:rPr>
              <a:t>imutils</a:t>
            </a:r>
            <a:r>
              <a:rPr lang="en-US" sz="3200" dirty="0" smtClean="0">
                <a:solidFill>
                  <a:schemeClr val="accent5">
                    <a:satOff val="19674"/>
                    <a:lumOff val="-24274"/>
                  </a:schemeClr>
                </a:solidFill>
              </a:rPr>
              <a:t> package</a:t>
            </a:r>
            <a:r>
              <a:rPr lang="en-US" sz="3200" dirty="0" smtClean="0"/>
              <a:t> </a:t>
            </a:r>
            <a:r>
              <a:rPr lang="en-US" sz="3200" dirty="0" smtClean="0">
                <a:solidFill>
                  <a:schemeClr val="tx2">
                    <a:lumMod val="10000"/>
                  </a:schemeClr>
                </a:solidFill>
              </a:rPr>
              <a:t>installed on our system, a series of </a:t>
            </a:r>
            <a:r>
              <a:rPr lang="en-US" sz="3200" dirty="0" err="1" smtClean="0">
                <a:solidFill>
                  <a:schemeClr val="tx2">
                    <a:lumMod val="10000"/>
                  </a:schemeClr>
                </a:solidFill>
              </a:rPr>
              <a:t>OpenCV</a:t>
            </a:r>
            <a:r>
              <a:rPr lang="en-US" sz="3200" dirty="0" smtClean="0">
                <a:solidFill>
                  <a:schemeClr val="tx2">
                    <a:lumMod val="10000"/>
                  </a:schemeClr>
                </a:solidFill>
              </a:rPr>
              <a:t> convenience functions that will be using later</a:t>
            </a:r>
            <a:r>
              <a:rPr lang="en-US" sz="3200" dirty="0" smtClean="0">
                <a:solidFill>
                  <a:schemeClr val="tx2">
                    <a:lumMod val="10000"/>
                  </a:schemeClr>
                </a:solidFill>
              </a:rPr>
              <a:t>.</a:t>
            </a:r>
            <a:endParaRPr lang="en-US" sz="3200" dirty="0" smtClean="0">
              <a:solidFill>
                <a:schemeClr val="tx2">
                  <a:lumMod val="10000"/>
                </a:schemeClr>
              </a:solidFill>
            </a:endParaRPr>
          </a:p>
          <a:p>
            <a:pPr>
              <a:defRPr sz="3900">
                <a:latin typeface="Chalkboard SE Regular"/>
                <a:ea typeface="Chalkboard SE Regular"/>
                <a:cs typeface="Chalkboard SE Regular"/>
                <a:sym typeface="Chalkboard SE Regular"/>
              </a:defRPr>
            </a:pPr>
            <a:r>
              <a:rPr lang="en-US" sz="3200" dirty="0" smtClean="0">
                <a:solidFill>
                  <a:schemeClr val="tx2">
                    <a:lumMod val="10000"/>
                  </a:schemeClr>
                </a:solidFill>
              </a:rPr>
              <a:t>Contour Approximation is actually already implemented in </a:t>
            </a:r>
            <a:r>
              <a:rPr lang="en-US" sz="3200" dirty="0" err="1" smtClean="0">
                <a:solidFill>
                  <a:schemeClr val="tx2">
                    <a:lumMod val="10000"/>
                  </a:schemeClr>
                </a:solidFill>
              </a:rPr>
              <a:t>OpenCV</a:t>
            </a:r>
            <a:r>
              <a:rPr lang="en-US" sz="3200" dirty="0" smtClean="0">
                <a:solidFill>
                  <a:schemeClr val="tx2">
                    <a:lumMod val="10000"/>
                  </a:schemeClr>
                </a:solidFill>
              </a:rPr>
              <a:t> via </a:t>
            </a:r>
            <a:r>
              <a:rPr lang="en-US" sz="3200" dirty="0" smtClean="0">
                <a:solidFill>
                  <a:schemeClr val="accent1">
                    <a:hueOff val="167273"/>
                    <a:satOff val="2235"/>
                    <a:lumOff val="-22549"/>
                  </a:schemeClr>
                </a:solidFill>
              </a:rPr>
              <a:t>cv2.approxPolyDP</a:t>
            </a:r>
            <a:r>
              <a:rPr lang="en-US" sz="3200" dirty="0" smtClean="0"/>
              <a:t> </a:t>
            </a:r>
            <a:r>
              <a:rPr lang="en-US" sz="3200" dirty="0" smtClean="0">
                <a:solidFill>
                  <a:schemeClr val="tx2">
                    <a:lumMod val="10000"/>
                  </a:schemeClr>
                </a:solidFill>
              </a:rPr>
              <a:t>method. </a:t>
            </a:r>
          </a:p>
          <a:p>
            <a:pPr marL="609600" indent="-609600" defTabSz="560831">
              <a:spcBef>
                <a:spcPts val="4000"/>
              </a:spcBef>
              <a:buBlip>
                <a:blip r:embed="rId2"/>
              </a:buBlip>
              <a:defRPr sz="3743">
                <a:latin typeface="Chalkboard SE Regular"/>
                <a:ea typeface="Chalkboard SE Regular"/>
                <a:cs typeface="Chalkboard SE Regular"/>
                <a:sym typeface="Chalkboard SE Regular"/>
              </a:defRPr>
            </a:pPr>
            <a:endParaRPr sz="2400" dirty="0"/>
          </a:p>
        </p:txBody>
      </p:sp>
    </p:spTree>
  </p:cSld>
  <p:clrMapOvr>
    <a:masterClrMapping/>
  </p:clrMapOvr>
  <p:transition spd="med"/>
</p:sld>
</file>

<file path=ppt/theme/theme1.xml><?xml version="1.0" encoding="utf-8"?>
<a:theme xmlns:a="http://schemas.openxmlformats.org/drawingml/2006/main"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236</TotalTime>
  <Words>776</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GraphPaper</vt:lpstr>
      <vt:lpstr>SHAPE DETECTION OF POLYGONS-Upto 4 Edges </vt:lpstr>
      <vt:lpstr>ABSTRACT</vt:lpstr>
      <vt:lpstr>Domains used </vt:lpstr>
      <vt:lpstr>Methodology</vt:lpstr>
      <vt:lpstr>Slide 5</vt:lpstr>
      <vt:lpstr>Design Procedure</vt:lpstr>
      <vt:lpstr>Slide 7</vt:lpstr>
      <vt:lpstr>Slide 8</vt:lpstr>
      <vt:lpstr>MODULE</vt:lpstr>
      <vt:lpstr>Main Code</vt:lpstr>
      <vt:lpstr>Main code continued</vt:lpstr>
      <vt:lpstr>Slide 12</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DETECTION OF POLYGONS</dc:title>
  <cp:lastModifiedBy>admin</cp:lastModifiedBy>
  <cp:revision>12</cp:revision>
  <dcterms:modified xsi:type="dcterms:W3CDTF">2018-10-30T06:19:55Z</dcterms:modified>
</cp:coreProperties>
</file>