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271" r:id="rId5"/>
    <p:sldId id="451" r:id="rId6"/>
    <p:sldId id="304" r:id="rId7"/>
    <p:sldId id="374" r:id="rId8"/>
    <p:sldId id="452" r:id="rId9"/>
    <p:sldId id="454" r:id="rId10"/>
    <p:sldId id="455" r:id="rId11"/>
    <p:sldId id="453" r:id="rId12"/>
    <p:sldId id="457" r:id="rId13"/>
    <p:sldId id="458" r:id="rId14"/>
    <p:sldId id="459" r:id="rId15"/>
    <p:sldId id="460" r:id="rId16"/>
    <p:sldId id="461" r:id="rId17"/>
    <p:sldId id="463" r:id="rId18"/>
    <p:sldId id="464" r:id="rId19"/>
    <p:sldId id="466" r:id="rId20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yriad Pro" panose="020B050303040302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1584E-46AD-4307-B725-E47A451EE9DC}" v="99" dt="2020-05-03T23:48:42.972"/>
    <p1510:client id="{5C7C9E7A-557F-4344-B20D-3E0C93AF2D1C}" v="88" dt="2020-05-03T23:27:30.561"/>
    <p1510:client id="{6414AD25-12AE-4FD9-8ACD-8D5CA8B656FB}" v="23" dt="2020-05-03T22:46:32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22EF-CF13-4EA3-BA93-BBE40C153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5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22EF-CF13-4EA3-BA93-BBE40C153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22EF-CF13-4EA3-BA93-BBE40C1538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22EF-CF13-4EA3-BA93-BBE40C1538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22EF-CF13-4EA3-BA93-BBE40C1538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22EF-CF13-4EA3-BA93-BBE40C1538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4344455" y="358251"/>
            <a:ext cx="3299890" cy="26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09/16/2015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09/16/2015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C8102E"/>
                </a:solidFill>
              </a:defRPr>
            </a:lvl1pPr>
          </a:lstStyle>
          <a:p>
            <a:pPr lvl="0"/>
            <a:r>
              <a:rPr lang="en-US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09/16/2015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09/16/2015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09/16/2015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09/16/2015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09/16/2015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340476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09/16/2015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81000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27200" y="4655583"/>
            <a:ext cx="8737600" cy="12954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Team 10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Anusha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Kokkinti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  Bharath Nanduri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56E65B-D474-4BC0-A7E4-2F85701BB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68" y="3250721"/>
            <a:ext cx="10566400" cy="1219200"/>
          </a:xfrm>
        </p:spPr>
        <p:txBody>
          <a:bodyPr/>
          <a:lstStyle/>
          <a:p>
            <a:r>
              <a:rPr lang="en-US">
                <a:latin typeface="Myriad Pro"/>
                <a:ea typeface="Roboto Slab"/>
                <a:cs typeface="Arial"/>
              </a:rPr>
              <a:t>OMIS 661</a:t>
            </a:r>
            <a:br>
              <a:rPr lang="en-US">
                <a:solidFill>
                  <a:schemeClr val="tx1"/>
                </a:solidFill>
                <a:latin typeface="Times New Roman"/>
                <a:ea typeface="Roboto Slab"/>
                <a:cs typeface="Times New Roman"/>
              </a:rPr>
            </a:br>
            <a:r>
              <a:rPr lang="en-US">
                <a:latin typeface="Myriad Pro"/>
                <a:ea typeface="Roboto Slab"/>
                <a:cs typeface="Arial"/>
              </a:rPr>
              <a:t>Wide World Importers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58F7-2DA5-4377-B60B-8BFB0AB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Patterns – Trend Analysis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1F238-94B2-427E-A481-48F9BCDE0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2014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B2503-5453-4677-AE3C-97D716E62F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94488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73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58F7-2DA5-4377-B60B-8BFB0AB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Patterns – Trend Analysis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1F238-94B2-427E-A481-48F9BCDE0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FABC5-DEC5-4484-B46F-582BBD6989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94488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1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58F7-2DA5-4377-B60B-8BFB0AB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Patterns – Trend Analysis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1F238-94B2-427E-A481-48F9BCDE0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4E7B0-3233-4F06-96B3-9C759EBCFC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1295400"/>
            <a:ext cx="93726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76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58F7-2DA5-4377-B60B-8BFB0AB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Patterns – Trend Analysis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1F238-94B2-427E-A481-48F9BCDE0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F7F0D-735D-4DD5-9E4F-084AD02E79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5000" y="1421764"/>
            <a:ext cx="9144000" cy="4750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01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81BE-2E18-490F-96FB-BCF0FF2E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Patterns – Trend Analysis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60301-9D59-49ED-8E5E-50A53F42D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10160000" cy="533400"/>
          </a:xfrm>
        </p:spPr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868AB8-0967-4245-B159-84D79B247639}"/>
              </a:ext>
            </a:extLst>
          </p:cNvPr>
          <p:cNvSpPr txBox="1">
            <a:spLocks/>
          </p:cNvSpPr>
          <p:nvPr/>
        </p:nvSpPr>
        <p:spPr>
          <a:xfrm>
            <a:off x="591519" y="1826217"/>
            <a:ext cx="10464800" cy="426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Busy period with maximum sales - Summer</a:t>
            </a:r>
          </a:p>
          <a:p>
            <a:pPr>
              <a:lnSpc>
                <a:spcPct val="3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Low sales period – Post Christmas, New Year</a:t>
            </a:r>
          </a:p>
          <a:p>
            <a:pPr>
              <a:lnSpc>
                <a:spcPct val="3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Utilize to optimize inventory</a:t>
            </a:r>
          </a:p>
          <a:p>
            <a:pPr>
              <a:lnSpc>
                <a:spcPct val="300000"/>
              </a:lnSpc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BCE-FE3F-4282-B73D-11837DAD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/>
          </a:p>
          <a:p>
            <a:pPr lvl="0"/>
            <a:r>
              <a:rPr lang="en-US"/>
              <a:t>Reduce the inventory holding costs</a:t>
            </a:r>
          </a:p>
          <a:p>
            <a:pPr lvl="0"/>
            <a:endParaRPr lang="en-US"/>
          </a:p>
          <a:p>
            <a:pPr lvl="0"/>
            <a:r>
              <a:rPr lang="en-US"/>
              <a:t>South - East is most favorable for expansion </a:t>
            </a:r>
          </a:p>
          <a:p>
            <a:pPr lvl="0"/>
            <a:endParaRPr lang="en-US"/>
          </a:p>
          <a:p>
            <a:pPr lvl="0"/>
            <a:r>
              <a:rPr lang="en-US"/>
              <a:t>Source from more reputed suppliers with good service levels</a:t>
            </a:r>
          </a:p>
          <a:p>
            <a:pPr lvl="0"/>
            <a:endParaRPr lang="en-US"/>
          </a:p>
          <a:p>
            <a:pPr lvl="0"/>
            <a:r>
              <a:rPr lang="en-US"/>
              <a:t>Implement a solid Information System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5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BCE-FE3F-4282-B73D-11837DAD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/>
          </a:p>
          <a:p>
            <a:pPr lvl="0"/>
            <a:r>
              <a:rPr lang="en-US"/>
              <a:t>Increase base price based on demand and price gap</a:t>
            </a:r>
          </a:p>
          <a:p>
            <a:pPr lvl="0"/>
            <a:endParaRPr lang="en-US"/>
          </a:p>
          <a:p>
            <a:r>
              <a:rPr lang="en-US"/>
              <a:t>Align the processes to sell more of high profit products and </a:t>
            </a:r>
          </a:p>
          <a:p>
            <a:pPr lvl="0"/>
            <a:endParaRPr lang="en-US"/>
          </a:p>
          <a:p>
            <a:r>
              <a:rPr lang="en-US"/>
              <a:t>Implement better Analytical capabilities</a:t>
            </a:r>
          </a:p>
          <a:p>
            <a:pPr lvl="0"/>
            <a:endParaRPr lang="en-US"/>
          </a:p>
          <a:p>
            <a:r>
              <a:rPr lang="en-US"/>
              <a:t>Scrap and remodel based on item movement</a:t>
            </a:r>
          </a:p>
        </p:txBody>
      </p:sp>
    </p:spTree>
    <p:extLst>
      <p:ext uri="{BB962C8B-B14F-4D97-AF65-F5344CB8AC3E}">
        <p14:creationId xmlns:p14="http://schemas.microsoft.com/office/powerpoint/2010/main" val="175908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BCE-FE3F-4282-B73D-11837DAD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/>
              <a:t>Wide World Importers are into wholesale</a:t>
            </a:r>
          </a:p>
          <a:p>
            <a:pPr>
              <a:lnSpc>
                <a:spcPct val="300000"/>
              </a:lnSpc>
            </a:pPr>
            <a:r>
              <a:rPr lang="en-US"/>
              <a:t>Present throughout the US</a:t>
            </a:r>
          </a:p>
          <a:p>
            <a:pPr>
              <a:lnSpc>
                <a:spcPct val="300000"/>
              </a:lnSpc>
            </a:pPr>
            <a:r>
              <a:rPr lang="en-US"/>
              <a:t>Planning for Expansion</a:t>
            </a:r>
          </a:p>
          <a:p>
            <a:pPr>
              <a:lnSpc>
                <a:spcPct val="300000"/>
              </a:lnSpc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7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BCE-FE3F-4282-B73D-11837DAD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300000"/>
              </a:lnSpc>
            </a:pPr>
            <a:r>
              <a:rPr lang="en-US"/>
              <a:t>Suitable geography for expansion</a:t>
            </a:r>
          </a:p>
          <a:p>
            <a:pPr>
              <a:lnSpc>
                <a:spcPct val="300000"/>
              </a:lnSpc>
            </a:pPr>
            <a:r>
              <a:rPr lang="en-US">
                <a:latin typeface="Times New Roman"/>
                <a:cs typeface="Times New Roman"/>
              </a:rPr>
              <a:t>Optimizing Operations &amp; Process Improvement</a:t>
            </a:r>
          </a:p>
          <a:p>
            <a:pPr>
              <a:lnSpc>
                <a:spcPct val="300000"/>
              </a:lnSpc>
            </a:pPr>
            <a:r>
              <a:rPr lang="en-US"/>
              <a:t>Exploring revenue growth opportunities</a:t>
            </a:r>
          </a:p>
          <a:p>
            <a:pPr>
              <a:lnSpc>
                <a:spcPct val="300000"/>
              </a:lnSpc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6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/>
          <a:lstStyle/>
          <a:p>
            <a:pPr eaLnBrk="1" hangingPunct="1"/>
            <a:r>
              <a:rPr lang="en-US" altLang="en-US"/>
              <a:t>PI Dashboards – Profit Margin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10E6D-70E0-4825-A484-9A617940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8" y="1336432"/>
            <a:ext cx="9425354" cy="4825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05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/>
          <a:lstStyle/>
          <a:p>
            <a:pPr eaLnBrk="1" hangingPunct="1"/>
            <a:r>
              <a:rPr lang="en-US" altLang="en-US"/>
              <a:t>PI Dashboards – Lead Time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7CB05-937E-4D09-A156-814BE3FE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9225"/>
            <a:ext cx="9312812" cy="4573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25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 Dashboards – Outstanding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CE835-B6CC-4D64-A845-42794040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7" y="1219200"/>
            <a:ext cx="9777046" cy="4914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51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Dashboards – PI – Backorder Analysis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2A37DA-574D-427B-AD47-5B1B749117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61" y="1371600"/>
            <a:ext cx="9205278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50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Dashboards – Revenue Generation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97DE264-69D6-41DB-807A-5BFFCDDA56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19200"/>
            <a:ext cx="9677400" cy="4978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7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58F7-2DA5-4377-B60B-8BFB0AB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Patterns – Trend Analysis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1F238-94B2-427E-A481-48F9BCDE0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2013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D2230-D348-441E-9BC0-A5479BCF7E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295400"/>
            <a:ext cx="927735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4359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21043B598A514482353DF805D2AE96" ma:contentTypeVersion="4" ma:contentTypeDescription="Create a new document." ma:contentTypeScope="" ma:versionID="45912d53d3b50ea30cc779970224dd04">
  <xsd:schema xmlns:xsd="http://www.w3.org/2001/XMLSchema" xmlns:xs="http://www.w3.org/2001/XMLSchema" xmlns:p="http://schemas.microsoft.com/office/2006/metadata/properties" xmlns:ns2="fae2dd6b-57aa-43c0-875f-9a4001a10ee3" targetNamespace="http://schemas.microsoft.com/office/2006/metadata/properties" ma:root="true" ma:fieldsID="ac3db57978fd257b7dc183ca8fbf5a9a" ns2:_="">
    <xsd:import namespace="fae2dd6b-57aa-43c0-875f-9a4001a10e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e2dd6b-57aa-43c0-875f-9a4001a10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BB6FD4-DA39-4EBA-9021-841DFEF3E1AE}">
  <ds:schemaRefs>
    <ds:schemaRef ds:uri="fae2dd6b-57aa-43c0-875f-9a4001a10e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FC1FA0C-2B4E-4433-80F2-417310B15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27AC07-F215-46D6-9929-12BDFFEF358E}">
  <ds:schemaRefs>
    <ds:schemaRef ds:uri="fae2dd6b-57aa-43c0-875f-9a4001a10ee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Office PowerPoint</Application>
  <PresentationFormat>Widescreen</PresentationFormat>
  <Paragraphs>57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Myriad Pro</vt:lpstr>
      <vt:lpstr>Arial</vt:lpstr>
      <vt:lpstr>Calibri</vt:lpstr>
      <vt:lpstr>Times New Roman</vt:lpstr>
      <vt:lpstr>1_Office Theme</vt:lpstr>
      <vt:lpstr>OMIS 661 Wide World Importers Analysis</vt:lpstr>
      <vt:lpstr>Introduction</vt:lpstr>
      <vt:lpstr>Analysis</vt:lpstr>
      <vt:lpstr>PI Dashboards – Profit Margin Analysis</vt:lpstr>
      <vt:lpstr>PI Dashboards – Lead Time Analysis</vt:lpstr>
      <vt:lpstr>PI Dashboards – Outstanding Analysis</vt:lpstr>
      <vt:lpstr>Dashboards – PI – Backorder Analysis</vt:lpstr>
      <vt:lpstr>Dashboards – Revenue Generation</vt:lpstr>
      <vt:lpstr>Data Patterns – Trend Analysis</vt:lpstr>
      <vt:lpstr>Data Patterns – Trend Analysis</vt:lpstr>
      <vt:lpstr>Data Patterns – Trend Analysis</vt:lpstr>
      <vt:lpstr>Data Patterns – Trend Analysis</vt:lpstr>
      <vt:lpstr>Data Patterns – Trend Analysis</vt:lpstr>
      <vt:lpstr>Data Patterns – Trend Analysis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Anusha Kokkinti</cp:lastModifiedBy>
  <cp:revision>4</cp:revision>
  <dcterms:created xsi:type="dcterms:W3CDTF">2010-05-18T23:17:18Z</dcterms:created>
  <dcterms:modified xsi:type="dcterms:W3CDTF">2020-05-04T00:05:37Z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0x0101003321043B598A514482353DF805D2AE96</vt:lpwstr>
  </property>
</Properties>
</file>