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4"/>
  </p:sldMasterIdLst>
  <p:sldIdLst>
    <p:sldId id="256" r:id="rId5"/>
    <p:sldId id="257" r:id="rId6"/>
    <p:sldId id="258" r:id="rId7"/>
    <p:sldId id="259" r:id="rId8"/>
    <p:sldId id="260" r:id="rId9"/>
    <p:sldId id="262" r:id="rId10"/>
    <p:sldId id="265" r:id="rId11"/>
    <p:sldId id="266" r:id="rId12"/>
    <p:sldId id="261" r:id="rId13"/>
    <p:sldId id="263" r:id="rId14"/>
    <p:sldId id="267"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9" r:id="rId36"/>
    <p:sldId id="292" r:id="rId37"/>
    <p:sldId id="300" r:id="rId38"/>
    <p:sldId id="293" r:id="rId39"/>
    <p:sldId id="301" r:id="rId40"/>
    <p:sldId id="291" r:id="rId41"/>
    <p:sldId id="294" r:id="rId42"/>
    <p:sldId id="302" r:id="rId43"/>
    <p:sldId id="295" r:id="rId44"/>
    <p:sldId id="303" r:id="rId45"/>
    <p:sldId id="296" r:id="rId46"/>
    <p:sldId id="297" r:id="rId47"/>
    <p:sldId id="298" r:id="rId48"/>
    <p:sldId id="30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ha Agarwal" initials="NA" lastIdx="1" clrIdx="0">
    <p:extLst>
      <p:ext uri="{19B8F6BF-5375-455C-9EA6-DF929625EA0E}">
        <p15:presenceInfo xmlns:p15="http://schemas.microsoft.com/office/powerpoint/2012/main" userId="S::z1861955@students.niu.edu::3420645e-7f2b-421c-a733-2737e7461ec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46573-0499-D15D-B9DB-36DF62FD0F84}" v="4" dt="2019-12-08T22:14:15.041"/>
    <p1510:client id="{10461A05-69DF-4D79-B55B-980948E1E1BE}" v="15" dt="2019-12-09T00:21:45.888"/>
    <p1510:client id="{11056F42-381E-273D-5F7D-5C7D546B2A45}" v="18" dt="2019-12-09T12:55:57.793"/>
    <p1510:client id="{21437AD2-4288-213C-9B10-5417FA2C6DAA}" v="2360" dt="2019-12-08T22:18:02.746"/>
    <p1510:client id="{49621AAE-92B7-4CEF-B69F-67858E7DCCDC}" v="3144" dt="2019-12-09T12:26:19.072"/>
    <p1510:client id="{738CCCCF-D614-4910-B5EC-0397594021F3}" v="1347" dt="2019-12-09T04:47:14.597"/>
    <p1510:client id="{768C7E38-CCD0-E8F7-C51C-3A21DD638CE2}" v="1" dt="2019-12-08T20:39:41.874"/>
    <p1510:client id="{8545FE34-D2DA-A168-2D6A-F24FCE6729D5}" v="108" dt="2019-12-09T03:47:43.490"/>
    <p1510:client id="{88B45B46-9BEF-B534-C165-A2DC35450943}" v="22" dt="2019-12-09T01:59:17.913"/>
    <p1510:client id="{97AFBB01-B8C8-17A9-AAD0-1F6D34C45AF0}" v="994" dt="2019-12-09T00:26:49.431"/>
    <p1510:client id="{99F8B9C1-BC2D-C3C7-319D-5E8893639DC8}" v="41" dt="2019-12-09T04:26:15.777"/>
    <p1510:client id="{F1BB66FE-87D2-4B53-9C6C-12505B5AEE32}" v="8" dt="2019-12-09T01:32:33.117"/>
    <p1510:client id="{F1F1EDD0-F7DC-4DE3-B484-B966ABFDAE89}" v="40" dt="2019-12-08T21:04:56.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FFD06-AD8D-4587-B034-7D4C67871D58}"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6854D521-E1F0-47C6-9995-37658C62A736}">
      <dgm:prSet/>
      <dgm:spPr/>
      <dgm:t>
        <a:bodyPr/>
        <a:lstStyle/>
        <a:p>
          <a:r>
            <a:rPr lang="en-US"/>
            <a:t>United Nations Secretory-General </a:t>
          </a:r>
          <a:r>
            <a:rPr lang="en-US" err="1"/>
            <a:t>Antanio</a:t>
          </a:r>
          <a:r>
            <a:rPr lang="en-US"/>
            <a:t> Guterres stressed on Women’s empowerment are “essential to global progress”.</a:t>
          </a:r>
        </a:p>
      </dgm:t>
    </dgm:pt>
    <dgm:pt modelId="{9E9C6DD7-6E50-4A56-8CE0-3AABB6978F94}" type="parTrans" cxnId="{8B54F8D4-886E-4A39-9C4A-C405B95D849F}">
      <dgm:prSet/>
      <dgm:spPr/>
      <dgm:t>
        <a:bodyPr/>
        <a:lstStyle/>
        <a:p>
          <a:endParaRPr lang="en-US"/>
        </a:p>
      </dgm:t>
    </dgm:pt>
    <dgm:pt modelId="{6CDEEF7A-73CF-40BF-ABF8-3D742516C0E4}" type="sibTrans" cxnId="{8B54F8D4-886E-4A39-9C4A-C405B95D849F}">
      <dgm:prSet/>
      <dgm:spPr/>
      <dgm:t>
        <a:bodyPr/>
        <a:lstStyle/>
        <a:p>
          <a:endParaRPr lang="en-US"/>
        </a:p>
      </dgm:t>
    </dgm:pt>
    <dgm:pt modelId="{33C5D3DC-32CB-4717-8573-349EC14D341B}">
      <dgm:prSet/>
      <dgm:spPr/>
      <dgm:t>
        <a:bodyPr/>
        <a:lstStyle/>
        <a:p>
          <a:r>
            <a:rPr lang="en-US"/>
            <a:t>The empowerment and women autonomy of women and the improvement of their political, social, economic and health status is highly important for growth of the country.</a:t>
          </a:r>
        </a:p>
      </dgm:t>
    </dgm:pt>
    <dgm:pt modelId="{2A6C56C5-ADDA-4D9D-85DE-7A7409D2E941}" type="parTrans" cxnId="{1B7F982B-6BED-4607-80A1-507252AE1050}">
      <dgm:prSet/>
      <dgm:spPr/>
      <dgm:t>
        <a:bodyPr/>
        <a:lstStyle/>
        <a:p>
          <a:endParaRPr lang="en-US"/>
        </a:p>
      </dgm:t>
    </dgm:pt>
    <dgm:pt modelId="{3C7AE9E5-136E-4E60-96BA-4E758BDC71AE}" type="sibTrans" cxnId="{1B7F982B-6BED-4607-80A1-507252AE1050}">
      <dgm:prSet/>
      <dgm:spPr/>
      <dgm:t>
        <a:bodyPr/>
        <a:lstStyle/>
        <a:p>
          <a:endParaRPr lang="en-US"/>
        </a:p>
      </dgm:t>
    </dgm:pt>
    <dgm:pt modelId="{86A5495D-31BB-4D11-88DB-FFE3A198E6C8}" type="pres">
      <dgm:prSet presAssocID="{F4DFFD06-AD8D-4587-B034-7D4C67871D58}" presName="outerComposite" presStyleCnt="0">
        <dgm:presLayoutVars>
          <dgm:chMax val="5"/>
          <dgm:dir/>
          <dgm:resizeHandles val="exact"/>
        </dgm:presLayoutVars>
      </dgm:prSet>
      <dgm:spPr/>
    </dgm:pt>
    <dgm:pt modelId="{938D92C8-1C66-4BCD-AB45-7816E2E0C7A0}" type="pres">
      <dgm:prSet presAssocID="{F4DFFD06-AD8D-4587-B034-7D4C67871D58}" presName="dummyMaxCanvas" presStyleCnt="0">
        <dgm:presLayoutVars/>
      </dgm:prSet>
      <dgm:spPr/>
    </dgm:pt>
    <dgm:pt modelId="{2152A9F1-1D36-4F5D-A3E1-37711E81DB30}" type="pres">
      <dgm:prSet presAssocID="{F4DFFD06-AD8D-4587-B034-7D4C67871D58}" presName="TwoNodes_1" presStyleLbl="node1" presStyleIdx="0" presStyleCnt="2">
        <dgm:presLayoutVars>
          <dgm:bulletEnabled val="1"/>
        </dgm:presLayoutVars>
      </dgm:prSet>
      <dgm:spPr/>
    </dgm:pt>
    <dgm:pt modelId="{41F66F0F-D4B8-455A-A19B-F489E8443B80}" type="pres">
      <dgm:prSet presAssocID="{F4DFFD06-AD8D-4587-B034-7D4C67871D58}" presName="TwoNodes_2" presStyleLbl="node1" presStyleIdx="1" presStyleCnt="2">
        <dgm:presLayoutVars>
          <dgm:bulletEnabled val="1"/>
        </dgm:presLayoutVars>
      </dgm:prSet>
      <dgm:spPr/>
    </dgm:pt>
    <dgm:pt modelId="{73DF0A8E-B28C-48DF-AA61-B84FC6086ECC}" type="pres">
      <dgm:prSet presAssocID="{F4DFFD06-AD8D-4587-B034-7D4C67871D58}" presName="TwoConn_1-2" presStyleLbl="fgAccFollowNode1" presStyleIdx="0" presStyleCnt="1">
        <dgm:presLayoutVars>
          <dgm:bulletEnabled val="1"/>
        </dgm:presLayoutVars>
      </dgm:prSet>
      <dgm:spPr/>
    </dgm:pt>
    <dgm:pt modelId="{4ED38881-1B2D-47BF-ACFF-FF5D76500EFF}" type="pres">
      <dgm:prSet presAssocID="{F4DFFD06-AD8D-4587-B034-7D4C67871D58}" presName="TwoNodes_1_text" presStyleLbl="node1" presStyleIdx="1" presStyleCnt="2">
        <dgm:presLayoutVars>
          <dgm:bulletEnabled val="1"/>
        </dgm:presLayoutVars>
      </dgm:prSet>
      <dgm:spPr/>
    </dgm:pt>
    <dgm:pt modelId="{E0EFB251-F905-427E-8E4B-8D01A80D6EDA}" type="pres">
      <dgm:prSet presAssocID="{F4DFFD06-AD8D-4587-B034-7D4C67871D58}" presName="TwoNodes_2_text" presStyleLbl="node1" presStyleIdx="1" presStyleCnt="2">
        <dgm:presLayoutVars>
          <dgm:bulletEnabled val="1"/>
        </dgm:presLayoutVars>
      </dgm:prSet>
      <dgm:spPr/>
    </dgm:pt>
  </dgm:ptLst>
  <dgm:cxnLst>
    <dgm:cxn modelId="{1B7F982B-6BED-4607-80A1-507252AE1050}" srcId="{F4DFFD06-AD8D-4587-B034-7D4C67871D58}" destId="{33C5D3DC-32CB-4717-8573-349EC14D341B}" srcOrd="1" destOrd="0" parTransId="{2A6C56C5-ADDA-4D9D-85DE-7A7409D2E941}" sibTransId="{3C7AE9E5-136E-4E60-96BA-4E758BDC71AE}"/>
    <dgm:cxn modelId="{C21DE164-4161-40B0-B626-E042E6663496}" type="presOf" srcId="{F4DFFD06-AD8D-4587-B034-7D4C67871D58}" destId="{86A5495D-31BB-4D11-88DB-FFE3A198E6C8}" srcOrd="0" destOrd="0" presId="urn:microsoft.com/office/officeart/2005/8/layout/vProcess5"/>
    <dgm:cxn modelId="{A0A41D45-35F4-435F-AEB4-031630F65897}" type="presOf" srcId="{6CDEEF7A-73CF-40BF-ABF8-3D742516C0E4}" destId="{73DF0A8E-B28C-48DF-AA61-B84FC6086ECC}" srcOrd="0" destOrd="0" presId="urn:microsoft.com/office/officeart/2005/8/layout/vProcess5"/>
    <dgm:cxn modelId="{1BAF217C-DDC4-40D2-BEEE-0D4C6FE299CB}" type="presOf" srcId="{6854D521-E1F0-47C6-9995-37658C62A736}" destId="{2152A9F1-1D36-4F5D-A3E1-37711E81DB30}" srcOrd="0" destOrd="0" presId="urn:microsoft.com/office/officeart/2005/8/layout/vProcess5"/>
    <dgm:cxn modelId="{45EC597F-00AB-4C7E-9300-A4764F258A77}" type="presOf" srcId="{33C5D3DC-32CB-4717-8573-349EC14D341B}" destId="{41F66F0F-D4B8-455A-A19B-F489E8443B80}" srcOrd="0" destOrd="0" presId="urn:microsoft.com/office/officeart/2005/8/layout/vProcess5"/>
    <dgm:cxn modelId="{224E58BA-D34A-4158-9883-4E9ACEDDF4D1}" type="presOf" srcId="{6854D521-E1F0-47C6-9995-37658C62A736}" destId="{4ED38881-1B2D-47BF-ACFF-FF5D76500EFF}" srcOrd="1" destOrd="0" presId="urn:microsoft.com/office/officeart/2005/8/layout/vProcess5"/>
    <dgm:cxn modelId="{859DFCC4-E7AB-4521-A46A-D14A612B6824}" type="presOf" srcId="{33C5D3DC-32CB-4717-8573-349EC14D341B}" destId="{E0EFB251-F905-427E-8E4B-8D01A80D6EDA}" srcOrd="1" destOrd="0" presId="urn:microsoft.com/office/officeart/2005/8/layout/vProcess5"/>
    <dgm:cxn modelId="{8B54F8D4-886E-4A39-9C4A-C405B95D849F}" srcId="{F4DFFD06-AD8D-4587-B034-7D4C67871D58}" destId="{6854D521-E1F0-47C6-9995-37658C62A736}" srcOrd="0" destOrd="0" parTransId="{9E9C6DD7-6E50-4A56-8CE0-3AABB6978F94}" sibTransId="{6CDEEF7A-73CF-40BF-ABF8-3D742516C0E4}"/>
    <dgm:cxn modelId="{05D3322E-45C1-4950-95DA-EC248D9CE9EB}" type="presParOf" srcId="{86A5495D-31BB-4D11-88DB-FFE3A198E6C8}" destId="{938D92C8-1C66-4BCD-AB45-7816E2E0C7A0}" srcOrd="0" destOrd="0" presId="urn:microsoft.com/office/officeart/2005/8/layout/vProcess5"/>
    <dgm:cxn modelId="{AA95B500-A361-4BAB-A0C1-E63331788513}" type="presParOf" srcId="{86A5495D-31BB-4D11-88DB-FFE3A198E6C8}" destId="{2152A9F1-1D36-4F5D-A3E1-37711E81DB30}" srcOrd="1" destOrd="0" presId="urn:microsoft.com/office/officeart/2005/8/layout/vProcess5"/>
    <dgm:cxn modelId="{08952170-2459-4C25-A176-C56AD93774A8}" type="presParOf" srcId="{86A5495D-31BB-4D11-88DB-FFE3A198E6C8}" destId="{41F66F0F-D4B8-455A-A19B-F489E8443B80}" srcOrd="2" destOrd="0" presId="urn:microsoft.com/office/officeart/2005/8/layout/vProcess5"/>
    <dgm:cxn modelId="{63D63358-4E3C-485C-86B7-69EE68C5365A}" type="presParOf" srcId="{86A5495D-31BB-4D11-88DB-FFE3A198E6C8}" destId="{73DF0A8E-B28C-48DF-AA61-B84FC6086ECC}" srcOrd="3" destOrd="0" presId="urn:microsoft.com/office/officeart/2005/8/layout/vProcess5"/>
    <dgm:cxn modelId="{80695AF1-796F-46DF-917A-431D44B4419A}" type="presParOf" srcId="{86A5495D-31BB-4D11-88DB-FFE3A198E6C8}" destId="{4ED38881-1B2D-47BF-ACFF-FF5D76500EFF}" srcOrd="4" destOrd="0" presId="urn:microsoft.com/office/officeart/2005/8/layout/vProcess5"/>
    <dgm:cxn modelId="{4EE78032-44AC-4E83-90CC-DC17B5869336}" type="presParOf" srcId="{86A5495D-31BB-4D11-88DB-FFE3A198E6C8}" destId="{E0EFB251-F905-427E-8E4B-8D01A80D6EDA}"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2A9F1-1D36-4F5D-A3E1-37711E81DB30}">
      <dsp:nvSpPr>
        <dsp:cNvPr id="0" name=""/>
        <dsp:cNvSpPr/>
      </dsp:nvSpPr>
      <dsp:spPr>
        <a:xfrm>
          <a:off x="0" y="0"/>
          <a:ext cx="8175413" cy="184206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United Nations Secretory-General </a:t>
          </a:r>
          <a:r>
            <a:rPr lang="en-US" sz="2300" kern="1200" err="1"/>
            <a:t>Antanio</a:t>
          </a:r>
          <a:r>
            <a:rPr lang="en-US" sz="2300" kern="1200"/>
            <a:t> Guterres stressed on Women’s empowerment are “essential to global progress”.</a:t>
          </a:r>
        </a:p>
      </dsp:txBody>
      <dsp:txXfrm>
        <a:off x="53952" y="53952"/>
        <a:ext cx="6271493" cy="1734162"/>
      </dsp:txXfrm>
    </dsp:sp>
    <dsp:sp modelId="{41F66F0F-D4B8-455A-A19B-F489E8443B80}">
      <dsp:nvSpPr>
        <dsp:cNvPr id="0" name=""/>
        <dsp:cNvSpPr/>
      </dsp:nvSpPr>
      <dsp:spPr>
        <a:xfrm>
          <a:off x="1442719" y="2251415"/>
          <a:ext cx="8175413" cy="1842066"/>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empowerment and women autonomy of women and the improvement of their political, social, economic and health status is highly important for growth of the country.</a:t>
          </a:r>
        </a:p>
      </dsp:txBody>
      <dsp:txXfrm>
        <a:off x="1496671" y="2305367"/>
        <a:ext cx="5427445" cy="1734162"/>
      </dsp:txXfrm>
    </dsp:sp>
    <dsp:sp modelId="{73DF0A8E-B28C-48DF-AA61-B84FC6086ECC}">
      <dsp:nvSpPr>
        <dsp:cNvPr id="0" name=""/>
        <dsp:cNvSpPr/>
      </dsp:nvSpPr>
      <dsp:spPr>
        <a:xfrm>
          <a:off x="6978069" y="1448069"/>
          <a:ext cx="1197343" cy="1197343"/>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47471" y="1448069"/>
        <a:ext cx="658539" cy="90100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314571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269694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161327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4012088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62260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253336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3897583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293894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6936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86E5B-357F-499F-A22D-94F1CCC7F28F}"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85895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186E5B-357F-499F-A22D-94F1CCC7F28F}"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413972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186E5B-357F-499F-A22D-94F1CCC7F28F}"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204370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B186E5B-357F-499F-A22D-94F1CCC7F28F}"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306885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86E5B-357F-499F-A22D-94F1CCC7F28F}"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312769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186E5B-357F-499F-A22D-94F1CCC7F28F}"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264776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86E5B-357F-499F-A22D-94F1CCC7F28F}"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B0364-EEA6-45D4-A35B-52F36CE9AA64}" type="slidenum">
              <a:rPr lang="en-US" smtClean="0"/>
              <a:t>‹#›</a:t>
            </a:fld>
            <a:endParaRPr lang="en-US"/>
          </a:p>
        </p:txBody>
      </p:sp>
    </p:spTree>
    <p:extLst>
      <p:ext uri="{BB962C8B-B14F-4D97-AF65-F5344CB8AC3E}">
        <p14:creationId xmlns:p14="http://schemas.microsoft.com/office/powerpoint/2010/main" val="427859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186E5B-357F-499F-A22D-94F1CCC7F28F}" type="datetimeFigureOut">
              <a:rPr lang="en-US" smtClean="0"/>
              <a:t>5/14/2020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4B0364-EEA6-45D4-A35B-52F36CE9AA64}" type="slidenum">
              <a:rPr lang="en-US" smtClean="0"/>
              <a:t>‹#›</a:t>
            </a:fld>
            <a:endParaRPr lang="en-US"/>
          </a:p>
        </p:txBody>
      </p:sp>
    </p:spTree>
    <p:extLst>
      <p:ext uri="{BB962C8B-B14F-4D97-AF65-F5344CB8AC3E}">
        <p14:creationId xmlns:p14="http://schemas.microsoft.com/office/powerpoint/2010/main" val="100243691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3481-E642-4B7E-829D-275748222AAE}"/>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3600" dirty="0"/>
              <a:t>Statistical Analysis for Impact of Women on Country's Development</a:t>
            </a:r>
          </a:p>
        </p:txBody>
      </p:sp>
      <p:sp>
        <p:nvSpPr>
          <p:cNvPr id="3" name="Subtitle 2">
            <a:extLst>
              <a:ext uri="{FF2B5EF4-FFF2-40B4-BE49-F238E27FC236}">
                <a16:creationId xmlns:a16="http://schemas.microsoft.com/office/drawing/2014/main" id="{0CEE8191-9439-4E10-B022-813D360ADE96}"/>
              </a:ext>
            </a:extLst>
          </p:cNvPr>
          <p:cNvSpPr>
            <a:spLocks noGrp="1"/>
          </p:cNvSpPr>
          <p:nvPr>
            <p:ph type="subTitle" idx="1"/>
          </p:nvPr>
        </p:nvSpPr>
        <p:spPr>
          <a:xfrm>
            <a:off x="4063160" y="2160589"/>
            <a:ext cx="5207839" cy="3880773"/>
          </a:xfrm>
        </p:spPr>
        <p:txBody>
          <a:bodyPr vert="horz" lIns="91440" tIns="45720" rIns="91440" bIns="45720" rtlCol="0">
            <a:normAutofit/>
          </a:bodyPr>
          <a:lstStyle/>
          <a:p>
            <a:pPr marL="285750" indent="-285750" algn="l">
              <a:buFont typeface="Wingdings" panose="05000000000000000000" pitchFamily="2" charset="2"/>
              <a:buChar char="Ø"/>
            </a:pPr>
            <a:r>
              <a:rPr lang="en-US" dirty="0">
                <a:solidFill>
                  <a:schemeClr val="tx1">
                    <a:lumMod val="75000"/>
                    <a:lumOff val="25000"/>
                  </a:schemeClr>
                </a:solidFill>
              </a:rPr>
              <a:t>Anusha Kokkinti </a:t>
            </a:r>
          </a:p>
          <a:p>
            <a:pPr algn="l"/>
            <a:endParaRPr lang="en-US" dirty="0">
              <a:solidFill>
                <a:schemeClr val="tx1">
                  <a:lumMod val="75000"/>
                  <a:lumOff val="25000"/>
                </a:schemeClr>
              </a:solidFill>
            </a:endParaRPr>
          </a:p>
        </p:txBody>
      </p:sp>
      <p:pic>
        <p:nvPicPr>
          <p:cNvPr id="4" name="Picture 4" descr="A picture containing drawing&#10;&#10;Description generated with very high confidence">
            <a:extLst>
              <a:ext uri="{FF2B5EF4-FFF2-40B4-BE49-F238E27FC236}">
                <a16:creationId xmlns:a16="http://schemas.microsoft.com/office/drawing/2014/main" id="{C709675D-FAE8-4F12-BA66-36D5EEBC05EC}"/>
              </a:ext>
            </a:extLst>
          </p:cNvPr>
          <p:cNvPicPr>
            <a:picLocks noChangeAspect="1"/>
          </p:cNvPicPr>
          <p:nvPr/>
        </p:nvPicPr>
        <p:blipFill>
          <a:blip r:embed="rId2"/>
          <a:stretch>
            <a:fillRect/>
          </a:stretch>
        </p:blipFill>
        <p:spPr>
          <a:xfrm>
            <a:off x="817474" y="2159331"/>
            <a:ext cx="2915973" cy="3542907"/>
          </a:xfrm>
          <a:prstGeom prst="rect">
            <a:avLst/>
          </a:prstGeom>
        </p:spPr>
      </p:pic>
    </p:spTree>
    <p:extLst>
      <p:ext uri="{BB962C8B-B14F-4D97-AF65-F5344CB8AC3E}">
        <p14:creationId xmlns:p14="http://schemas.microsoft.com/office/powerpoint/2010/main" val="67586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251D-E8AF-4EA3-A4F2-F5CA9882CB60}"/>
              </a:ext>
            </a:extLst>
          </p:cNvPr>
          <p:cNvSpPr>
            <a:spLocks noGrp="1"/>
          </p:cNvSpPr>
          <p:nvPr>
            <p:ph type="title"/>
          </p:nvPr>
        </p:nvSpPr>
        <p:spPr>
          <a:xfrm>
            <a:off x="175101" y="269070"/>
            <a:ext cx="9393240" cy="6493444"/>
          </a:xfrm>
        </p:spPr>
        <p:txBody>
          <a:bodyPr>
            <a:normAutofit/>
          </a:bodyPr>
          <a:lstStyle/>
          <a:p>
            <a:pPr algn="ctr"/>
            <a:br>
              <a:rPr lang="en-US" sz="2800" b="1" u="sng"/>
            </a:br>
            <a:br>
              <a:rPr lang="en-US" sz="2800" b="1" u="sng"/>
            </a:br>
            <a:endParaRPr lang="en-US" sz="1800">
              <a:solidFill>
                <a:schemeClr val="tx1">
                  <a:lumMod val="75000"/>
                  <a:lumOff val="25000"/>
                </a:schemeClr>
              </a:solidFill>
              <a:latin typeface="+mn-lt"/>
              <a:ea typeface="+mn-ea"/>
              <a:cs typeface="+mn-cs"/>
            </a:endParaRPr>
          </a:p>
        </p:txBody>
      </p:sp>
      <p:pic>
        <p:nvPicPr>
          <p:cNvPr id="4" name="Picture 5" descr="A screenshot of a cell phone&#10;&#10;Description generated with very high confidence">
            <a:extLst>
              <a:ext uri="{FF2B5EF4-FFF2-40B4-BE49-F238E27FC236}">
                <a16:creationId xmlns:a16="http://schemas.microsoft.com/office/drawing/2014/main" id="{186BCFAE-EAEC-4902-BBDF-B50446CAF062}"/>
              </a:ext>
            </a:extLst>
          </p:cNvPr>
          <p:cNvPicPr>
            <a:picLocks noChangeAspect="1"/>
          </p:cNvPicPr>
          <p:nvPr/>
        </p:nvPicPr>
        <p:blipFill>
          <a:blip r:embed="rId2"/>
          <a:stretch>
            <a:fillRect/>
          </a:stretch>
        </p:blipFill>
        <p:spPr>
          <a:xfrm>
            <a:off x="1068198" y="267351"/>
            <a:ext cx="7386917" cy="6221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5361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82E6-D7A4-419D-8524-6E88F37B357A}"/>
              </a:ext>
            </a:extLst>
          </p:cNvPr>
          <p:cNvSpPr>
            <a:spLocks noGrp="1"/>
          </p:cNvSpPr>
          <p:nvPr>
            <p:ph type="title"/>
          </p:nvPr>
        </p:nvSpPr>
        <p:spPr>
          <a:xfrm>
            <a:off x="677334" y="211123"/>
            <a:ext cx="8596668" cy="663663"/>
          </a:xfrm>
        </p:spPr>
        <p:txBody>
          <a:bodyPr>
            <a:normAutofit/>
          </a:bodyPr>
          <a:lstStyle/>
          <a:p>
            <a:r>
              <a:rPr lang="en-GB" sz="3200" dirty="0"/>
              <a:t>Interpretation</a:t>
            </a:r>
          </a:p>
        </p:txBody>
      </p:sp>
      <p:sp>
        <p:nvSpPr>
          <p:cNvPr id="3" name="Content Placeholder 2">
            <a:extLst>
              <a:ext uri="{FF2B5EF4-FFF2-40B4-BE49-F238E27FC236}">
                <a16:creationId xmlns:a16="http://schemas.microsoft.com/office/drawing/2014/main" id="{C0C6058A-0B57-41D3-B64E-5C850AB9D92E}"/>
              </a:ext>
            </a:extLst>
          </p:cNvPr>
          <p:cNvSpPr>
            <a:spLocks noGrp="1"/>
          </p:cNvSpPr>
          <p:nvPr>
            <p:ph idx="1"/>
          </p:nvPr>
        </p:nvSpPr>
        <p:spPr>
          <a:xfrm>
            <a:off x="341775" y="874278"/>
            <a:ext cx="11344061" cy="5167084"/>
          </a:xfrm>
        </p:spPr>
        <p:txBody>
          <a:bodyPr vert="horz" lIns="91440" tIns="45720" rIns="91440" bIns="45720" rtlCol="0" anchor="t">
            <a:normAutofit/>
          </a:bodyPr>
          <a:lstStyle/>
          <a:p>
            <a:endParaRPr lang="en-GB" b="1" dirty="0">
              <a:solidFill>
                <a:schemeClr val="tx1">
                  <a:lumMod val="95000"/>
                </a:schemeClr>
              </a:solidFill>
            </a:endParaRPr>
          </a:p>
          <a:p>
            <a:pPr algn="just">
              <a:lnSpc>
                <a:spcPct val="110000"/>
              </a:lnSpc>
            </a:pPr>
            <a:r>
              <a:rPr lang="en-US" dirty="0">
                <a:ea typeface="+mn-lt"/>
                <a:cs typeface="+mn-lt"/>
              </a:rPr>
              <a:t>P-value &lt; 0.0001 It means the model is significant. And there is at least one pair of region for which the infant mortality rate is significantly different.</a:t>
            </a:r>
            <a:endParaRPr lang="en-GB" dirty="0">
              <a:ea typeface="+mn-lt"/>
              <a:cs typeface="+mn-lt"/>
            </a:endParaRPr>
          </a:p>
          <a:p>
            <a:pPr algn="just">
              <a:lnSpc>
                <a:spcPct val="110000"/>
              </a:lnSpc>
            </a:pPr>
            <a:r>
              <a:rPr lang="en-US" dirty="0">
                <a:ea typeface="+mn-lt"/>
                <a:cs typeface="+mn-lt"/>
              </a:rPr>
              <a:t>To know which regions have significantly different means we performed the Turkey HSD(Honestly significant different) test. It is clear from the table that there are many pairs of regions for which infant mortality rate is significantly different. </a:t>
            </a:r>
            <a:endParaRPr lang="en-GB" dirty="0">
              <a:ea typeface="+mn-lt"/>
              <a:cs typeface="+mn-lt"/>
            </a:endParaRPr>
          </a:p>
          <a:p>
            <a:pPr algn="just">
              <a:lnSpc>
                <a:spcPct val="110000"/>
              </a:lnSpc>
            </a:pPr>
            <a:r>
              <a:rPr lang="en-US" dirty="0">
                <a:ea typeface="+mn-lt"/>
                <a:cs typeface="+mn-lt"/>
              </a:rPr>
              <a:t>Example P-value for Region 3 and Region 0 is 0.0169 which is smaller than 0.05 and hence for this pair of regions infant mortality rate is significantly different. Another pair of regions for which infant mortality rate is significantly different includes Region 4 &amp; 0, Region 4 &amp; 1, Region 4 &amp; 2, Region 5 &amp; 4, Region 6 &amp; 0, Region 6 &amp; 4, Region 7 &amp; 4, Region 8 &amp; 4, Region 9 &amp; 0, Region 9 &amp; 1, Region 9 &amp; 2, Region 9 &amp; 3, Region 9 &amp; 5, Region 9 &amp; 6, Region 9 &amp; 7, Region 9 &amp; 8 and Region 9 &amp; 9.</a:t>
            </a:r>
            <a:endParaRPr lang="en-GB" dirty="0">
              <a:ea typeface="+mn-lt"/>
              <a:cs typeface="+mn-lt"/>
            </a:endParaRPr>
          </a:p>
          <a:p>
            <a:endParaRPr lang="en-GB" sz="2400" b="1" dirty="0">
              <a:solidFill>
                <a:schemeClr val="tx1">
                  <a:lumMod val="95000"/>
                </a:schemeClr>
              </a:solidFill>
            </a:endParaRPr>
          </a:p>
        </p:txBody>
      </p:sp>
    </p:spTree>
    <p:extLst>
      <p:ext uri="{BB962C8B-B14F-4D97-AF65-F5344CB8AC3E}">
        <p14:creationId xmlns:p14="http://schemas.microsoft.com/office/powerpoint/2010/main" val="353698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82E6-D7A4-419D-8524-6E88F37B357A}"/>
              </a:ext>
            </a:extLst>
          </p:cNvPr>
          <p:cNvSpPr>
            <a:spLocks noGrp="1"/>
          </p:cNvSpPr>
          <p:nvPr>
            <p:ph type="title"/>
          </p:nvPr>
        </p:nvSpPr>
        <p:spPr>
          <a:xfrm>
            <a:off x="677334" y="211123"/>
            <a:ext cx="8596668" cy="663663"/>
          </a:xfrm>
        </p:spPr>
        <p:txBody>
          <a:bodyPr>
            <a:normAutofit/>
          </a:bodyPr>
          <a:lstStyle/>
          <a:p>
            <a:r>
              <a:rPr lang="en-GB" sz="3200" dirty="0">
                <a:ea typeface="+mj-lt"/>
                <a:cs typeface="+mj-lt"/>
              </a:rPr>
              <a:t>Research Question</a:t>
            </a:r>
            <a:endParaRPr lang="en-US" sz="3200" dirty="0"/>
          </a:p>
        </p:txBody>
      </p:sp>
      <p:sp>
        <p:nvSpPr>
          <p:cNvPr id="3" name="Content Placeholder 2">
            <a:extLst>
              <a:ext uri="{FF2B5EF4-FFF2-40B4-BE49-F238E27FC236}">
                <a16:creationId xmlns:a16="http://schemas.microsoft.com/office/drawing/2014/main" id="{C0C6058A-0B57-41D3-B64E-5C850AB9D92E}"/>
              </a:ext>
            </a:extLst>
          </p:cNvPr>
          <p:cNvSpPr>
            <a:spLocks noGrp="1"/>
          </p:cNvSpPr>
          <p:nvPr>
            <p:ph idx="1"/>
          </p:nvPr>
        </p:nvSpPr>
        <p:spPr>
          <a:xfrm>
            <a:off x="341775" y="874278"/>
            <a:ext cx="10777804" cy="5167084"/>
          </a:xfrm>
        </p:spPr>
        <p:txBody>
          <a:bodyPr vert="horz" lIns="91440" tIns="45720" rIns="91440" bIns="45720" rtlCol="0" anchor="t">
            <a:normAutofit/>
          </a:bodyPr>
          <a:lstStyle/>
          <a:p>
            <a:endParaRPr lang="en-GB" sz="2400" b="1" dirty="0">
              <a:solidFill>
                <a:schemeClr val="tx1">
                  <a:lumMod val="95000"/>
                </a:schemeClr>
              </a:solidFill>
            </a:endParaRPr>
          </a:p>
          <a:p>
            <a:r>
              <a:rPr lang="en-US" b="1" dirty="0">
                <a:solidFill>
                  <a:schemeClr val="tx1">
                    <a:lumMod val="95000"/>
                  </a:schemeClr>
                </a:solidFill>
                <a:ea typeface="+mn-lt"/>
                <a:cs typeface="+mn-lt"/>
              </a:rPr>
              <a:t>Is there any relationship between region and gender development index?</a:t>
            </a:r>
          </a:p>
          <a:p>
            <a:pPr marL="0" indent="0">
              <a:buNone/>
            </a:pPr>
            <a:endParaRPr lang="en-US" b="1" dirty="0">
              <a:solidFill>
                <a:schemeClr val="tx1">
                  <a:lumMod val="95000"/>
                </a:schemeClr>
              </a:solidFill>
              <a:ea typeface="+mn-lt"/>
              <a:cs typeface="+mn-lt"/>
            </a:endParaRPr>
          </a:p>
          <a:p>
            <a:pPr marL="0" indent="0">
              <a:buNone/>
            </a:pPr>
            <a:r>
              <a:rPr lang="en-GB" dirty="0">
                <a:solidFill>
                  <a:schemeClr val="tx1">
                    <a:lumMod val="95000"/>
                  </a:schemeClr>
                </a:solidFill>
                <a:ea typeface="+mn-lt"/>
                <a:cs typeface="+mn-lt"/>
              </a:rPr>
              <a:t>Model Used: CHI SQUARE</a:t>
            </a:r>
            <a:endParaRPr lang="en-GB" dirty="0">
              <a:solidFill>
                <a:schemeClr val="tx1">
                  <a:lumMod val="95000"/>
                </a:schemeClr>
              </a:solidFill>
            </a:endParaRPr>
          </a:p>
          <a:p>
            <a:pPr marL="0" indent="0">
              <a:buNone/>
            </a:pPr>
            <a:endParaRPr lang="en-GB" u="sng" dirty="0">
              <a:solidFill>
                <a:schemeClr val="tx1">
                  <a:lumMod val="95000"/>
                </a:schemeClr>
              </a:solidFill>
              <a:ea typeface="+mn-lt"/>
              <a:cs typeface="+mn-lt"/>
            </a:endParaRPr>
          </a:p>
          <a:p>
            <a:pPr>
              <a:buNone/>
            </a:pPr>
            <a:r>
              <a:rPr lang="en-US" i="1" u="sng" dirty="0">
                <a:ea typeface="+mn-lt"/>
                <a:cs typeface="+mn-lt"/>
              </a:rPr>
              <a:t>Hypothesis:</a:t>
            </a:r>
            <a:endParaRPr lang="en-GB" i="1" dirty="0">
              <a:ea typeface="+mn-lt"/>
              <a:cs typeface="+mn-lt"/>
            </a:endParaRPr>
          </a:p>
          <a:p>
            <a:pPr>
              <a:buNone/>
            </a:pPr>
            <a:r>
              <a:rPr lang="en-US" dirty="0">
                <a:ea typeface="+mn-lt"/>
                <a:cs typeface="+mn-lt"/>
              </a:rPr>
              <a:t>H0: Region and GDI are independent</a:t>
            </a:r>
            <a:endParaRPr lang="en-GB" dirty="0">
              <a:ea typeface="+mn-lt"/>
              <a:cs typeface="+mn-lt"/>
            </a:endParaRPr>
          </a:p>
          <a:p>
            <a:pPr>
              <a:buNone/>
            </a:pPr>
            <a:r>
              <a:rPr lang="en-US" dirty="0">
                <a:ea typeface="+mn-lt"/>
                <a:cs typeface="+mn-lt"/>
              </a:rPr>
              <a:t>H1: Region and GDI are dependent</a:t>
            </a:r>
            <a:endParaRPr lang="en-GB" dirty="0">
              <a:ea typeface="+mn-lt"/>
              <a:cs typeface="+mn-lt"/>
            </a:endParaRPr>
          </a:p>
          <a:p>
            <a:pPr marL="0" indent="0">
              <a:buNone/>
            </a:pPr>
            <a:endParaRPr lang="en-GB" sz="2400" b="1" dirty="0">
              <a:solidFill>
                <a:schemeClr val="tx1">
                  <a:lumMod val="95000"/>
                </a:schemeClr>
              </a:solidFill>
            </a:endParaRPr>
          </a:p>
          <a:p>
            <a:pPr marL="0" indent="0">
              <a:buNone/>
            </a:pPr>
            <a:endParaRPr lang="en-GB" sz="2400" u="sng" dirty="0">
              <a:solidFill>
                <a:schemeClr val="tx1">
                  <a:lumMod val="95000"/>
                </a:schemeClr>
              </a:solidFill>
            </a:endParaRPr>
          </a:p>
        </p:txBody>
      </p:sp>
    </p:spTree>
    <p:extLst>
      <p:ext uri="{BB962C8B-B14F-4D97-AF65-F5344CB8AC3E}">
        <p14:creationId xmlns:p14="http://schemas.microsoft.com/office/powerpoint/2010/main" val="395694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251D-E8AF-4EA3-A4F2-F5CA9882CB60}"/>
              </a:ext>
            </a:extLst>
          </p:cNvPr>
          <p:cNvSpPr>
            <a:spLocks noGrp="1"/>
          </p:cNvSpPr>
          <p:nvPr>
            <p:ph type="title"/>
          </p:nvPr>
        </p:nvSpPr>
        <p:spPr>
          <a:xfrm>
            <a:off x="175101" y="269070"/>
            <a:ext cx="9393240" cy="6493444"/>
          </a:xfrm>
        </p:spPr>
        <p:txBody>
          <a:bodyPr>
            <a:normAutofit/>
          </a:bodyPr>
          <a:lstStyle/>
          <a:p>
            <a:pPr algn="ctr"/>
            <a:br>
              <a:rPr lang="en-US" sz="2800" b="1" u="sng"/>
            </a:br>
            <a:br>
              <a:rPr lang="en-US" sz="2800" b="1" u="sng"/>
            </a:br>
            <a:endParaRPr lang="en-US" sz="1800">
              <a:solidFill>
                <a:schemeClr val="tx1">
                  <a:lumMod val="75000"/>
                  <a:lumOff val="25000"/>
                </a:schemeClr>
              </a:solidFill>
              <a:latin typeface="+mn-lt"/>
              <a:ea typeface="+mn-ea"/>
              <a:cs typeface="+mn-cs"/>
            </a:endParaRPr>
          </a:p>
        </p:txBody>
      </p:sp>
      <p:pic>
        <p:nvPicPr>
          <p:cNvPr id="3" name="Picture 4" descr="A screenshot of a cell phone&#10;&#10;Description generated with high confidence">
            <a:extLst>
              <a:ext uri="{FF2B5EF4-FFF2-40B4-BE49-F238E27FC236}">
                <a16:creationId xmlns:a16="http://schemas.microsoft.com/office/drawing/2014/main" id="{5070C608-8081-4A86-B105-A776F6C21651}"/>
              </a:ext>
            </a:extLst>
          </p:cNvPr>
          <p:cNvPicPr>
            <a:picLocks noChangeAspect="1"/>
          </p:cNvPicPr>
          <p:nvPr/>
        </p:nvPicPr>
        <p:blipFill>
          <a:blip r:embed="rId2"/>
          <a:stretch>
            <a:fillRect/>
          </a:stretch>
        </p:blipFill>
        <p:spPr>
          <a:xfrm>
            <a:off x="905436" y="480943"/>
            <a:ext cx="8337175" cy="60305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057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82E6-D7A4-419D-8524-6E88F37B357A}"/>
              </a:ext>
            </a:extLst>
          </p:cNvPr>
          <p:cNvSpPr>
            <a:spLocks noGrp="1"/>
          </p:cNvSpPr>
          <p:nvPr>
            <p:ph type="title"/>
          </p:nvPr>
        </p:nvSpPr>
        <p:spPr/>
        <p:txBody>
          <a:bodyPr>
            <a:normAutofit/>
          </a:bodyPr>
          <a:lstStyle/>
          <a:p>
            <a:r>
              <a:rPr lang="en-GB" sz="3200" dirty="0"/>
              <a:t>Interpretation</a:t>
            </a:r>
          </a:p>
        </p:txBody>
      </p:sp>
      <p:sp>
        <p:nvSpPr>
          <p:cNvPr id="3" name="Content Placeholder 2">
            <a:extLst>
              <a:ext uri="{FF2B5EF4-FFF2-40B4-BE49-F238E27FC236}">
                <a16:creationId xmlns:a16="http://schemas.microsoft.com/office/drawing/2014/main" id="{C0C6058A-0B57-41D3-B64E-5C850AB9D92E}"/>
              </a:ext>
            </a:extLst>
          </p:cNvPr>
          <p:cNvSpPr>
            <a:spLocks noGrp="1"/>
          </p:cNvSpPr>
          <p:nvPr>
            <p:ph idx="1"/>
          </p:nvPr>
        </p:nvSpPr>
        <p:spPr/>
        <p:txBody>
          <a:bodyPr vert="horz" lIns="91440" tIns="45720" rIns="91440" bIns="45720" rtlCol="0" anchor="t">
            <a:normAutofit/>
          </a:bodyPr>
          <a:lstStyle/>
          <a:p>
            <a:endParaRPr lang="en-GB" sz="2400" b="1" dirty="0">
              <a:solidFill>
                <a:schemeClr val="tx1">
                  <a:lumMod val="95000"/>
                </a:schemeClr>
              </a:solidFill>
            </a:endParaRPr>
          </a:p>
          <a:p>
            <a:endParaRPr lang="en-US" sz="2400" dirty="0">
              <a:ea typeface="+mn-lt"/>
              <a:cs typeface="+mn-lt"/>
            </a:endParaRPr>
          </a:p>
          <a:p>
            <a:r>
              <a:rPr lang="en-US" dirty="0">
                <a:ea typeface="+mn-lt"/>
                <a:cs typeface="+mn-lt"/>
              </a:rPr>
              <a:t>P-value &lt; 0.0001 -&gt; Reject Null Hypothesis</a:t>
            </a:r>
            <a:endParaRPr lang="en-GB" dirty="0">
              <a:ea typeface="+mn-lt"/>
              <a:cs typeface="+mn-lt"/>
            </a:endParaRPr>
          </a:p>
          <a:p>
            <a:r>
              <a:rPr lang="en-US" dirty="0">
                <a:ea typeface="+mn-lt"/>
                <a:cs typeface="+mn-lt"/>
              </a:rPr>
              <a:t>It means we have enough evidence to support Alternative Hypothesis. </a:t>
            </a:r>
            <a:endParaRPr lang="en-GB" dirty="0">
              <a:ea typeface="+mn-lt"/>
              <a:cs typeface="+mn-lt"/>
            </a:endParaRPr>
          </a:p>
          <a:p>
            <a:r>
              <a:rPr lang="en-US" dirty="0">
                <a:ea typeface="+mn-lt"/>
                <a:cs typeface="+mn-lt"/>
              </a:rPr>
              <a:t>Region &amp; GDI are dependent.</a:t>
            </a:r>
            <a:endParaRPr lang="en-GB" dirty="0">
              <a:ea typeface="+mn-lt"/>
              <a:cs typeface="+mn-lt"/>
            </a:endParaRPr>
          </a:p>
          <a:p>
            <a:pPr algn="just"/>
            <a:r>
              <a:rPr lang="en-US" dirty="0">
                <a:ea typeface="+mn-lt"/>
                <a:cs typeface="+mn-lt"/>
              </a:rPr>
              <a:t>From above “Distribution of Region by GDI” figure it is clear GDI (=1) is high for Region 6, GDI (=2) is high for Region 0 and GDI (=3) is high for Region 9.</a:t>
            </a:r>
            <a:r>
              <a:rPr lang="en-US" sz="2400" dirty="0">
                <a:ea typeface="+mn-lt"/>
                <a:cs typeface="+mn-lt"/>
              </a:rPr>
              <a:t>  </a:t>
            </a:r>
            <a:endParaRPr lang="en-GB" sz="2400" dirty="0">
              <a:ea typeface="+mn-lt"/>
              <a:cs typeface="+mn-lt"/>
            </a:endParaRPr>
          </a:p>
          <a:p>
            <a:endParaRPr lang="en-GB" sz="2400" b="1" dirty="0">
              <a:solidFill>
                <a:schemeClr val="tx1">
                  <a:lumMod val="95000"/>
                </a:schemeClr>
              </a:solidFill>
            </a:endParaRPr>
          </a:p>
        </p:txBody>
      </p:sp>
    </p:spTree>
    <p:extLst>
      <p:ext uri="{BB962C8B-B14F-4D97-AF65-F5344CB8AC3E}">
        <p14:creationId xmlns:p14="http://schemas.microsoft.com/office/powerpoint/2010/main" val="400572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82E6-D7A4-419D-8524-6E88F37B357A}"/>
              </a:ext>
            </a:extLst>
          </p:cNvPr>
          <p:cNvSpPr>
            <a:spLocks noGrp="1"/>
          </p:cNvSpPr>
          <p:nvPr>
            <p:ph type="title"/>
          </p:nvPr>
        </p:nvSpPr>
        <p:spPr>
          <a:xfrm>
            <a:off x="677334" y="211123"/>
            <a:ext cx="8596668" cy="663663"/>
          </a:xfrm>
        </p:spPr>
        <p:txBody>
          <a:bodyPr>
            <a:normAutofit/>
          </a:bodyPr>
          <a:lstStyle/>
          <a:p>
            <a:r>
              <a:rPr lang="en-GB" sz="3200" u="sng" dirty="0">
                <a:ea typeface="+mj-lt"/>
                <a:cs typeface="+mj-lt"/>
              </a:rPr>
              <a:t>Inference</a:t>
            </a:r>
            <a:endParaRPr lang="en-US" sz="3200" dirty="0"/>
          </a:p>
        </p:txBody>
      </p:sp>
      <p:sp>
        <p:nvSpPr>
          <p:cNvPr id="3" name="Content Placeholder 2">
            <a:extLst>
              <a:ext uri="{FF2B5EF4-FFF2-40B4-BE49-F238E27FC236}">
                <a16:creationId xmlns:a16="http://schemas.microsoft.com/office/drawing/2014/main" id="{C0C6058A-0B57-41D3-B64E-5C850AB9D92E}"/>
              </a:ext>
            </a:extLst>
          </p:cNvPr>
          <p:cNvSpPr>
            <a:spLocks noGrp="1"/>
          </p:cNvSpPr>
          <p:nvPr>
            <p:ph idx="1"/>
          </p:nvPr>
        </p:nvSpPr>
        <p:spPr>
          <a:xfrm>
            <a:off x="341775" y="1056039"/>
            <a:ext cx="9582373" cy="4985323"/>
          </a:xfrm>
        </p:spPr>
        <p:txBody>
          <a:bodyPr vert="horz" lIns="91440" tIns="45720" rIns="91440" bIns="45720" rtlCol="0" anchor="t">
            <a:normAutofit/>
          </a:bodyPr>
          <a:lstStyle/>
          <a:p>
            <a:r>
              <a:rPr lang="en-US" dirty="0">
                <a:ea typeface="+mn-lt"/>
                <a:cs typeface="+mn-lt"/>
              </a:rPr>
              <a:t>It is evident that if GDI (=3, gender inequality is more) for certain region is high, the infant mortality rate for that region will also High.</a:t>
            </a:r>
            <a:endParaRPr lang="en-US"/>
          </a:p>
          <a:p>
            <a:pPr algn="just"/>
            <a:endParaRPr lang="en-US" sz="2400">
              <a:ea typeface="+mn-lt"/>
              <a:cs typeface="+mn-lt"/>
            </a:endParaRPr>
          </a:p>
          <a:p>
            <a:endParaRPr lang="en-GB" sz="2400" b="1">
              <a:solidFill>
                <a:schemeClr val="tx1">
                  <a:lumMod val="95000"/>
                </a:schemeClr>
              </a:solidFill>
            </a:endParaRPr>
          </a:p>
        </p:txBody>
      </p:sp>
      <p:pic>
        <p:nvPicPr>
          <p:cNvPr id="6" name="Picture 6">
            <a:extLst>
              <a:ext uri="{FF2B5EF4-FFF2-40B4-BE49-F238E27FC236}">
                <a16:creationId xmlns:a16="http://schemas.microsoft.com/office/drawing/2014/main" id="{24C065C8-F68B-4832-BFD7-EA1E8F3CDAB2}"/>
              </a:ext>
            </a:extLst>
          </p:cNvPr>
          <p:cNvPicPr>
            <a:picLocks noChangeAspect="1"/>
          </p:cNvPicPr>
          <p:nvPr/>
        </p:nvPicPr>
        <p:blipFill>
          <a:blip r:embed="rId2"/>
          <a:stretch>
            <a:fillRect/>
          </a:stretch>
        </p:blipFill>
        <p:spPr>
          <a:xfrm>
            <a:off x="341775" y="2089353"/>
            <a:ext cx="5102315" cy="43371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Oval 8">
            <a:extLst>
              <a:ext uri="{FF2B5EF4-FFF2-40B4-BE49-F238E27FC236}">
                <a16:creationId xmlns:a16="http://schemas.microsoft.com/office/drawing/2014/main" id="{FF5F11A9-FCA9-4BF5-80C4-A588FC956361}"/>
              </a:ext>
            </a:extLst>
          </p:cNvPr>
          <p:cNvSpPr/>
          <p:nvPr/>
        </p:nvSpPr>
        <p:spPr>
          <a:xfrm>
            <a:off x="3849148" y="4957194"/>
            <a:ext cx="1349230" cy="1808099"/>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10" descr="A screenshot of a cell phone&#10;&#10;Description generated with very high confidence">
            <a:extLst>
              <a:ext uri="{FF2B5EF4-FFF2-40B4-BE49-F238E27FC236}">
                <a16:creationId xmlns:a16="http://schemas.microsoft.com/office/drawing/2014/main" id="{168CE085-D75F-441D-93FB-B362C2FAA4D8}"/>
              </a:ext>
            </a:extLst>
          </p:cNvPr>
          <p:cNvPicPr>
            <a:picLocks noChangeAspect="1"/>
          </p:cNvPicPr>
          <p:nvPr/>
        </p:nvPicPr>
        <p:blipFill>
          <a:blip r:embed="rId3"/>
          <a:stretch>
            <a:fillRect/>
          </a:stretch>
        </p:blipFill>
        <p:spPr>
          <a:xfrm>
            <a:off x="5584767" y="2089353"/>
            <a:ext cx="5903053" cy="43465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7931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82E6-D7A4-419D-8524-6E88F37B357A}"/>
              </a:ext>
            </a:extLst>
          </p:cNvPr>
          <p:cNvSpPr>
            <a:spLocks noGrp="1"/>
          </p:cNvSpPr>
          <p:nvPr>
            <p:ph type="title"/>
          </p:nvPr>
        </p:nvSpPr>
        <p:spPr>
          <a:xfrm>
            <a:off x="677334" y="211123"/>
            <a:ext cx="8596668" cy="663663"/>
          </a:xfrm>
        </p:spPr>
        <p:txBody>
          <a:bodyPr>
            <a:normAutofit/>
          </a:bodyPr>
          <a:lstStyle/>
          <a:p>
            <a:r>
              <a:rPr lang="en-GB" sz="3200" dirty="0">
                <a:ea typeface="+mj-lt"/>
                <a:cs typeface="+mj-lt"/>
              </a:rPr>
              <a:t>Research Question </a:t>
            </a:r>
            <a:endParaRPr lang="en-US" sz="3200" dirty="0"/>
          </a:p>
        </p:txBody>
      </p:sp>
      <p:sp>
        <p:nvSpPr>
          <p:cNvPr id="3" name="Content Placeholder 2">
            <a:extLst>
              <a:ext uri="{FF2B5EF4-FFF2-40B4-BE49-F238E27FC236}">
                <a16:creationId xmlns:a16="http://schemas.microsoft.com/office/drawing/2014/main" id="{C0C6058A-0B57-41D3-B64E-5C850AB9D92E}"/>
              </a:ext>
            </a:extLst>
          </p:cNvPr>
          <p:cNvSpPr>
            <a:spLocks noGrp="1"/>
          </p:cNvSpPr>
          <p:nvPr>
            <p:ph idx="1"/>
          </p:nvPr>
        </p:nvSpPr>
        <p:spPr>
          <a:xfrm>
            <a:off x="341775" y="874278"/>
            <a:ext cx="11735546" cy="5901120"/>
          </a:xfrm>
        </p:spPr>
        <p:txBody>
          <a:bodyPr vert="horz" lIns="91440" tIns="45720" rIns="91440" bIns="45720" rtlCol="0" anchor="t">
            <a:normAutofit/>
          </a:bodyPr>
          <a:lstStyle/>
          <a:p>
            <a:endParaRPr lang="en-GB" sz="2400" b="1" dirty="0">
              <a:solidFill>
                <a:schemeClr val="tx1">
                  <a:lumMod val="95000"/>
                </a:schemeClr>
              </a:solidFill>
            </a:endParaRPr>
          </a:p>
          <a:p>
            <a:r>
              <a:rPr lang="en-US" b="1" dirty="0">
                <a:solidFill>
                  <a:schemeClr val="tx1">
                    <a:lumMod val="95000"/>
                  </a:schemeClr>
                </a:solidFill>
                <a:ea typeface="+mn-lt"/>
                <a:cs typeface="+mn-lt"/>
              </a:rPr>
              <a:t>I</a:t>
            </a:r>
            <a:r>
              <a:rPr lang="en-US" b="1" dirty="0">
                <a:ea typeface="+mn-lt"/>
                <a:cs typeface="+mn-lt"/>
              </a:rPr>
              <a:t>s infant mortality rate decreasing with the increase of women’s education across various levels?</a:t>
            </a:r>
            <a:endParaRPr lang="en-US" b="1" dirty="0">
              <a:solidFill>
                <a:srgbClr val="FFFFFF"/>
              </a:solidFill>
              <a:ea typeface="+mn-lt"/>
              <a:cs typeface="+mn-lt"/>
            </a:endParaRPr>
          </a:p>
          <a:p>
            <a:pPr marL="0" indent="0">
              <a:buNone/>
            </a:pPr>
            <a:endParaRPr lang="en-US" sz="1900" dirty="0">
              <a:solidFill>
                <a:schemeClr val="tx1">
                  <a:lumMod val="95000"/>
                </a:schemeClr>
              </a:solidFill>
            </a:endParaRPr>
          </a:p>
          <a:p>
            <a:pPr marL="0" indent="0">
              <a:buNone/>
            </a:pPr>
            <a:r>
              <a:rPr lang="en-GB" dirty="0">
                <a:solidFill>
                  <a:schemeClr val="tx1">
                    <a:lumMod val="95000"/>
                  </a:schemeClr>
                </a:solidFill>
                <a:ea typeface="+mn-lt"/>
                <a:cs typeface="+mn-lt"/>
              </a:rPr>
              <a:t>Model Used: Multi-Linear Regression</a:t>
            </a:r>
            <a:endParaRPr lang="en-US" i="1" u="sng" dirty="0">
              <a:ea typeface="+mn-lt"/>
              <a:cs typeface="+mn-lt"/>
            </a:endParaRPr>
          </a:p>
          <a:p>
            <a:pPr>
              <a:buNone/>
            </a:pPr>
            <a:r>
              <a:rPr lang="en-US" i="1" u="sng" dirty="0">
                <a:ea typeface="+mn-lt"/>
                <a:cs typeface="+mn-lt"/>
              </a:rPr>
              <a:t>Hypothesis:</a:t>
            </a:r>
            <a:endParaRPr lang="en-GB" i="1" dirty="0">
              <a:ea typeface="+mn-lt"/>
              <a:cs typeface="+mn-lt"/>
            </a:endParaRPr>
          </a:p>
          <a:p>
            <a:pPr>
              <a:buNone/>
            </a:pPr>
            <a:r>
              <a:rPr lang="en-US" i="1" u="sng" dirty="0">
                <a:ea typeface="+mn-lt"/>
                <a:cs typeface="+mn-lt"/>
              </a:rPr>
              <a:t>For Slope-</a:t>
            </a:r>
          </a:p>
          <a:p>
            <a:pPr>
              <a:buNone/>
            </a:pPr>
            <a:r>
              <a:rPr lang="en-US" dirty="0">
                <a:ea typeface="+mn-lt"/>
                <a:cs typeface="+mn-lt"/>
              </a:rPr>
              <a:t>H0: Slope for each independent variable is equal to zero</a:t>
            </a:r>
            <a:endParaRPr lang="en-GB" dirty="0">
              <a:ea typeface="+mn-lt"/>
              <a:cs typeface="+mn-lt"/>
            </a:endParaRPr>
          </a:p>
          <a:p>
            <a:pPr>
              <a:buNone/>
            </a:pPr>
            <a:r>
              <a:rPr lang="en-US" dirty="0">
                <a:ea typeface="+mn-lt"/>
                <a:cs typeface="+mn-lt"/>
              </a:rPr>
              <a:t>H1: Slope for each independent variable is not equal to zero</a:t>
            </a:r>
            <a:endParaRPr lang="en-GB" dirty="0">
              <a:ea typeface="+mn-lt"/>
              <a:cs typeface="+mn-lt"/>
            </a:endParaRPr>
          </a:p>
          <a:p>
            <a:pPr>
              <a:buNone/>
            </a:pPr>
            <a:r>
              <a:rPr lang="en-US" i="1" u="sng" dirty="0">
                <a:ea typeface="+mn-lt"/>
                <a:cs typeface="+mn-lt"/>
              </a:rPr>
              <a:t>For Intercept-</a:t>
            </a:r>
          </a:p>
          <a:p>
            <a:pPr>
              <a:buNone/>
            </a:pPr>
            <a:r>
              <a:rPr lang="en-US" dirty="0">
                <a:ea typeface="+mn-lt"/>
                <a:cs typeface="+mn-lt"/>
              </a:rPr>
              <a:t>H0: Intercept is equal to zero</a:t>
            </a:r>
            <a:endParaRPr lang="en-US" dirty="0"/>
          </a:p>
          <a:p>
            <a:pPr>
              <a:buNone/>
            </a:pPr>
            <a:r>
              <a:rPr lang="en-US" dirty="0">
                <a:ea typeface="+mn-lt"/>
                <a:cs typeface="+mn-lt"/>
              </a:rPr>
              <a:t>H1: Intercept not equal to zero</a:t>
            </a:r>
          </a:p>
          <a:p>
            <a:pPr>
              <a:buNone/>
            </a:pPr>
            <a:endParaRPr lang="en-US" dirty="0">
              <a:ea typeface="+mn-lt"/>
              <a:cs typeface="+mn-lt"/>
            </a:endParaRPr>
          </a:p>
          <a:p>
            <a:pPr>
              <a:buNone/>
            </a:pPr>
            <a:r>
              <a:rPr lang="en-US" dirty="0">
                <a:ea typeface="+mn-lt"/>
                <a:cs typeface="+mn-lt"/>
              </a:rPr>
              <a:t>Dependent Variable: </a:t>
            </a:r>
            <a:r>
              <a:rPr lang="en-US" dirty="0" err="1">
                <a:ea typeface="+mn-lt"/>
                <a:cs typeface="+mn-lt"/>
              </a:rPr>
              <a:t>female_infant</a:t>
            </a:r>
            <a:r>
              <a:rPr lang="en-US" dirty="0">
                <a:ea typeface="+mn-lt"/>
                <a:cs typeface="+mn-lt"/>
              </a:rPr>
              <a:t> mortality rate</a:t>
            </a:r>
            <a:endParaRPr lang="en-GB" dirty="0">
              <a:ea typeface="+mn-lt"/>
              <a:cs typeface="+mn-lt"/>
            </a:endParaRPr>
          </a:p>
          <a:p>
            <a:pPr>
              <a:buNone/>
            </a:pPr>
            <a:r>
              <a:rPr lang="en-US" dirty="0">
                <a:ea typeface="+mn-lt"/>
                <a:cs typeface="+mn-lt"/>
              </a:rPr>
              <a:t>Independent Variables: </a:t>
            </a:r>
            <a:r>
              <a:rPr lang="en-US" dirty="0" err="1">
                <a:ea typeface="+mn-lt"/>
                <a:cs typeface="+mn-lt"/>
              </a:rPr>
              <a:t>wschoolenrolprimary</a:t>
            </a:r>
            <a:r>
              <a:rPr lang="en-US" dirty="0">
                <a:ea typeface="+mn-lt"/>
                <a:cs typeface="+mn-lt"/>
              </a:rPr>
              <a:t>, </a:t>
            </a:r>
            <a:r>
              <a:rPr lang="en-US" dirty="0" err="1">
                <a:ea typeface="+mn-lt"/>
                <a:cs typeface="+mn-lt"/>
              </a:rPr>
              <a:t>wschoolenrolsecondary</a:t>
            </a:r>
            <a:r>
              <a:rPr lang="en-US" dirty="0">
                <a:ea typeface="+mn-lt"/>
                <a:cs typeface="+mn-lt"/>
              </a:rPr>
              <a:t>, </a:t>
            </a:r>
            <a:r>
              <a:rPr lang="en-US" dirty="0" err="1">
                <a:ea typeface="+mn-lt"/>
                <a:cs typeface="+mn-lt"/>
              </a:rPr>
              <a:t>wschoolenrolltertiary</a:t>
            </a:r>
            <a:endParaRPr lang="en-GB" dirty="0">
              <a:ea typeface="+mn-lt"/>
              <a:cs typeface="+mn-lt"/>
            </a:endParaRPr>
          </a:p>
          <a:p>
            <a:pPr marL="0" indent="0">
              <a:buNone/>
            </a:pPr>
            <a:endParaRPr lang="en-GB" sz="2400" dirty="0">
              <a:solidFill>
                <a:schemeClr val="tx1">
                  <a:lumMod val="95000"/>
                </a:schemeClr>
              </a:solidFill>
            </a:endParaRPr>
          </a:p>
        </p:txBody>
      </p:sp>
    </p:spTree>
    <p:extLst>
      <p:ext uri="{BB962C8B-B14F-4D97-AF65-F5344CB8AC3E}">
        <p14:creationId xmlns:p14="http://schemas.microsoft.com/office/powerpoint/2010/main" val="2367364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251D-E8AF-4EA3-A4F2-F5CA9882CB60}"/>
              </a:ext>
            </a:extLst>
          </p:cNvPr>
          <p:cNvSpPr>
            <a:spLocks noGrp="1"/>
          </p:cNvSpPr>
          <p:nvPr>
            <p:ph type="title"/>
          </p:nvPr>
        </p:nvSpPr>
        <p:spPr>
          <a:xfrm>
            <a:off x="293945" y="2345345"/>
            <a:ext cx="9393240" cy="6493444"/>
          </a:xfrm>
        </p:spPr>
        <p:txBody>
          <a:bodyPr>
            <a:normAutofit/>
          </a:bodyPr>
          <a:lstStyle/>
          <a:p>
            <a:pPr algn="ctr"/>
            <a:br>
              <a:rPr lang="en-US" sz="2800" b="1" u="sng"/>
            </a:br>
            <a:br>
              <a:rPr lang="en-US" sz="2800" b="1" u="sng"/>
            </a:br>
            <a:endParaRPr lang="en-US" sz="1800">
              <a:solidFill>
                <a:schemeClr val="tx1">
                  <a:lumMod val="75000"/>
                  <a:lumOff val="25000"/>
                </a:schemeClr>
              </a:solidFill>
              <a:latin typeface="+mn-lt"/>
              <a:ea typeface="+mn-ea"/>
              <a:cs typeface="+mn-cs"/>
            </a:endParaRPr>
          </a:p>
        </p:txBody>
      </p:sp>
      <p:pic>
        <p:nvPicPr>
          <p:cNvPr id="4" name="Picture 4" descr="A screenshot of a cell phone&#10;&#10;Description generated with very high confidence">
            <a:extLst>
              <a:ext uri="{FF2B5EF4-FFF2-40B4-BE49-F238E27FC236}">
                <a16:creationId xmlns:a16="http://schemas.microsoft.com/office/drawing/2014/main" id="{1315F8E1-46F3-4C5E-8211-5C7B3BCFE114}"/>
              </a:ext>
            </a:extLst>
          </p:cNvPr>
          <p:cNvPicPr>
            <a:picLocks noChangeAspect="1"/>
          </p:cNvPicPr>
          <p:nvPr/>
        </p:nvPicPr>
        <p:blipFill>
          <a:blip r:embed="rId2"/>
          <a:stretch>
            <a:fillRect/>
          </a:stretch>
        </p:blipFill>
        <p:spPr>
          <a:xfrm>
            <a:off x="815788" y="362679"/>
            <a:ext cx="8193741" cy="61326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852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82E6-D7A4-419D-8524-6E88F37B357A}"/>
              </a:ext>
            </a:extLst>
          </p:cNvPr>
          <p:cNvSpPr>
            <a:spLocks noGrp="1"/>
          </p:cNvSpPr>
          <p:nvPr>
            <p:ph type="title"/>
          </p:nvPr>
        </p:nvSpPr>
        <p:spPr>
          <a:xfrm>
            <a:off x="677334" y="211123"/>
            <a:ext cx="8596668" cy="663663"/>
          </a:xfrm>
        </p:spPr>
        <p:txBody>
          <a:bodyPr>
            <a:normAutofit/>
          </a:bodyPr>
          <a:lstStyle/>
          <a:p>
            <a:r>
              <a:rPr lang="en-GB" sz="3200" dirty="0"/>
              <a:t>Interpretation</a:t>
            </a:r>
          </a:p>
        </p:txBody>
      </p:sp>
      <p:sp>
        <p:nvSpPr>
          <p:cNvPr id="3" name="Content Placeholder 2">
            <a:extLst>
              <a:ext uri="{FF2B5EF4-FFF2-40B4-BE49-F238E27FC236}">
                <a16:creationId xmlns:a16="http://schemas.microsoft.com/office/drawing/2014/main" id="{C0C6058A-0B57-41D3-B64E-5C850AB9D92E}"/>
              </a:ext>
            </a:extLst>
          </p:cNvPr>
          <p:cNvSpPr>
            <a:spLocks noGrp="1"/>
          </p:cNvSpPr>
          <p:nvPr>
            <p:ph idx="1"/>
          </p:nvPr>
        </p:nvSpPr>
        <p:spPr>
          <a:xfrm>
            <a:off x="341775" y="874278"/>
            <a:ext cx="9582373" cy="5607506"/>
          </a:xfrm>
        </p:spPr>
        <p:txBody>
          <a:bodyPr vert="horz" lIns="91440" tIns="45720" rIns="91440" bIns="45720" rtlCol="0" anchor="t">
            <a:normAutofit/>
          </a:bodyPr>
          <a:lstStyle/>
          <a:p>
            <a:pPr algn="just">
              <a:lnSpc>
                <a:spcPct val="120000"/>
              </a:lnSpc>
            </a:pPr>
            <a:endParaRPr lang="en-US" dirty="0">
              <a:solidFill>
                <a:srgbClr val="FFFFFF"/>
              </a:solidFill>
            </a:endParaRPr>
          </a:p>
          <a:p>
            <a:pPr algn="just">
              <a:lnSpc>
                <a:spcPct val="120000"/>
              </a:lnSpc>
            </a:pPr>
            <a:r>
              <a:rPr lang="en-US" dirty="0">
                <a:ea typeface="+mn-lt"/>
                <a:cs typeface="+mn-lt"/>
              </a:rPr>
              <a:t>From the result, the model (with the parameters %</a:t>
            </a:r>
            <a:r>
              <a:rPr lang="en-US" dirty="0" err="1">
                <a:ea typeface="+mn-lt"/>
                <a:cs typeface="+mn-lt"/>
              </a:rPr>
              <a:t>womensenrollmentprimary</a:t>
            </a:r>
            <a:r>
              <a:rPr lang="en-US" dirty="0">
                <a:ea typeface="+mn-lt"/>
                <a:cs typeface="+mn-lt"/>
              </a:rPr>
              <a:t>, %</a:t>
            </a:r>
            <a:r>
              <a:rPr lang="en-US" dirty="0" err="1">
                <a:ea typeface="+mn-lt"/>
                <a:cs typeface="+mn-lt"/>
              </a:rPr>
              <a:t>womenenrollmentsecondary</a:t>
            </a:r>
            <a:r>
              <a:rPr lang="en-US" dirty="0">
                <a:ea typeface="+mn-lt"/>
                <a:cs typeface="+mn-lt"/>
              </a:rPr>
              <a:t>, %</a:t>
            </a:r>
            <a:r>
              <a:rPr lang="en-US" dirty="0" err="1">
                <a:ea typeface="+mn-lt"/>
                <a:cs typeface="+mn-lt"/>
              </a:rPr>
              <a:t>womenenrollmenttertiary</a:t>
            </a:r>
            <a:r>
              <a:rPr lang="en-US" dirty="0">
                <a:ea typeface="+mn-lt"/>
                <a:cs typeface="+mn-lt"/>
              </a:rPr>
              <a:t> to impact female infant mortality rate) is significant and explains</a:t>
            </a:r>
            <a:r>
              <a:rPr lang="en-US" i="1" dirty="0">
                <a:ea typeface="+mn-lt"/>
                <a:cs typeface="+mn-lt"/>
              </a:rPr>
              <a:t> around 38% of variation</a:t>
            </a:r>
            <a:r>
              <a:rPr lang="en-US" dirty="0">
                <a:ea typeface="+mn-lt"/>
                <a:cs typeface="+mn-lt"/>
              </a:rPr>
              <a:t>.</a:t>
            </a:r>
          </a:p>
          <a:p>
            <a:pPr algn="just">
              <a:lnSpc>
                <a:spcPct val="120000"/>
              </a:lnSpc>
            </a:pPr>
            <a:r>
              <a:rPr lang="en-US" dirty="0">
                <a:ea typeface="+mn-lt"/>
                <a:cs typeface="+mn-lt"/>
              </a:rPr>
              <a:t>Women’s enrollment in primary level school education is not significant in impacting the female infant mortality rate.</a:t>
            </a:r>
          </a:p>
          <a:p>
            <a:pPr algn="just">
              <a:lnSpc>
                <a:spcPct val="120000"/>
              </a:lnSpc>
            </a:pPr>
            <a:r>
              <a:rPr lang="en-US" dirty="0">
                <a:ea typeface="+mn-lt"/>
                <a:cs typeface="+mn-lt"/>
              </a:rPr>
              <a:t>A percentage increase in the women’s enrollment in secondary level education is decreasing female infant mortality rate approximately by 1 per 10000 female births. </a:t>
            </a:r>
            <a:endParaRPr lang="en-US" dirty="0">
              <a:solidFill>
                <a:schemeClr val="accent5"/>
              </a:solidFill>
              <a:ea typeface="+mn-lt"/>
              <a:cs typeface="+mn-lt"/>
            </a:endParaRPr>
          </a:p>
          <a:p>
            <a:pPr algn="just">
              <a:lnSpc>
                <a:spcPct val="120000"/>
              </a:lnSpc>
            </a:pPr>
            <a:r>
              <a:rPr lang="en-US" dirty="0">
                <a:ea typeface="+mn-lt"/>
                <a:cs typeface="+mn-lt"/>
              </a:rPr>
              <a:t>A percentage increase in the women’s enrollment in Tertiary level education is decreasing female infant mortality rate approximately 2 per 10000 female births.</a:t>
            </a:r>
          </a:p>
          <a:p>
            <a:endParaRPr lang="en-US" sz="2400" dirty="0">
              <a:ea typeface="+mn-lt"/>
              <a:cs typeface="+mn-lt"/>
            </a:endParaRPr>
          </a:p>
          <a:p>
            <a:endParaRPr lang="en-GB" sz="2400" b="1" dirty="0">
              <a:solidFill>
                <a:srgbClr val="F2F2F2"/>
              </a:solidFill>
              <a:ea typeface="+mn-lt"/>
              <a:cs typeface="+mn-lt"/>
            </a:endParaRPr>
          </a:p>
        </p:txBody>
      </p:sp>
    </p:spTree>
    <p:extLst>
      <p:ext uri="{BB962C8B-B14F-4D97-AF65-F5344CB8AC3E}">
        <p14:creationId xmlns:p14="http://schemas.microsoft.com/office/powerpoint/2010/main" val="3559472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82E6-D7A4-419D-8524-6E88F37B357A}"/>
              </a:ext>
            </a:extLst>
          </p:cNvPr>
          <p:cNvSpPr>
            <a:spLocks noGrp="1"/>
          </p:cNvSpPr>
          <p:nvPr>
            <p:ph type="title"/>
          </p:nvPr>
        </p:nvSpPr>
        <p:spPr>
          <a:xfrm>
            <a:off x="677334" y="553673"/>
            <a:ext cx="8596668" cy="1069130"/>
          </a:xfrm>
        </p:spPr>
        <p:txBody>
          <a:bodyPr>
            <a:normAutofit/>
          </a:bodyPr>
          <a:lstStyle/>
          <a:p>
            <a:r>
              <a:rPr lang="en-GB" sz="3200" dirty="0">
                <a:ea typeface="+mj-lt"/>
                <a:cs typeface="+mj-lt"/>
              </a:rPr>
              <a:t>Inference</a:t>
            </a:r>
            <a:endParaRPr lang="en-US" sz="3200" dirty="0"/>
          </a:p>
        </p:txBody>
      </p:sp>
      <p:sp>
        <p:nvSpPr>
          <p:cNvPr id="3" name="Content Placeholder 2">
            <a:extLst>
              <a:ext uri="{FF2B5EF4-FFF2-40B4-BE49-F238E27FC236}">
                <a16:creationId xmlns:a16="http://schemas.microsoft.com/office/drawing/2014/main" id="{C0C6058A-0B57-41D3-B64E-5C850AB9D92E}"/>
              </a:ext>
            </a:extLst>
          </p:cNvPr>
          <p:cNvSpPr>
            <a:spLocks noGrp="1"/>
          </p:cNvSpPr>
          <p:nvPr>
            <p:ph idx="1"/>
          </p:nvPr>
        </p:nvSpPr>
        <p:spPr>
          <a:xfrm>
            <a:off x="341775" y="1615305"/>
            <a:ext cx="9582373" cy="4426057"/>
          </a:xfrm>
        </p:spPr>
        <p:txBody>
          <a:bodyPr vert="horz" lIns="91440" tIns="45720" rIns="91440" bIns="45720" rtlCol="0" anchor="t">
            <a:normAutofit/>
          </a:bodyPr>
          <a:lstStyle/>
          <a:p>
            <a:pPr marL="0" indent="0">
              <a:buNone/>
            </a:pPr>
            <a:endParaRPr lang="en-US" sz="2400" dirty="0"/>
          </a:p>
          <a:p>
            <a:pPr marL="0" indent="0" algn="just">
              <a:lnSpc>
                <a:spcPct val="150000"/>
              </a:lnSpc>
              <a:buNone/>
            </a:pPr>
            <a:r>
              <a:rPr lang="en-US" dirty="0">
                <a:ea typeface="+mn-lt"/>
                <a:cs typeface="+mn-lt"/>
              </a:rPr>
              <a:t>Increasing in the % of enrollments of women into higher levels of education will decrease the female infant mortality rate.</a:t>
            </a:r>
            <a:endParaRPr lang="en-US" dirty="0"/>
          </a:p>
          <a:p>
            <a:pPr algn="just"/>
            <a:endParaRPr lang="en-US" sz="2400" dirty="0">
              <a:ea typeface="+mn-lt"/>
              <a:cs typeface="+mn-lt"/>
            </a:endParaRPr>
          </a:p>
          <a:p>
            <a:endParaRPr lang="en-GB" sz="2400" b="1" dirty="0">
              <a:solidFill>
                <a:schemeClr val="tx1">
                  <a:lumMod val="95000"/>
                </a:schemeClr>
              </a:solidFill>
            </a:endParaRPr>
          </a:p>
        </p:txBody>
      </p:sp>
    </p:spTree>
    <p:extLst>
      <p:ext uri="{BB962C8B-B14F-4D97-AF65-F5344CB8AC3E}">
        <p14:creationId xmlns:p14="http://schemas.microsoft.com/office/powerpoint/2010/main" val="199194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5714-32D5-41EE-B456-222236B74FC2}"/>
              </a:ext>
            </a:extLst>
          </p:cNvPr>
          <p:cNvSpPr>
            <a:spLocks noGrp="1"/>
          </p:cNvSpPr>
          <p:nvPr>
            <p:ph type="title"/>
          </p:nvPr>
        </p:nvSpPr>
        <p:spPr>
          <a:xfrm>
            <a:off x="1286933" y="609600"/>
            <a:ext cx="10197494" cy="1099457"/>
          </a:xfrm>
        </p:spPr>
        <p:txBody>
          <a:bodyPr>
            <a:normAutofit/>
          </a:bodyPr>
          <a:lstStyle/>
          <a:p>
            <a:r>
              <a:rPr lang="en-US"/>
              <a:t>Introduction:</a:t>
            </a:r>
          </a:p>
        </p:txBody>
      </p:sp>
      <p:graphicFrame>
        <p:nvGraphicFramePr>
          <p:cNvPr id="8" name="Content Placeholder 2">
            <a:extLst>
              <a:ext uri="{FF2B5EF4-FFF2-40B4-BE49-F238E27FC236}">
                <a16:creationId xmlns:a16="http://schemas.microsoft.com/office/drawing/2014/main" id="{00CC8C66-30A5-4B37-9776-BD101CBFB236}"/>
              </a:ext>
            </a:extLst>
          </p:cNvPr>
          <p:cNvGraphicFramePr>
            <a:graphicFrameLocks noGrp="1"/>
          </p:cNvGraphicFramePr>
          <p:nvPr>
            <p:ph idx="1"/>
            <p:extLst>
              <p:ext uri="{D42A27DB-BD31-4B8C-83A1-F6EECF244321}">
                <p14:modId xmlns:p14="http://schemas.microsoft.com/office/powerpoint/2010/main" val="414483228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1470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251D-E8AF-4EA3-A4F2-F5CA9882CB60}"/>
              </a:ext>
            </a:extLst>
          </p:cNvPr>
          <p:cNvSpPr>
            <a:spLocks noGrp="1"/>
          </p:cNvSpPr>
          <p:nvPr>
            <p:ph type="title"/>
          </p:nvPr>
        </p:nvSpPr>
        <p:spPr>
          <a:xfrm>
            <a:off x="175101" y="2030758"/>
            <a:ext cx="9875607" cy="1460050"/>
          </a:xfrm>
        </p:spPr>
        <p:txBody>
          <a:bodyPr>
            <a:normAutofit fontScale="90000"/>
          </a:bodyPr>
          <a:lstStyle/>
          <a:p>
            <a:pPr algn="ctr"/>
            <a:r>
              <a:rPr lang="en-US" sz="4900" b="1" u="sng" dirty="0"/>
              <a:t>EMPLOYMENT</a:t>
            </a:r>
            <a:br>
              <a:rPr lang="en-US" b="1" u="sng" dirty="0"/>
            </a:br>
            <a:br>
              <a:rPr lang="en-US" sz="2800" b="1" u="sng" dirty="0"/>
            </a:br>
            <a:endParaRPr lang="en-US" sz="18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559856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2D98-F89C-4649-B3CF-4329CAF3E589}"/>
              </a:ext>
            </a:extLst>
          </p:cNvPr>
          <p:cNvSpPr>
            <a:spLocks noGrp="1"/>
          </p:cNvSpPr>
          <p:nvPr>
            <p:ph type="title"/>
          </p:nvPr>
        </p:nvSpPr>
        <p:spPr/>
        <p:txBody>
          <a:bodyPr>
            <a:normAutofit/>
          </a:bodyPr>
          <a:lstStyle/>
          <a:p>
            <a:r>
              <a:rPr lang="en-US" sz="3200" dirty="0"/>
              <a:t>Research Question</a:t>
            </a:r>
          </a:p>
        </p:txBody>
      </p:sp>
      <p:sp>
        <p:nvSpPr>
          <p:cNvPr id="3" name="Content Placeholder 2">
            <a:extLst>
              <a:ext uri="{FF2B5EF4-FFF2-40B4-BE49-F238E27FC236}">
                <a16:creationId xmlns:a16="http://schemas.microsoft.com/office/drawing/2014/main" id="{1156C842-590F-433E-A088-05F81673C320}"/>
              </a:ext>
            </a:extLst>
          </p:cNvPr>
          <p:cNvSpPr>
            <a:spLocks noGrp="1"/>
          </p:cNvSpPr>
          <p:nvPr>
            <p:ph idx="1"/>
          </p:nvPr>
        </p:nvSpPr>
        <p:spPr>
          <a:xfrm>
            <a:off x="677334" y="1350499"/>
            <a:ext cx="8596668" cy="4690864"/>
          </a:xfrm>
        </p:spPr>
        <p:txBody>
          <a:bodyPr>
            <a:normAutofit/>
          </a:bodyPr>
          <a:lstStyle/>
          <a:p>
            <a:pPr algn="just"/>
            <a:r>
              <a:rPr lang="en-US" b="1" dirty="0"/>
              <a:t>How is the impact of women’s employment in areas like Industry, Agriculture, parliament on country’s GDP Per Capita. (Country development indicator)</a:t>
            </a:r>
          </a:p>
          <a:p>
            <a:pPr algn="just"/>
            <a:endParaRPr lang="en-US" b="1" dirty="0"/>
          </a:p>
          <a:p>
            <a:pPr algn="just"/>
            <a:r>
              <a:rPr lang="en-US" dirty="0"/>
              <a:t>Model Used : Multi Linear Regression</a:t>
            </a:r>
          </a:p>
          <a:p>
            <a:pPr algn="just"/>
            <a:r>
              <a:rPr lang="en-US" dirty="0"/>
              <a:t>Dependent variable</a:t>
            </a:r>
          </a:p>
          <a:p>
            <a:pPr lvl="2" algn="just"/>
            <a:r>
              <a:rPr lang="en-US" sz="1800" dirty="0"/>
              <a:t>GDP_Per_Capita </a:t>
            </a:r>
          </a:p>
          <a:p>
            <a:pPr algn="just"/>
            <a:r>
              <a:rPr lang="en-US" dirty="0"/>
              <a:t>Independent Variables:</a:t>
            </a:r>
          </a:p>
          <a:p>
            <a:pPr lvl="2" algn="just"/>
            <a:r>
              <a:rPr lang="en-US" sz="1800" dirty="0"/>
              <a:t>% WomenEmploymentIndustry</a:t>
            </a:r>
          </a:p>
          <a:p>
            <a:pPr lvl="2" algn="just"/>
            <a:r>
              <a:rPr lang="en-US" sz="1800" dirty="0"/>
              <a:t>% WomenEmploymentAgriculture</a:t>
            </a:r>
          </a:p>
          <a:p>
            <a:pPr lvl="2" algn="just"/>
            <a:r>
              <a:rPr lang="en-US" sz="1800" dirty="0"/>
              <a:t>% WomenEmploymentParliament</a:t>
            </a:r>
          </a:p>
          <a:p>
            <a:endParaRPr lang="en-US" dirty="0"/>
          </a:p>
        </p:txBody>
      </p:sp>
    </p:spTree>
    <p:extLst>
      <p:ext uri="{BB962C8B-B14F-4D97-AF65-F5344CB8AC3E}">
        <p14:creationId xmlns:p14="http://schemas.microsoft.com/office/powerpoint/2010/main" val="3911443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D8AE5E8C-6AF6-4803-87C6-5A455BBCBB41}"/>
              </a:ext>
            </a:extLst>
          </p:cNvPr>
          <p:cNvPicPr/>
          <p:nvPr/>
        </p:nvPicPr>
        <p:blipFill>
          <a:blip r:embed="rId2">
            <a:extLst>
              <a:ext uri="{28A0092B-C50C-407E-A947-70E740481C1C}">
                <a14:useLocalDpi xmlns:a14="http://schemas.microsoft.com/office/drawing/2010/main" val="0"/>
              </a:ext>
            </a:extLst>
          </a:blip>
          <a:stretch>
            <a:fillRect/>
          </a:stretch>
        </p:blipFill>
        <p:spPr>
          <a:xfrm>
            <a:off x="717675" y="759655"/>
            <a:ext cx="10663088" cy="5303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61207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62E4-4F05-4500-AED2-6E6B546E35EE}"/>
              </a:ext>
            </a:extLst>
          </p:cNvPr>
          <p:cNvSpPr>
            <a:spLocks noGrp="1"/>
          </p:cNvSpPr>
          <p:nvPr>
            <p:ph type="title"/>
          </p:nvPr>
        </p:nvSpPr>
        <p:spPr/>
        <p:txBody>
          <a:bodyPr>
            <a:normAutofit/>
          </a:bodyPr>
          <a:lstStyle/>
          <a:p>
            <a:r>
              <a:rPr lang="en-US" sz="3200" dirty="0"/>
              <a:t>Interpretation</a:t>
            </a:r>
          </a:p>
        </p:txBody>
      </p:sp>
      <p:sp>
        <p:nvSpPr>
          <p:cNvPr id="3" name="Content Placeholder 2">
            <a:extLst>
              <a:ext uri="{FF2B5EF4-FFF2-40B4-BE49-F238E27FC236}">
                <a16:creationId xmlns:a16="http://schemas.microsoft.com/office/drawing/2014/main" id="{CEBC0A6D-9EE0-496B-87D3-E8FA44693D65}"/>
              </a:ext>
            </a:extLst>
          </p:cNvPr>
          <p:cNvSpPr>
            <a:spLocks noGrp="1"/>
          </p:cNvSpPr>
          <p:nvPr>
            <p:ph idx="1"/>
          </p:nvPr>
        </p:nvSpPr>
        <p:spPr>
          <a:xfrm>
            <a:off x="677334" y="1547447"/>
            <a:ext cx="8596668" cy="3380154"/>
          </a:xfrm>
        </p:spPr>
        <p:txBody>
          <a:bodyPr/>
          <a:lstStyle/>
          <a:p>
            <a:endParaRPr lang="en-US" dirty="0"/>
          </a:p>
          <a:p>
            <a:pPr algn="just"/>
            <a:r>
              <a:rPr lang="en-US" dirty="0"/>
              <a:t>As the f-stat p-value &lt;0.05, model is significant</a:t>
            </a:r>
          </a:p>
          <a:p>
            <a:pPr algn="just"/>
            <a:r>
              <a:rPr lang="en-US" dirty="0"/>
              <a:t>A percent increase in Employment of Women in agriculture is Decreasing Country GDP per Capita by 492.2 dollars</a:t>
            </a:r>
          </a:p>
          <a:p>
            <a:pPr algn="just"/>
            <a:r>
              <a:rPr lang="en-US" dirty="0"/>
              <a:t>A percent increase in Employment of Women in Industry is Decreasing Country’s GDP per Capita by –1013.738 dollars</a:t>
            </a:r>
          </a:p>
          <a:p>
            <a:pPr algn="just"/>
            <a:r>
              <a:rPr lang="en-US" dirty="0"/>
              <a:t>A percent increase of women’s in parliament is increasing the country’s GDP per Capita by 299.30 dollars’</a:t>
            </a:r>
          </a:p>
          <a:p>
            <a:pPr marL="0" indent="0">
              <a:buNone/>
            </a:pPr>
            <a:endParaRPr lang="en-US" dirty="0"/>
          </a:p>
        </p:txBody>
      </p:sp>
    </p:spTree>
    <p:extLst>
      <p:ext uri="{BB962C8B-B14F-4D97-AF65-F5344CB8AC3E}">
        <p14:creationId xmlns:p14="http://schemas.microsoft.com/office/powerpoint/2010/main" val="1216043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1642-F37D-4A1A-B18E-BFBAB14354AB}"/>
              </a:ext>
            </a:extLst>
          </p:cNvPr>
          <p:cNvSpPr>
            <a:spLocks noGrp="1"/>
          </p:cNvSpPr>
          <p:nvPr>
            <p:ph type="title"/>
          </p:nvPr>
        </p:nvSpPr>
        <p:spPr/>
        <p:txBody>
          <a:bodyPr>
            <a:normAutofit/>
          </a:bodyPr>
          <a:lstStyle/>
          <a:p>
            <a:r>
              <a:rPr lang="en-US" sz="3200" dirty="0"/>
              <a:t>Inference</a:t>
            </a:r>
          </a:p>
        </p:txBody>
      </p:sp>
      <p:sp>
        <p:nvSpPr>
          <p:cNvPr id="3" name="Content Placeholder 2">
            <a:extLst>
              <a:ext uri="{FF2B5EF4-FFF2-40B4-BE49-F238E27FC236}">
                <a16:creationId xmlns:a16="http://schemas.microsoft.com/office/drawing/2014/main" id="{BA01FD69-2B62-4C0F-AA2C-854FA261593E}"/>
              </a:ext>
            </a:extLst>
          </p:cNvPr>
          <p:cNvSpPr>
            <a:spLocks noGrp="1"/>
          </p:cNvSpPr>
          <p:nvPr>
            <p:ph idx="1"/>
          </p:nvPr>
        </p:nvSpPr>
        <p:spPr>
          <a:xfrm>
            <a:off x="677334" y="1463041"/>
            <a:ext cx="8596668" cy="4578322"/>
          </a:xfrm>
        </p:spPr>
        <p:txBody>
          <a:bodyPr/>
          <a:lstStyle/>
          <a:p>
            <a:r>
              <a:rPr lang="en-US" dirty="0"/>
              <a:t>Increase in % of Women’s in parliament will positively impact country’s Economy.</a:t>
            </a:r>
          </a:p>
          <a:p>
            <a:pPr marL="0" indent="0" algn="just">
              <a:buNone/>
            </a:pPr>
            <a:r>
              <a:rPr lang="en-US" b="1" dirty="0"/>
              <a:t>Evaluation</a:t>
            </a:r>
            <a:r>
              <a:rPr lang="en-US" dirty="0"/>
              <a:t>: According to International growth center research report, the constituencies that elect women experience significantly higher growth in economic activity through the electoral term than similar constituencies that elect men. </a:t>
            </a:r>
          </a:p>
          <a:p>
            <a:pPr marL="0" indent="0" algn="just">
              <a:buNone/>
            </a:pPr>
            <a:endParaRPr lang="en-US" dirty="0"/>
          </a:p>
          <a:p>
            <a:pPr algn="just"/>
            <a:r>
              <a:rPr lang="en-US" dirty="0"/>
              <a:t>Increase in % of women’s employment in agriculture is not showing a positive impact on country’s Economy.</a:t>
            </a:r>
          </a:p>
          <a:p>
            <a:pPr marL="0" indent="0" algn="just">
              <a:buNone/>
            </a:pPr>
            <a:r>
              <a:rPr lang="en-US" b="1" dirty="0"/>
              <a:t>Evaluation: </a:t>
            </a:r>
            <a:r>
              <a:rPr lang="en-US" dirty="0"/>
              <a:t>According</a:t>
            </a:r>
            <a:r>
              <a:rPr lang="en-US" b="1" dirty="0"/>
              <a:t> </a:t>
            </a:r>
            <a:r>
              <a:rPr lang="en-US" dirty="0"/>
              <a:t>to FAO report on gendered analysis on agriculture trade, women are generally associated with non-economic and unpaid work. So, their contribution is not registered in the system of national accounts and therefore no market value is given to the labor involved.</a:t>
            </a:r>
            <a:endParaRPr lang="en-US" b="1" dirty="0"/>
          </a:p>
          <a:p>
            <a:pPr algn="just"/>
            <a:endParaRPr lang="en-US" dirty="0"/>
          </a:p>
          <a:p>
            <a:pPr algn="just"/>
            <a:endParaRPr lang="en-US" dirty="0"/>
          </a:p>
        </p:txBody>
      </p:sp>
    </p:spTree>
    <p:extLst>
      <p:ext uri="{BB962C8B-B14F-4D97-AF65-F5344CB8AC3E}">
        <p14:creationId xmlns:p14="http://schemas.microsoft.com/office/powerpoint/2010/main" val="3314216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C696-85F2-4D6D-9F14-235309B9F835}"/>
              </a:ext>
            </a:extLst>
          </p:cNvPr>
          <p:cNvSpPr>
            <a:spLocks noGrp="1"/>
          </p:cNvSpPr>
          <p:nvPr>
            <p:ph type="title"/>
          </p:nvPr>
        </p:nvSpPr>
        <p:spPr/>
        <p:txBody>
          <a:bodyPr>
            <a:normAutofit/>
          </a:bodyPr>
          <a:lstStyle/>
          <a:p>
            <a:r>
              <a:rPr lang="en-US" sz="3200" dirty="0"/>
              <a:t>Inference</a:t>
            </a:r>
          </a:p>
        </p:txBody>
      </p:sp>
      <p:sp>
        <p:nvSpPr>
          <p:cNvPr id="3" name="Content Placeholder 2">
            <a:extLst>
              <a:ext uri="{FF2B5EF4-FFF2-40B4-BE49-F238E27FC236}">
                <a16:creationId xmlns:a16="http://schemas.microsoft.com/office/drawing/2014/main" id="{6E0470A8-C93D-48E9-A7E4-F97B836BD091}"/>
              </a:ext>
            </a:extLst>
          </p:cNvPr>
          <p:cNvSpPr>
            <a:spLocks noGrp="1"/>
          </p:cNvSpPr>
          <p:nvPr>
            <p:ph idx="1"/>
          </p:nvPr>
        </p:nvSpPr>
        <p:spPr>
          <a:xfrm>
            <a:off x="677334" y="1378635"/>
            <a:ext cx="8596668" cy="4662728"/>
          </a:xfrm>
        </p:spPr>
        <p:txBody>
          <a:bodyPr/>
          <a:lstStyle/>
          <a:p>
            <a:r>
              <a:rPr lang="en-US" dirty="0"/>
              <a:t>Increase in % of women’s employment in Industry is not showing a positive impact on country’s Economy.</a:t>
            </a:r>
          </a:p>
          <a:p>
            <a:pPr marL="0" indent="0">
              <a:buNone/>
            </a:pPr>
            <a:r>
              <a:rPr lang="en-US" b="1" dirty="0"/>
              <a:t>Evaluation</a:t>
            </a:r>
            <a:r>
              <a:rPr lang="en-US" dirty="0"/>
              <a:t>: Research on women by Catalyst in workforce states that Women’s work force participation rate declining globally. Which means that women are more interested into the self-employed leading to negative impact on economy.</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BAB8239-1CB3-4F97-8692-85F5574D3D94}"/>
              </a:ext>
            </a:extLst>
          </p:cNvPr>
          <p:cNvPicPr>
            <a:picLocks noChangeAspect="1"/>
          </p:cNvPicPr>
          <p:nvPr/>
        </p:nvPicPr>
        <p:blipFill>
          <a:blip r:embed="rId2"/>
          <a:stretch>
            <a:fillRect/>
          </a:stretch>
        </p:blipFill>
        <p:spPr>
          <a:xfrm>
            <a:off x="815927" y="3293524"/>
            <a:ext cx="8131126" cy="2558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26619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9CAF-4519-4191-85C3-CBB605715917}"/>
              </a:ext>
            </a:extLst>
          </p:cNvPr>
          <p:cNvSpPr>
            <a:spLocks noGrp="1"/>
          </p:cNvSpPr>
          <p:nvPr>
            <p:ph type="title"/>
          </p:nvPr>
        </p:nvSpPr>
        <p:spPr>
          <a:xfrm>
            <a:off x="677334" y="609600"/>
            <a:ext cx="8596668" cy="561975"/>
          </a:xfrm>
        </p:spPr>
        <p:txBody>
          <a:bodyPr>
            <a:normAutofit fontScale="90000"/>
          </a:bodyPr>
          <a:lstStyle/>
          <a:p>
            <a:r>
              <a:rPr lang="en-US" sz="3200" dirty="0"/>
              <a:t>Research Question</a:t>
            </a:r>
          </a:p>
        </p:txBody>
      </p:sp>
      <p:sp>
        <p:nvSpPr>
          <p:cNvPr id="3" name="Content Placeholder 2">
            <a:extLst>
              <a:ext uri="{FF2B5EF4-FFF2-40B4-BE49-F238E27FC236}">
                <a16:creationId xmlns:a16="http://schemas.microsoft.com/office/drawing/2014/main" id="{709B5B9D-D9A1-4A2A-9E28-FEFB101D3121}"/>
              </a:ext>
            </a:extLst>
          </p:cNvPr>
          <p:cNvSpPr>
            <a:spLocks noGrp="1"/>
          </p:cNvSpPr>
          <p:nvPr>
            <p:ph idx="1"/>
          </p:nvPr>
        </p:nvSpPr>
        <p:spPr>
          <a:xfrm>
            <a:off x="677334" y="1617785"/>
            <a:ext cx="8596668" cy="4423577"/>
          </a:xfrm>
        </p:spPr>
        <p:txBody>
          <a:bodyPr/>
          <a:lstStyle/>
          <a:p>
            <a:r>
              <a:rPr lang="en-US" b="1" dirty="0"/>
              <a:t>Testing the moderation effect of self-employment in the urban population on country’s economy. </a:t>
            </a:r>
          </a:p>
          <a:p>
            <a:endParaRPr lang="en-US" b="1" dirty="0"/>
          </a:p>
          <a:p>
            <a:r>
              <a:rPr lang="en-US" dirty="0"/>
              <a:t>Model Used : Moderation Analysis – Linear Regression</a:t>
            </a:r>
          </a:p>
          <a:p>
            <a:r>
              <a:rPr lang="en-US" dirty="0"/>
              <a:t>First checking the relationship between Urbanization and GDP Per Capita, Self Employed and GDP Per capita</a:t>
            </a:r>
          </a:p>
          <a:p>
            <a:r>
              <a:rPr lang="en-US" dirty="0"/>
              <a:t>Model Used : Linear Regression</a:t>
            </a:r>
          </a:p>
          <a:p>
            <a:r>
              <a:rPr lang="en-US" dirty="0"/>
              <a:t>Dependent Variable:</a:t>
            </a:r>
          </a:p>
          <a:p>
            <a:pPr lvl="2"/>
            <a:r>
              <a:rPr lang="en-US" sz="1800" dirty="0" err="1"/>
              <a:t>GDP_Per_Capita</a:t>
            </a:r>
            <a:endParaRPr lang="en-US" sz="1800" dirty="0"/>
          </a:p>
          <a:p>
            <a:r>
              <a:rPr lang="en-US" dirty="0"/>
              <a:t>Independent Variable:</a:t>
            </a:r>
          </a:p>
          <a:p>
            <a:pPr lvl="2"/>
            <a:r>
              <a:rPr lang="en-US" sz="1800" dirty="0"/>
              <a:t>Urban Population, </a:t>
            </a:r>
            <a:r>
              <a:rPr lang="en-US" sz="1800" dirty="0" err="1"/>
              <a:t>WSelfEmployed</a:t>
            </a:r>
            <a:endParaRPr lang="en-US" sz="1800" dirty="0"/>
          </a:p>
          <a:p>
            <a:pPr marL="0" indent="0">
              <a:buNone/>
            </a:pPr>
            <a:endParaRPr lang="en-US" dirty="0"/>
          </a:p>
          <a:p>
            <a:endParaRPr lang="en-US" dirty="0"/>
          </a:p>
        </p:txBody>
      </p:sp>
    </p:spTree>
    <p:extLst>
      <p:ext uri="{BB962C8B-B14F-4D97-AF65-F5344CB8AC3E}">
        <p14:creationId xmlns:p14="http://schemas.microsoft.com/office/powerpoint/2010/main" val="298926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4F7DEA-F3D0-4FE8-A74D-F884794019D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17675" y="745588"/>
            <a:ext cx="10789697" cy="5401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31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CD3DC0-BDE7-4BAB-96FD-3A756D03D3D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01757" y="745589"/>
            <a:ext cx="10919683" cy="5345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70555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ED6-ACCC-4EF6-BD0D-B60AA3F9E22F}"/>
              </a:ext>
            </a:extLst>
          </p:cNvPr>
          <p:cNvSpPr>
            <a:spLocks noGrp="1"/>
          </p:cNvSpPr>
          <p:nvPr>
            <p:ph type="title"/>
          </p:nvPr>
        </p:nvSpPr>
        <p:spPr/>
        <p:txBody>
          <a:bodyPr>
            <a:normAutofit/>
          </a:bodyPr>
          <a:lstStyle/>
          <a:p>
            <a:r>
              <a:rPr lang="en-US" sz="3200" dirty="0"/>
              <a:t>Analysis</a:t>
            </a:r>
          </a:p>
        </p:txBody>
      </p:sp>
      <p:sp>
        <p:nvSpPr>
          <p:cNvPr id="3" name="Content Placeholder 2">
            <a:extLst>
              <a:ext uri="{FF2B5EF4-FFF2-40B4-BE49-F238E27FC236}">
                <a16:creationId xmlns:a16="http://schemas.microsoft.com/office/drawing/2014/main" id="{76239392-0D8F-44F7-9B4C-71A26A60A031}"/>
              </a:ext>
            </a:extLst>
          </p:cNvPr>
          <p:cNvSpPr>
            <a:spLocks noGrp="1"/>
          </p:cNvSpPr>
          <p:nvPr>
            <p:ph idx="1"/>
          </p:nvPr>
        </p:nvSpPr>
        <p:spPr>
          <a:xfrm>
            <a:off x="677334" y="1280161"/>
            <a:ext cx="8596668" cy="4761202"/>
          </a:xfrm>
        </p:spPr>
        <p:txBody>
          <a:bodyPr/>
          <a:lstStyle/>
          <a:p>
            <a:r>
              <a:rPr lang="en-US" dirty="0"/>
              <a:t>Now checking the interaction effect of urbanization with Women being self- Employed as moderator on country’s economy.</a:t>
            </a:r>
          </a:p>
          <a:p>
            <a:endParaRPr lang="en-US" dirty="0"/>
          </a:p>
          <a:p>
            <a:endParaRPr lang="en-US" dirty="0"/>
          </a:p>
        </p:txBody>
      </p:sp>
      <p:pic>
        <p:nvPicPr>
          <p:cNvPr id="4" name="Picture 3">
            <a:extLst>
              <a:ext uri="{FF2B5EF4-FFF2-40B4-BE49-F238E27FC236}">
                <a16:creationId xmlns:a16="http://schemas.microsoft.com/office/drawing/2014/main" id="{2D238F31-A345-4B51-961B-AC38DAB506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677335" y="2067950"/>
            <a:ext cx="8860560" cy="4180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5239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29CE89DF-4303-449A-8EFA-99B22EF946E1}"/>
              </a:ext>
            </a:extLst>
          </p:cNvPr>
          <p:cNvPicPr>
            <a:picLocks noChangeAspect="1"/>
          </p:cNvPicPr>
          <p:nvPr/>
        </p:nvPicPr>
        <p:blipFill>
          <a:blip r:embed="rId2"/>
          <a:stretch>
            <a:fillRect/>
          </a:stretch>
        </p:blipFill>
        <p:spPr>
          <a:xfrm>
            <a:off x="1180471" y="351474"/>
            <a:ext cx="8422479" cy="6155052"/>
          </a:xfrm>
          <a:prstGeom prst="rect">
            <a:avLst/>
          </a:prstGeom>
        </p:spPr>
      </p:pic>
    </p:spTree>
    <p:extLst>
      <p:ext uri="{BB962C8B-B14F-4D97-AF65-F5344CB8AC3E}">
        <p14:creationId xmlns:p14="http://schemas.microsoft.com/office/powerpoint/2010/main" val="44362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p:txBody>
          <a:bodyPr>
            <a:normAutofit/>
          </a:bodyPr>
          <a:lstStyle/>
          <a:p>
            <a:r>
              <a:rPr lang="en-US" sz="3200" dirty="0"/>
              <a:t>Inference</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p:txBody>
          <a:bodyPr/>
          <a:lstStyle/>
          <a:p>
            <a:r>
              <a:rPr lang="en-US" dirty="0"/>
              <a:t>The f-stat p value &lt;0.05 , so the model is significant</a:t>
            </a:r>
          </a:p>
          <a:p>
            <a:r>
              <a:rPr lang="en-US" dirty="0"/>
              <a:t>The p-value for the interaction effect between self-employment and urban population is &lt; 0.05 and hence significant.</a:t>
            </a:r>
          </a:p>
          <a:p>
            <a:r>
              <a:rPr lang="en-US" dirty="0"/>
              <a:t>So, it is evident that, though urbanization have positive impact on country’s economy, it will be hampered, if there is increase in more of a self-employed woman.</a:t>
            </a:r>
          </a:p>
          <a:p>
            <a:endParaRPr lang="en-US" dirty="0"/>
          </a:p>
        </p:txBody>
      </p:sp>
    </p:spTree>
    <p:extLst>
      <p:ext uri="{BB962C8B-B14F-4D97-AF65-F5344CB8AC3E}">
        <p14:creationId xmlns:p14="http://schemas.microsoft.com/office/powerpoint/2010/main" val="387518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a:xfrm>
            <a:off x="677334" y="609600"/>
            <a:ext cx="8596668" cy="810533"/>
          </a:xfrm>
        </p:spPr>
        <p:txBody>
          <a:bodyPr anchor="t">
            <a:normAutofit/>
          </a:bodyPr>
          <a:lstStyle/>
          <a:p>
            <a:r>
              <a:rPr lang="en-US" sz="3200" dirty="0"/>
              <a:t>Research Question</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a:xfrm>
            <a:off x="677334" y="1704750"/>
            <a:ext cx="9148474" cy="4205162"/>
          </a:xfrm>
        </p:spPr>
        <p:txBody>
          <a:bodyPr vert="horz" lIns="91440" tIns="45720" rIns="91440" bIns="45720" rtlCol="0" anchor="t">
            <a:normAutofit/>
          </a:bodyPr>
          <a:lstStyle/>
          <a:p>
            <a:pPr>
              <a:lnSpc>
                <a:spcPct val="90000"/>
              </a:lnSpc>
            </a:pPr>
            <a:r>
              <a:rPr lang="en-US" b="1" dirty="0"/>
              <a:t>a. Can the Log odds of country gaining Developed status be decided by Employment to population ratio?</a:t>
            </a:r>
          </a:p>
          <a:p>
            <a:pPr>
              <a:lnSpc>
                <a:spcPct val="90000"/>
              </a:lnSpc>
            </a:pPr>
            <a:endParaRPr lang="en-US" dirty="0"/>
          </a:p>
          <a:p>
            <a:pPr>
              <a:lnSpc>
                <a:spcPct val="90000"/>
              </a:lnSpc>
            </a:pPr>
            <a:endParaRPr lang="en-US" dirty="0"/>
          </a:p>
          <a:p>
            <a:pPr>
              <a:lnSpc>
                <a:spcPct val="90000"/>
              </a:lnSpc>
            </a:pPr>
            <a:r>
              <a:rPr lang="en-US" dirty="0"/>
              <a:t>Model used : Logistic Regression</a:t>
            </a:r>
          </a:p>
          <a:p>
            <a:pPr>
              <a:lnSpc>
                <a:spcPct val="90000"/>
              </a:lnSpc>
            </a:pPr>
            <a:r>
              <a:rPr lang="en-US" dirty="0"/>
              <a:t>Dependent Variable : Status</a:t>
            </a:r>
          </a:p>
          <a:p>
            <a:pPr>
              <a:lnSpc>
                <a:spcPct val="90000"/>
              </a:lnSpc>
            </a:pPr>
            <a:r>
              <a:rPr lang="en-US" dirty="0"/>
              <a:t>Independent Variable : Employment-to-Population Ration</a:t>
            </a:r>
          </a:p>
          <a:p>
            <a:pPr>
              <a:lnSpc>
                <a:spcPct val="90000"/>
              </a:lnSpc>
            </a:pPr>
            <a:r>
              <a:rPr lang="en-US" dirty="0"/>
              <a:t>Result : Model  is not significant</a:t>
            </a:r>
          </a:p>
          <a:p>
            <a:pPr>
              <a:lnSpc>
                <a:spcPct val="90000"/>
              </a:lnSpc>
            </a:pPr>
            <a:r>
              <a:rPr lang="en-US" dirty="0"/>
              <a:t>Why?</a:t>
            </a:r>
          </a:p>
          <a:p>
            <a:pPr>
              <a:lnSpc>
                <a:spcPct val="90000"/>
              </a:lnSpc>
            </a:pPr>
            <a:endParaRPr lang="en-US" b="1" dirty="0"/>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1912536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B9E3F519-C046-4E13-B8A9-0A3BF17C152E}"/>
              </a:ext>
            </a:extLst>
          </p:cNvPr>
          <p:cNvPicPr>
            <a:picLocks noChangeAspect="1"/>
          </p:cNvPicPr>
          <p:nvPr/>
        </p:nvPicPr>
        <p:blipFill rotWithShape="1">
          <a:blip r:embed="rId2"/>
          <a:srcRect l="14949" r="15741"/>
          <a:stretch/>
        </p:blipFill>
        <p:spPr>
          <a:xfrm>
            <a:off x="2201075" y="364446"/>
            <a:ext cx="7008060" cy="6001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2942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a:xfrm>
            <a:off x="677334" y="609600"/>
            <a:ext cx="8596668" cy="652463"/>
          </a:xfrm>
        </p:spPr>
        <p:txBody>
          <a:bodyPr anchor="ctr">
            <a:normAutofit/>
          </a:bodyPr>
          <a:lstStyle/>
          <a:p>
            <a:r>
              <a:rPr lang="en-US" sz="3200" dirty="0"/>
              <a:t>Research Question</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a:xfrm>
            <a:off x="677334" y="1895475"/>
            <a:ext cx="8596668" cy="4145887"/>
          </a:xfrm>
        </p:spPr>
        <p:txBody>
          <a:bodyPr vert="horz" lIns="91440" tIns="45720" rIns="91440" bIns="45720" rtlCol="0">
            <a:normAutofit/>
          </a:bodyPr>
          <a:lstStyle/>
          <a:p>
            <a:pPr>
              <a:lnSpc>
                <a:spcPct val="90000"/>
              </a:lnSpc>
            </a:pPr>
            <a:r>
              <a:rPr lang="en-US" b="1" dirty="0"/>
              <a:t>b. Can the Log odds of country gaining Developed status be decided by Employment to population ratio and % of vulnerable Employment (women)</a:t>
            </a:r>
          </a:p>
          <a:p>
            <a:pPr>
              <a:lnSpc>
                <a:spcPct val="90000"/>
              </a:lnSpc>
            </a:pPr>
            <a:endParaRPr lang="en-US" b="1" dirty="0"/>
          </a:p>
          <a:p>
            <a:pPr>
              <a:lnSpc>
                <a:spcPct val="90000"/>
              </a:lnSpc>
            </a:pPr>
            <a:endParaRPr lang="en-US" b="1" dirty="0"/>
          </a:p>
          <a:p>
            <a:pPr>
              <a:lnSpc>
                <a:spcPct val="90000"/>
              </a:lnSpc>
            </a:pPr>
            <a:r>
              <a:rPr lang="en-US" dirty="0"/>
              <a:t>Model used : Logistic Regression</a:t>
            </a:r>
          </a:p>
          <a:p>
            <a:pPr>
              <a:lnSpc>
                <a:spcPct val="90000"/>
              </a:lnSpc>
            </a:pPr>
            <a:r>
              <a:rPr lang="en-US" dirty="0"/>
              <a:t>Dependent Variable : Status</a:t>
            </a:r>
          </a:p>
          <a:p>
            <a:pPr>
              <a:lnSpc>
                <a:spcPct val="90000"/>
              </a:lnSpc>
            </a:pPr>
            <a:r>
              <a:rPr lang="en-US" dirty="0"/>
              <a:t>Independent Variable : Employment-to-Population Ration, % of Vulnerable Employment women.</a:t>
            </a:r>
          </a:p>
          <a:p>
            <a:pPr>
              <a:lnSpc>
                <a:spcPct val="90000"/>
              </a:lnSpc>
            </a:pPr>
            <a:r>
              <a:rPr lang="en-US" dirty="0"/>
              <a:t>Result : Model  is significant</a:t>
            </a:r>
          </a:p>
          <a:p>
            <a:pPr marL="0" indent="0">
              <a:lnSpc>
                <a:spcPct val="90000"/>
              </a:lnSpc>
              <a:buNone/>
            </a:pPr>
            <a:endParaRPr lang="en-US" sz="1500" b="1" dirty="0"/>
          </a:p>
          <a:p>
            <a:pPr>
              <a:lnSpc>
                <a:spcPct val="90000"/>
              </a:lnSpc>
            </a:pPr>
            <a:endParaRPr lang="en-US" sz="1500" b="1" dirty="0"/>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11892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12B7BC-D410-4190-B50F-9A620BD26770}"/>
              </a:ext>
            </a:extLst>
          </p:cNvPr>
          <p:cNvPicPr>
            <a:picLocks noChangeAspect="1"/>
          </p:cNvPicPr>
          <p:nvPr/>
        </p:nvPicPr>
        <p:blipFill>
          <a:blip r:embed="rId2"/>
          <a:stretch>
            <a:fillRect/>
          </a:stretch>
        </p:blipFill>
        <p:spPr>
          <a:xfrm>
            <a:off x="1415535" y="768448"/>
            <a:ext cx="7680840" cy="50037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7984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a:xfrm>
            <a:off x="677334" y="609600"/>
            <a:ext cx="8596668" cy="690563"/>
          </a:xfrm>
        </p:spPr>
        <p:txBody>
          <a:bodyPr anchor="ctr">
            <a:normAutofit/>
          </a:bodyPr>
          <a:lstStyle/>
          <a:p>
            <a:r>
              <a:rPr lang="en-US" sz="3200" dirty="0"/>
              <a:t>Research Question</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a:xfrm>
            <a:off x="677334" y="1847850"/>
            <a:ext cx="8596668" cy="4193513"/>
          </a:xfrm>
        </p:spPr>
        <p:txBody>
          <a:bodyPr vert="horz" lIns="91440" tIns="45720" rIns="91440" bIns="45720" rtlCol="0" anchor="t">
            <a:normAutofit/>
          </a:bodyPr>
          <a:lstStyle/>
          <a:p>
            <a:pPr>
              <a:lnSpc>
                <a:spcPct val="90000"/>
              </a:lnSpc>
            </a:pPr>
            <a:r>
              <a:rPr lang="en-US" b="1" dirty="0"/>
              <a:t>c. Is there an interaction effect between variables Employment-to-Population ration and Vulnerable Employment</a:t>
            </a:r>
          </a:p>
          <a:p>
            <a:pPr>
              <a:lnSpc>
                <a:spcPct val="90000"/>
              </a:lnSpc>
            </a:pPr>
            <a:endParaRPr lang="en-US" b="1" dirty="0"/>
          </a:p>
          <a:p>
            <a:pPr>
              <a:lnSpc>
                <a:spcPct val="90000"/>
              </a:lnSpc>
            </a:pPr>
            <a:endParaRPr lang="en-US" b="1" dirty="0"/>
          </a:p>
          <a:p>
            <a:pPr>
              <a:lnSpc>
                <a:spcPct val="90000"/>
              </a:lnSpc>
            </a:pPr>
            <a:r>
              <a:rPr lang="en-US" dirty="0"/>
              <a:t>Model used : Logistic Regression(Interaction Effect)</a:t>
            </a:r>
          </a:p>
          <a:p>
            <a:pPr>
              <a:lnSpc>
                <a:spcPct val="90000"/>
              </a:lnSpc>
            </a:pPr>
            <a:r>
              <a:rPr lang="en-US" dirty="0"/>
              <a:t>Dependent Variable : Status</a:t>
            </a:r>
          </a:p>
          <a:p>
            <a:pPr>
              <a:lnSpc>
                <a:spcPct val="90000"/>
              </a:lnSpc>
            </a:pPr>
            <a:r>
              <a:rPr lang="en-US" dirty="0"/>
              <a:t>Independent Variable : Employment-to-Population Ration, % of Vulnerable Employment women.</a:t>
            </a:r>
          </a:p>
          <a:p>
            <a:pPr>
              <a:lnSpc>
                <a:spcPct val="90000"/>
              </a:lnSpc>
            </a:pPr>
            <a:r>
              <a:rPr lang="en-US" dirty="0"/>
              <a:t>Result : Model  is significant</a:t>
            </a:r>
          </a:p>
          <a:p>
            <a:pPr marL="0" indent="0">
              <a:lnSpc>
                <a:spcPct val="90000"/>
              </a:lnSpc>
              <a:buNone/>
            </a:pPr>
            <a:endParaRPr lang="en-US" sz="1500" b="1" dirty="0"/>
          </a:p>
          <a:p>
            <a:pPr>
              <a:lnSpc>
                <a:spcPct val="90000"/>
              </a:lnSpc>
            </a:pPr>
            <a:endParaRPr lang="en-US" sz="1500" b="1" dirty="0"/>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545177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C16A0A-16DF-4702-AF37-160C4E874502}"/>
              </a:ext>
            </a:extLst>
          </p:cNvPr>
          <p:cNvPicPr>
            <a:picLocks noChangeAspect="1"/>
          </p:cNvPicPr>
          <p:nvPr/>
        </p:nvPicPr>
        <p:blipFill>
          <a:blip r:embed="rId2"/>
          <a:stretch>
            <a:fillRect/>
          </a:stretch>
        </p:blipFill>
        <p:spPr>
          <a:xfrm>
            <a:off x="1752601" y="1011371"/>
            <a:ext cx="7915274" cy="52656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1217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a:xfrm>
            <a:off x="677334" y="609600"/>
            <a:ext cx="8596668" cy="619103"/>
          </a:xfrm>
        </p:spPr>
        <p:txBody>
          <a:bodyPr>
            <a:normAutofit fontScale="90000"/>
          </a:bodyPr>
          <a:lstStyle/>
          <a:p>
            <a:r>
              <a:rPr lang="en-US" dirty="0"/>
              <a:t>Inference</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a:xfrm>
            <a:off x="677334" y="1995489"/>
            <a:ext cx="8596668" cy="4045874"/>
          </a:xfrm>
        </p:spPr>
        <p:txBody>
          <a:bodyPr vert="horz" lIns="91440" tIns="45720" rIns="91440" bIns="45720" rtlCol="0" anchor="t">
            <a:normAutofit/>
          </a:bodyPr>
          <a:lstStyle/>
          <a:p>
            <a:endParaRPr lang="en-US" b="1" dirty="0"/>
          </a:p>
          <a:p>
            <a:r>
              <a:rPr lang="en-US" dirty="0"/>
              <a:t>The p-value corresponding to Wald’s Chi-Square is &lt;0.05</a:t>
            </a:r>
          </a:p>
          <a:p>
            <a:r>
              <a:rPr lang="en-US" dirty="0"/>
              <a:t>The p-value corresponding to Interaction element’s Estimate is &lt;0.05</a:t>
            </a:r>
          </a:p>
          <a:p>
            <a:r>
              <a:rPr lang="en-US" dirty="0"/>
              <a:t>C – value is 0.971 greater than model without interaction effect.</a:t>
            </a:r>
          </a:p>
          <a:p>
            <a:r>
              <a:rPr lang="en-US" dirty="0"/>
              <a:t>So, It is evident that the Effect of Employment to population ratio on country’s development is dependent on % of Vulnerable Employment(Women)</a:t>
            </a:r>
          </a:p>
          <a:p>
            <a:endParaRPr lang="en-US" dirty="0"/>
          </a:p>
          <a:p>
            <a:endParaRPr lang="en-US" dirty="0"/>
          </a:p>
        </p:txBody>
      </p:sp>
    </p:spTree>
    <p:extLst>
      <p:ext uri="{BB962C8B-B14F-4D97-AF65-F5344CB8AC3E}">
        <p14:creationId xmlns:p14="http://schemas.microsoft.com/office/powerpoint/2010/main" val="3368284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a:xfrm>
            <a:off x="677334" y="609600"/>
            <a:ext cx="8596668" cy="700088"/>
          </a:xfrm>
        </p:spPr>
        <p:txBody>
          <a:bodyPr anchor="ctr">
            <a:normAutofit/>
          </a:bodyPr>
          <a:lstStyle/>
          <a:p>
            <a:r>
              <a:rPr lang="en-US" sz="3200" dirty="0"/>
              <a:t>Research Question:</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a:xfrm>
            <a:off x="677334" y="1938339"/>
            <a:ext cx="8596668" cy="4103024"/>
          </a:xfrm>
        </p:spPr>
        <p:txBody>
          <a:bodyPr vert="horz" lIns="91440" tIns="45720" rIns="91440" bIns="45720" rtlCol="0">
            <a:normAutofit/>
          </a:bodyPr>
          <a:lstStyle/>
          <a:p>
            <a:pPr>
              <a:lnSpc>
                <a:spcPct val="90000"/>
              </a:lnSpc>
            </a:pPr>
            <a:r>
              <a:rPr lang="en-US" b="1" dirty="0"/>
              <a:t>a. Is There any correlation between % of Vulnerable Employment and HDI</a:t>
            </a:r>
          </a:p>
          <a:p>
            <a:pPr>
              <a:lnSpc>
                <a:spcPct val="90000"/>
              </a:lnSpc>
            </a:pPr>
            <a:endParaRPr lang="en-US" b="1" dirty="0"/>
          </a:p>
          <a:p>
            <a:pPr>
              <a:lnSpc>
                <a:spcPct val="90000"/>
              </a:lnSpc>
            </a:pPr>
            <a:endParaRPr lang="en-US" b="1" dirty="0"/>
          </a:p>
          <a:p>
            <a:pPr>
              <a:lnSpc>
                <a:spcPct val="90000"/>
              </a:lnSpc>
            </a:pPr>
            <a:r>
              <a:rPr lang="en-US" dirty="0"/>
              <a:t>Model used: Correlation Analysis</a:t>
            </a:r>
          </a:p>
          <a:p>
            <a:pPr>
              <a:lnSpc>
                <a:spcPct val="90000"/>
              </a:lnSpc>
            </a:pPr>
            <a:r>
              <a:rPr lang="en-US" dirty="0"/>
              <a:t>Variables used : </a:t>
            </a:r>
          </a:p>
          <a:p>
            <a:pPr lvl="1">
              <a:lnSpc>
                <a:spcPct val="90000"/>
              </a:lnSpc>
            </a:pPr>
            <a:r>
              <a:rPr lang="en-US" sz="1800" dirty="0"/>
              <a:t> % of Vulnerable Employment women.</a:t>
            </a:r>
          </a:p>
          <a:p>
            <a:pPr lvl="1">
              <a:lnSpc>
                <a:spcPct val="90000"/>
              </a:lnSpc>
            </a:pPr>
            <a:r>
              <a:rPr lang="en-US" sz="1800" dirty="0"/>
              <a:t>HDI(Human Development Index)</a:t>
            </a:r>
          </a:p>
          <a:p>
            <a:pPr>
              <a:lnSpc>
                <a:spcPct val="90000"/>
              </a:lnSpc>
            </a:pPr>
            <a:r>
              <a:rPr lang="en-US" dirty="0"/>
              <a:t>Result : Higher Negative Correlation exists.</a:t>
            </a:r>
          </a:p>
          <a:p>
            <a:pPr marL="0" indent="0">
              <a:lnSpc>
                <a:spcPct val="90000"/>
              </a:lnSpc>
              <a:buNone/>
            </a:pPr>
            <a:endParaRPr lang="en-US" sz="1500" b="1" dirty="0"/>
          </a:p>
          <a:p>
            <a:pPr>
              <a:lnSpc>
                <a:spcPct val="90000"/>
              </a:lnSpc>
            </a:pPr>
            <a:endParaRPr lang="en-US" sz="1500" b="1" dirty="0"/>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2181973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E112E7-9361-4611-9BCF-F008A689095C}"/>
              </a:ext>
            </a:extLst>
          </p:cNvPr>
          <p:cNvPicPr>
            <a:picLocks noChangeAspect="1"/>
          </p:cNvPicPr>
          <p:nvPr/>
        </p:nvPicPr>
        <p:blipFill>
          <a:blip r:embed="rId2"/>
          <a:stretch>
            <a:fillRect/>
          </a:stretch>
        </p:blipFill>
        <p:spPr>
          <a:xfrm>
            <a:off x="1943101" y="1181100"/>
            <a:ext cx="6834188" cy="468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220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251D-E8AF-4EA3-A4F2-F5CA9882CB60}"/>
              </a:ext>
            </a:extLst>
          </p:cNvPr>
          <p:cNvSpPr>
            <a:spLocks noGrp="1"/>
          </p:cNvSpPr>
          <p:nvPr>
            <p:ph type="title"/>
          </p:nvPr>
        </p:nvSpPr>
        <p:spPr>
          <a:xfrm>
            <a:off x="175101" y="2030758"/>
            <a:ext cx="9875607" cy="1460050"/>
          </a:xfrm>
        </p:spPr>
        <p:txBody>
          <a:bodyPr>
            <a:normAutofit fontScale="90000"/>
          </a:bodyPr>
          <a:lstStyle/>
          <a:p>
            <a:pPr algn="ctr"/>
            <a:r>
              <a:rPr lang="en-US" sz="5400" b="1" u="sng"/>
              <a:t>EDUCATION</a:t>
            </a:r>
            <a:br>
              <a:rPr lang="en-US" sz="2800" b="1" u="sng"/>
            </a:br>
            <a:br>
              <a:rPr lang="en-US" sz="2800" b="1" u="sng"/>
            </a:br>
            <a:endParaRPr lang="en-US" sz="180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40688646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a:xfrm>
            <a:off x="677334" y="609600"/>
            <a:ext cx="8596668" cy="771525"/>
          </a:xfrm>
        </p:spPr>
        <p:txBody>
          <a:bodyPr anchor="ctr">
            <a:normAutofit/>
          </a:bodyPr>
          <a:lstStyle/>
          <a:p>
            <a:r>
              <a:rPr lang="en-US" sz="3200" dirty="0"/>
              <a:t>Research Question:</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a:xfrm>
            <a:off x="677334" y="1624013"/>
            <a:ext cx="8596668" cy="4417349"/>
          </a:xfrm>
        </p:spPr>
        <p:txBody>
          <a:bodyPr vert="horz" lIns="91440" tIns="45720" rIns="91440" bIns="45720" rtlCol="0">
            <a:normAutofit lnSpcReduction="10000"/>
          </a:bodyPr>
          <a:lstStyle/>
          <a:p>
            <a:pPr>
              <a:lnSpc>
                <a:spcPct val="90000"/>
              </a:lnSpc>
            </a:pPr>
            <a:r>
              <a:rPr lang="en-US" b="1" dirty="0"/>
              <a:t>b. Is Vulnerable Employment across countries divided into regions by geographic area.</a:t>
            </a:r>
          </a:p>
          <a:p>
            <a:pPr>
              <a:lnSpc>
                <a:spcPct val="90000"/>
              </a:lnSpc>
            </a:pPr>
            <a:endParaRPr lang="en-US" b="1" dirty="0"/>
          </a:p>
          <a:p>
            <a:pPr>
              <a:lnSpc>
                <a:spcPct val="90000"/>
              </a:lnSpc>
            </a:pPr>
            <a:endParaRPr lang="en-US" b="1" dirty="0"/>
          </a:p>
          <a:p>
            <a:pPr>
              <a:lnSpc>
                <a:spcPct val="90000"/>
              </a:lnSpc>
            </a:pPr>
            <a:r>
              <a:rPr lang="en-US" dirty="0"/>
              <a:t>Model used: ANOVA</a:t>
            </a:r>
          </a:p>
          <a:p>
            <a:pPr>
              <a:lnSpc>
                <a:spcPct val="90000"/>
              </a:lnSpc>
            </a:pPr>
            <a:r>
              <a:rPr lang="en-US" dirty="0"/>
              <a:t>Variables used : </a:t>
            </a:r>
          </a:p>
          <a:p>
            <a:pPr lvl="1">
              <a:lnSpc>
                <a:spcPct val="90000"/>
              </a:lnSpc>
            </a:pPr>
            <a:r>
              <a:rPr lang="en-US" sz="1800" dirty="0"/>
              <a:t> % of Vulnerable Employment women.</a:t>
            </a:r>
          </a:p>
          <a:p>
            <a:pPr lvl="1">
              <a:lnSpc>
                <a:spcPct val="90000"/>
              </a:lnSpc>
            </a:pPr>
            <a:r>
              <a:rPr lang="en-US" sz="1800" dirty="0"/>
              <a:t>regions</a:t>
            </a:r>
          </a:p>
          <a:p>
            <a:pPr>
              <a:lnSpc>
                <a:spcPct val="90000"/>
              </a:lnSpc>
            </a:pPr>
            <a:r>
              <a:rPr lang="en-US" dirty="0"/>
              <a:t>Result : model is significant</a:t>
            </a:r>
          </a:p>
          <a:p>
            <a:pPr>
              <a:lnSpc>
                <a:spcPct val="90000"/>
              </a:lnSpc>
            </a:pPr>
            <a:r>
              <a:rPr lang="en-US" dirty="0"/>
              <a:t>Region 9, 4 are significantly different from most of the regions.</a:t>
            </a:r>
          </a:p>
          <a:p>
            <a:pPr marL="0" indent="0">
              <a:lnSpc>
                <a:spcPct val="90000"/>
              </a:lnSpc>
              <a:buNone/>
            </a:pPr>
            <a:r>
              <a:rPr lang="en-US" dirty="0"/>
              <a:t>		9 – Sub Saharan Africa</a:t>
            </a:r>
          </a:p>
          <a:p>
            <a:pPr marL="0" indent="0">
              <a:lnSpc>
                <a:spcPct val="90000"/>
              </a:lnSpc>
              <a:buNone/>
            </a:pPr>
            <a:r>
              <a:rPr lang="en-US" dirty="0"/>
              <a:t>		4- south Asia</a:t>
            </a:r>
          </a:p>
          <a:p>
            <a:pPr>
              <a:lnSpc>
                <a:spcPct val="90000"/>
              </a:lnSpc>
            </a:pPr>
            <a:r>
              <a:rPr lang="en-US" dirty="0"/>
              <a:t>Why?</a:t>
            </a:r>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3477813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8E450E-6192-4B6E-8FCA-12E3A0DB0E74}"/>
              </a:ext>
            </a:extLst>
          </p:cNvPr>
          <p:cNvPicPr>
            <a:picLocks noChangeAspect="1"/>
          </p:cNvPicPr>
          <p:nvPr/>
        </p:nvPicPr>
        <p:blipFill>
          <a:blip r:embed="rId2"/>
          <a:stretch>
            <a:fillRect/>
          </a:stretch>
        </p:blipFill>
        <p:spPr>
          <a:xfrm>
            <a:off x="6011130" y="814315"/>
            <a:ext cx="2903412" cy="1834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EC7A0B3E-A6AD-4C4E-B5F5-029A3DA316A5}"/>
              </a:ext>
            </a:extLst>
          </p:cNvPr>
          <p:cNvPicPr>
            <a:picLocks noChangeAspect="1"/>
          </p:cNvPicPr>
          <p:nvPr/>
        </p:nvPicPr>
        <p:blipFill>
          <a:blip r:embed="rId3"/>
          <a:stretch>
            <a:fillRect/>
          </a:stretch>
        </p:blipFill>
        <p:spPr>
          <a:xfrm>
            <a:off x="873249" y="1158188"/>
            <a:ext cx="4435224" cy="11468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FDB806FE-1C23-424F-857A-FF775E012C18}"/>
              </a:ext>
            </a:extLst>
          </p:cNvPr>
          <p:cNvPicPr>
            <a:picLocks noChangeAspect="1"/>
          </p:cNvPicPr>
          <p:nvPr/>
        </p:nvPicPr>
        <p:blipFill>
          <a:blip r:embed="rId4"/>
          <a:stretch>
            <a:fillRect/>
          </a:stretch>
        </p:blipFill>
        <p:spPr>
          <a:xfrm>
            <a:off x="2281237" y="3076576"/>
            <a:ext cx="5924549" cy="34194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4668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p:txBody>
          <a:bodyPr anchor="t">
            <a:normAutofit/>
          </a:bodyPr>
          <a:lstStyle/>
          <a:p>
            <a:r>
              <a:rPr lang="en-US" sz="3200" dirty="0"/>
              <a:t>Interpretations</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p:txBody>
          <a:bodyPr vert="horz" lIns="91440" tIns="45720" rIns="91440" bIns="45720" rtlCol="0">
            <a:normAutofit/>
          </a:bodyPr>
          <a:lstStyle/>
          <a:p>
            <a:r>
              <a:rPr lang="en-US" dirty="0"/>
              <a:t>The Regions 4, 9 are significantly different from other regions but both of them are not.</a:t>
            </a:r>
          </a:p>
          <a:p>
            <a:r>
              <a:rPr lang="en-US" dirty="0"/>
              <a:t>Why?</a:t>
            </a:r>
          </a:p>
          <a:p>
            <a:r>
              <a:rPr lang="en-US" dirty="0"/>
              <a:t>Is There any Relation with Gender Inequality?</a:t>
            </a:r>
          </a:p>
          <a:p>
            <a:r>
              <a:rPr lang="en-US" dirty="0"/>
              <a:t>Yes.</a:t>
            </a:r>
          </a:p>
          <a:p>
            <a:pPr lvl="1"/>
            <a:r>
              <a:rPr lang="en-US" sz="1800" dirty="0"/>
              <a:t>More countries with higher gender inequality. </a:t>
            </a:r>
          </a:p>
        </p:txBody>
      </p:sp>
    </p:spTree>
    <p:extLst>
      <p:ext uri="{BB962C8B-B14F-4D97-AF65-F5344CB8AC3E}">
        <p14:creationId xmlns:p14="http://schemas.microsoft.com/office/powerpoint/2010/main" val="24696182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a:xfrm>
            <a:off x="677334" y="609600"/>
            <a:ext cx="8596668" cy="619103"/>
          </a:xfrm>
        </p:spPr>
        <p:txBody>
          <a:bodyPr>
            <a:normAutofit fontScale="90000"/>
          </a:bodyPr>
          <a:lstStyle/>
          <a:p>
            <a:r>
              <a:rPr lang="en-US" dirty="0"/>
              <a:t>Inference</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p:txBody>
          <a:bodyPr vert="horz" lIns="91440" tIns="45720" rIns="91440" bIns="45720" rtlCol="0" anchor="t">
            <a:normAutofit/>
          </a:bodyPr>
          <a:lstStyle/>
          <a:p>
            <a:endParaRPr lang="en-US" b="1" dirty="0"/>
          </a:p>
          <a:p>
            <a:pPr algn="just"/>
            <a:r>
              <a:rPr lang="en-US" dirty="0"/>
              <a:t>Country’s</a:t>
            </a:r>
            <a:r>
              <a:rPr lang="en-US" dirty="0">
                <a:ea typeface="+mn-lt"/>
                <a:cs typeface="+mn-lt"/>
              </a:rPr>
              <a:t> with more suppression towards Women have significant difference in their % of Vulnerable Employment.</a:t>
            </a:r>
          </a:p>
          <a:p>
            <a:pPr algn="just"/>
            <a:endParaRPr lang="en-US" dirty="0">
              <a:ea typeface="+mn-lt"/>
              <a:cs typeface="+mn-lt"/>
            </a:endParaRPr>
          </a:p>
        </p:txBody>
      </p:sp>
    </p:spTree>
    <p:extLst>
      <p:ext uri="{BB962C8B-B14F-4D97-AF65-F5344CB8AC3E}">
        <p14:creationId xmlns:p14="http://schemas.microsoft.com/office/powerpoint/2010/main" val="3104198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4313-CC6A-4CDC-9847-6140C5D5A006}"/>
              </a:ext>
            </a:extLst>
          </p:cNvPr>
          <p:cNvSpPr>
            <a:spLocks noGrp="1"/>
          </p:cNvSpPr>
          <p:nvPr>
            <p:ph type="title"/>
          </p:nvPr>
        </p:nvSpPr>
        <p:spPr>
          <a:xfrm>
            <a:off x="677334" y="609600"/>
            <a:ext cx="8596668" cy="619103"/>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430B34CB-AAAF-4C5F-8914-375DB548211E}"/>
              </a:ext>
            </a:extLst>
          </p:cNvPr>
          <p:cNvSpPr>
            <a:spLocks noGrp="1"/>
          </p:cNvSpPr>
          <p:nvPr>
            <p:ph idx="1"/>
          </p:nvPr>
        </p:nvSpPr>
        <p:spPr>
          <a:xfrm>
            <a:off x="677334" y="1423988"/>
            <a:ext cx="8596668" cy="4510087"/>
          </a:xfrm>
        </p:spPr>
        <p:txBody>
          <a:bodyPr vert="horz" lIns="91440" tIns="45720" rIns="91440" bIns="45720" rtlCol="0" anchor="t">
            <a:normAutofit fontScale="92500" lnSpcReduction="10000"/>
          </a:bodyPr>
          <a:lstStyle/>
          <a:p>
            <a:endParaRPr lang="en-US" sz="1900" b="1" dirty="0"/>
          </a:p>
          <a:p>
            <a:pPr fontAlgn="base"/>
            <a:r>
              <a:rPr lang="en-US" sz="1900" dirty="0"/>
              <a:t>1.Suppression of women through gender equality is impacting the country’s development. </a:t>
            </a:r>
          </a:p>
          <a:p>
            <a:pPr fontAlgn="base"/>
            <a:r>
              <a:rPr lang="en-US" sz="1900" dirty="0"/>
              <a:t>This is tested through mortality rate and vulnerable employment. </a:t>
            </a:r>
          </a:p>
          <a:p>
            <a:pPr fontAlgn="base"/>
            <a:r>
              <a:rPr lang="en-US" sz="1900" dirty="0"/>
              <a:t>2. Progress in women’s education definitely has a positive impact on country’s development. </a:t>
            </a:r>
          </a:p>
          <a:p>
            <a:pPr fontAlgn="base"/>
            <a:r>
              <a:rPr lang="en-US" sz="1900" dirty="0"/>
              <a:t>3. Encouraging women for higher education levels might have positive impact in such cases. </a:t>
            </a:r>
          </a:p>
          <a:p>
            <a:pPr fontAlgn="base"/>
            <a:r>
              <a:rPr lang="en-US" sz="1900" dirty="0"/>
              <a:t>4. While urbanization can be positive factor for country’s economy, having more self-employed people lead to the negative impact on the country’s economy . </a:t>
            </a:r>
          </a:p>
          <a:p>
            <a:pPr fontAlgn="base"/>
            <a:r>
              <a:rPr lang="en-US" sz="1900" dirty="0"/>
              <a:t>5. More women in parliament should be encouraged for a country’s positive development and gender equality has to be improved for the contribution of women in agriculture and industry to improve economy</a:t>
            </a:r>
          </a:p>
          <a:p>
            <a:pPr fontAlgn="base"/>
            <a:endParaRPr lang="en-US" dirty="0"/>
          </a:p>
          <a:p>
            <a:endParaRPr lang="en-US" dirty="0"/>
          </a:p>
        </p:txBody>
      </p:sp>
    </p:spTree>
    <p:extLst>
      <p:ext uri="{BB962C8B-B14F-4D97-AF65-F5344CB8AC3E}">
        <p14:creationId xmlns:p14="http://schemas.microsoft.com/office/powerpoint/2010/main" val="1910320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oup 35">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7" name="Straight Connector 36">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37">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9"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45">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2" name="Rectangle 4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4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51" name="Straight Connector 5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5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5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 name="Title 3">
            <a:extLst>
              <a:ext uri="{FF2B5EF4-FFF2-40B4-BE49-F238E27FC236}">
                <a16:creationId xmlns:a16="http://schemas.microsoft.com/office/drawing/2014/main" id="{94B6F9C0-574E-452E-B632-28737D4CC696}"/>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THANK YOU!</a:t>
            </a:r>
            <a:br>
              <a:rPr lang="en-US" sz="5400"/>
            </a:br>
            <a:br>
              <a:rPr lang="en-US" sz="5400"/>
            </a:br>
            <a:endParaRPr lang="en-US" sz="5400"/>
          </a:p>
        </p:txBody>
      </p:sp>
      <p:sp>
        <p:nvSpPr>
          <p:cNvPr id="59" name="Freeform: Shape 5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6762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46FC-A1C7-49EF-AB78-E342D845BA88}"/>
              </a:ext>
            </a:extLst>
          </p:cNvPr>
          <p:cNvSpPr>
            <a:spLocks noGrp="1"/>
          </p:cNvSpPr>
          <p:nvPr>
            <p:ph type="title"/>
          </p:nvPr>
        </p:nvSpPr>
        <p:spPr>
          <a:xfrm>
            <a:off x="677334" y="281032"/>
            <a:ext cx="8596668" cy="628709"/>
          </a:xfrm>
        </p:spPr>
        <p:txBody>
          <a:bodyPr>
            <a:normAutofit fontScale="90000"/>
          </a:bodyPr>
          <a:lstStyle/>
          <a:p>
            <a:r>
              <a:rPr lang="en-GB" dirty="0"/>
              <a:t>Research Question </a:t>
            </a:r>
          </a:p>
        </p:txBody>
      </p:sp>
      <p:sp>
        <p:nvSpPr>
          <p:cNvPr id="3" name="Content Placeholder 2">
            <a:extLst>
              <a:ext uri="{FF2B5EF4-FFF2-40B4-BE49-F238E27FC236}">
                <a16:creationId xmlns:a16="http://schemas.microsoft.com/office/drawing/2014/main" id="{99AFE75B-8FC5-4E23-802B-E28DE0A4FAC7}"/>
              </a:ext>
            </a:extLst>
          </p:cNvPr>
          <p:cNvSpPr>
            <a:spLocks noGrp="1"/>
          </p:cNvSpPr>
          <p:nvPr>
            <p:ph idx="1"/>
          </p:nvPr>
        </p:nvSpPr>
        <p:spPr>
          <a:xfrm>
            <a:off x="376729" y="951178"/>
            <a:ext cx="10819748" cy="5090184"/>
          </a:xfrm>
        </p:spPr>
        <p:txBody>
          <a:bodyPr vert="horz" lIns="91440" tIns="45720" rIns="91440" bIns="45720" rtlCol="0" anchor="t">
            <a:normAutofit/>
          </a:bodyPr>
          <a:lstStyle/>
          <a:p>
            <a:pPr marL="0" indent="0">
              <a:buNone/>
            </a:pPr>
            <a:endParaRPr lang="en-GB" sz="2400" b="1" dirty="0">
              <a:solidFill>
                <a:schemeClr val="tx1">
                  <a:lumMod val="95000"/>
                </a:schemeClr>
              </a:solidFill>
            </a:endParaRPr>
          </a:p>
          <a:p>
            <a:r>
              <a:rPr lang="en-GB" b="1" dirty="0">
                <a:solidFill>
                  <a:schemeClr val="tx1">
                    <a:lumMod val="95000"/>
                  </a:schemeClr>
                </a:solidFill>
              </a:rPr>
              <a:t>How the Women Education Impacting the "Development" Status of the Country?</a:t>
            </a:r>
            <a:endParaRPr lang="en-GB" dirty="0">
              <a:solidFill>
                <a:schemeClr val="tx1">
                  <a:lumMod val="95000"/>
                </a:schemeClr>
              </a:solidFill>
            </a:endParaRPr>
          </a:p>
          <a:p>
            <a:pPr marL="0" indent="0">
              <a:buNone/>
            </a:pPr>
            <a:endParaRPr lang="en-GB" b="1" dirty="0">
              <a:solidFill>
                <a:schemeClr val="tx1">
                  <a:lumMod val="95000"/>
                </a:schemeClr>
              </a:solidFill>
              <a:ea typeface="+mn-lt"/>
              <a:cs typeface="+mn-lt"/>
            </a:endParaRPr>
          </a:p>
          <a:p>
            <a:pPr marL="0" indent="0">
              <a:buNone/>
            </a:pPr>
            <a:r>
              <a:rPr lang="en-US" dirty="0">
                <a:ea typeface="+mn-lt"/>
                <a:cs typeface="+mn-lt"/>
              </a:rPr>
              <a:t>Model used: Logistic regression</a:t>
            </a:r>
            <a:endParaRPr lang="en-GB" dirty="0"/>
          </a:p>
          <a:p>
            <a:pPr marL="0" indent="0">
              <a:buNone/>
            </a:pPr>
            <a:endParaRPr lang="en-US" u="sng" dirty="0">
              <a:ea typeface="+mn-lt"/>
              <a:cs typeface="+mn-lt"/>
            </a:endParaRPr>
          </a:p>
          <a:p>
            <a:pPr marL="0" indent="0">
              <a:buNone/>
            </a:pPr>
            <a:r>
              <a:rPr lang="en-US" dirty="0">
                <a:ea typeface="+mn-lt"/>
                <a:cs typeface="+mn-lt"/>
              </a:rPr>
              <a:t>Dependent Variable: Status [Developed, Developing]</a:t>
            </a:r>
            <a:endParaRPr lang="en-GB" dirty="0">
              <a:ea typeface="+mn-lt"/>
              <a:cs typeface="+mn-lt"/>
            </a:endParaRPr>
          </a:p>
          <a:p>
            <a:pPr marL="0" indent="0">
              <a:buNone/>
            </a:pPr>
            <a:r>
              <a:rPr lang="en-US" dirty="0">
                <a:ea typeface="+mn-lt"/>
                <a:cs typeface="+mn-lt"/>
              </a:rPr>
              <a:t>Independent Variables: </a:t>
            </a:r>
            <a:r>
              <a:rPr lang="en-US" dirty="0" err="1">
                <a:ea typeface="+mn-lt"/>
                <a:cs typeface="+mn-lt"/>
              </a:rPr>
              <a:t>wschoolenrolprimary</a:t>
            </a:r>
            <a:r>
              <a:rPr lang="en-US" dirty="0">
                <a:ea typeface="+mn-lt"/>
                <a:cs typeface="+mn-lt"/>
              </a:rPr>
              <a:t>, </a:t>
            </a:r>
            <a:r>
              <a:rPr lang="en-US" dirty="0" err="1">
                <a:ea typeface="+mn-lt"/>
                <a:cs typeface="+mn-lt"/>
              </a:rPr>
              <a:t>wschoolenrolsecondary</a:t>
            </a:r>
            <a:r>
              <a:rPr lang="en-US" dirty="0">
                <a:ea typeface="+mn-lt"/>
                <a:cs typeface="+mn-lt"/>
              </a:rPr>
              <a:t>, </a:t>
            </a:r>
            <a:r>
              <a:rPr lang="en-US" dirty="0" err="1">
                <a:ea typeface="+mn-lt"/>
                <a:cs typeface="+mn-lt"/>
              </a:rPr>
              <a:t>wschoolenrolltertiary</a:t>
            </a:r>
            <a:endParaRPr lang="en-GB" dirty="0">
              <a:ea typeface="+mn-lt"/>
              <a:cs typeface="+mn-lt"/>
            </a:endParaRPr>
          </a:p>
          <a:p>
            <a:pPr>
              <a:buFont typeface="Wingdings" charset="2"/>
              <a:buChar char="§"/>
            </a:pPr>
            <a:endParaRPr lang="en-US" sz="2000" dirty="0">
              <a:ea typeface="+mn-lt"/>
              <a:cs typeface="+mn-lt"/>
            </a:endParaRPr>
          </a:p>
          <a:p>
            <a:pPr marL="0" indent="0">
              <a:buNone/>
            </a:pPr>
            <a:endParaRPr lang="en-GB" dirty="0"/>
          </a:p>
        </p:txBody>
      </p:sp>
    </p:spTree>
    <p:extLst>
      <p:ext uri="{BB962C8B-B14F-4D97-AF65-F5344CB8AC3E}">
        <p14:creationId xmlns:p14="http://schemas.microsoft.com/office/powerpoint/2010/main" val="372661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251D-E8AF-4EA3-A4F2-F5CA9882CB60}"/>
              </a:ext>
            </a:extLst>
          </p:cNvPr>
          <p:cNvSpPr>
            <a:spLocks noGrp="1"/>
          </p:cNvSpPr>
          <p:nvPr>
            <p:ph type="title"/>
          </p:nvPr>
        </p:nvSpPr>
        <p:spPr>
          <a:xfrm>
            <a:off x="175101" y="269070"/>
            <a:ext cx="11050065" cy="6493444"/>
          </a:xfrm>
        </p:spPr>
        <p:txBody>
          <a:bodyPr>
            <a:normAutofit/>
          </a:bodyPr>
          <a:lstStyle/>
          <a:p>
            <a:pPr algn="ctr"/>
            <a:br>
              <a:rPr lang="en-US" sz="2800" b="1" u="sng"/>
            </a:br>
            <a:br>
              <a:rPr lang="en-US" sz="2800" b="1" u="sng"/>
            </a:br>
            <a:endParaRPr lang="en-US" sz="1800">
              <a:solidFill>
                <a:schemeClr val="tx1">
                  <a:lumMod val="75000"/>
                  <a:lumOff val="25000"/>
                </a:schemeClr>
              </a:solidFill>
              <a:latin typeface="+mn-lt"/>
              <a:ea typeface="+mn-ea"/>
              <a:cs typeface="+mn-cs"/>
            </a:endParaRPr>
          </a:p>
        </p:txBody>
      </p:sp>
      <p:pic>
        <p:nvPicPr>
          <p:cNvPr id="3" name="Picture 3" descr="A screenshot of a cell phone&#10;&#10;Description generated with very high confidence">
            <a:extLst>
              <a:ext uri="{FF2B5EF4-FFF2-40B4-BE49-F238E27FC236}">
                <a16:creationId xmlns:a16="http://schemas.microsoft.com/office/drawing/2014/main" id="{AB792355-7D8C-4503-8B31-AF6F5B34BB0F}"/>
              </a:ext>
            </a:extLst>
          </p:cNvPr>
          <p:cNvPicPr>
            <a:picLocks noChangeAspect="1"/>
          </p:cNvPicPr>
          <p:nvPr/>
        </p:nvPicPr>
        <p:blipFill>
          <a:blip r:embed="rId2"/>
          <a:stretch>
            <a:fillRect/>
          </a:stretch>
        </p:blipFill>
        <p:spPr>
          <a:xfrm>
            <a:off x="528918" y="315232"/>
            <a:ext cx="6238777" cy="62275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descr="A screenshot of a cell phone&#10;&#10;Description generated with very high confidence">
            <a:extLst>
              <a:ext uri="{FF2B5EF4-FFF2-40B4-BE49-F238E27FC236}">
                <a16:creationId xmlns:a16="http://schemas.microsoft.com/office/drawing/2014/main" id="{465D9F89-F46F-48E3-8CA7-5234F8368F64}"/>
              </a:ext>
            </a:extLst>
          </p:cNvPr>
          <p:cNvPicPr>
            <a:picLocks noChangeAspect="1"/>
          </p:cNvPicPr>
          <p:nvPr/>
        </p:nvPicPr>
        <p:blipFill>
          <a:blip r:embed="rId3"/>
          <a:stretch>
            <a:fillRect/>
          </a:stretch>
        </p:blipFill>
        <p:spPr>
          <a:xfrm>
            <a:off x="7298225" y="3144854"/>
            <a:ext cx="4240305" cy="16216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E2EB1983-078B-44F1-A314-884AEA72A237}"/>
              </a:ext>
            </a:extLst>
          </p:cNvPr>
          <p:cNvSpPr txBox="1"/>
          <p:nvPr/>
        </p:nvSpPr>
        <p:spPr>
          <a:xfrm>
            <a:off x="7262070" y="2284602"/>
            <a:ext cx="48404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Analysis with School_Enr_Primary parameter</a:t>
            </a:r>
          </a:p>
        </p:txBody>
      </p:sp>
      <p:pic>
        <p:nvPicPr>
          <p:cNvPr id="6" name="Picture 6" descr="A screenshot of a cell phone&#10;&#10;Description generated with high confidence">
            <a:extLst>
              <a:ext uri="{FF2B5EF4-FFF2-40B4-BE49-F238E27FC236}">
                <a16:creationId xmlns:a16="http://schemas.microsoft.com/office/drawing/2014/main" id="{AA54BF06-246A-44B9-987A-2EE01474E305}"/>
              </a:ext>
            </a:extLst>
          </p:cNvPr>
          <p:cNvPicPr>
            <a:picLocks noChangeAspect="1"/>
          </p:cNvPicPr>
          <p:nvPr/>
        </p:nvPicPr>
        <p:blipFill>
          <a:blip r:embed="rId4"/>
          <a:stretch>
            <a:fillRect/>
          </a:stretch>
        </p:blipFill>
        <p:spPr>
          <a:xfrm>
            <a:off x="7984067" y="2727586"/>
            <a:ext cx="2743200" cy="344495"/>
          </a:xfrm>
          <a:prstGeom prst="rect">
            <a:avLst/>
          </a:prstGeom>
        </p:spPr>
      </p:pic>
    </p:spTree>
    <p:extLst>
      <p:ext uri="{BB962C8B-B14F-4D97-AF65-F5344CB8AC3E}">
        <p14:creationId xmlns:p14="http://schemas.microsoft.com/office/powerpoint/2010/main" val="3844982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46FC-A1C7-49EF-AB78-E342D845BA88}"/>
              </a:ext>
            </a:extLst>
          </p:cNvPr>
          <p:cNvSpPr>
            <a:spLocks noGrp="1"/>
          </p:cNvSpPr>
          <p:nvPr>
            <p:ph type="title"/>
          </p:nvPr>
        </p:nvSpPr>
        <p:spPr>
          <a:xfrm>
            <a:off x="677334" y="281032"/>
            <a:ext cx="8596668" cy="628709"/>
          </a:xfrm>
        </p:spPr>
        <p:txBody>
          <a:bodyPr>
            <a:normAutofit fontScale="90000"/>
          </a:bodyPr>
          <a:lstStyle/>
          <a:p>
            <a:r>
              <a:rPr lang="en-GB" dirty="0"/>
              <a:t>Interpretation</a:t>
            </a:r>
          </a:p>
        </p:txBody>
      </p:sp>
      <p:sp>
        <p:nvSpPr>
          <p:cNvPr id="3" name="Content Placeholder 2">
            <a:extLst>
              <a:ext uri="{FF2B5EF4-FFF2-40B4-BE49-F238E27FC236}">
                <a16:creationId xmlns:a16="http://schemas.microsoft.com/office/drawing/2014/main" id="{99AFE75B-8FC5-4E23-802B-E28DE0A4FAC7}"/>
              </a:ext>
            </a:extLst>
          </p:cNvPr>
          <p:cNvSpPr>
            <a:spLocks noGrp="1"/>
          </p:cNvSpPr>
          <p:nvPr>
            <p:ph idx="1"/>
          </p:nvPr>
        </p:nvSpPr>
        <p:spPr>
          <a:xfrm>
            <a:off x="376729" y="951178"/>
            <a:ext cx="9966868" cy="5692171"/>
          </a:xfrm>
        </p:spPr>
        <p:txBody>
          <a:bodyPr vert="horz" lIns="91440" tIns="45720" rIns="91440" bIns="45720" rtlCol="0" anchor="t">
            <a:normAutofit/>
          </a:bodyPr>
          <a:lstStyle/>
          <a:p>
            <a:pPr algn="just"/>
            <a:endParaRPr lang="en-GB" sz="2400" b="1">
              <a:solidFill>
                <a:schemeClr val="tx1">
                  <a:lumMod val="95000"/>
                </a:schemeClr>
              </a:solidFill>
            </a:endParaRPr>
          </a:p>
          <a:p>
            <a:pPr algn="just"/>
            <a:r>
              <a:rPr lang="en-US" dirty="0">
                <a:ea typeface="+mn-lt"/>
                <a:cs typeface="+mn-lt"/>
              </a:rPr>
              <a:t>From the results, -2 log L with the parameters (104.243) is significantly less than the model with only intercepts (193.138).  </a:t>
            </a:r>
          </a:p>
          <a:p>
            <a:pPr algn="just"/>
            <a:r>
              <a:rPr lang="en-US" dirty="0">
                <a:ea typeface="+mn-lt"/>
                <a:cs typeface="+mn-lt"/>
              </a:rPr>
              <a:t>The Wald’s Chi-Square test static’s p-value is less than 0.05. Hence the model is significant . </a:t>
            </a:r>
            <a:endParaRPr lang="en-US"/>
          </a:p>
          <a:p>
            <a:pPr algn="just"/>
            <a:r>
              <a:rPr lang="en-US" dirty="0">
                <a:ea typeface="+mn-lt"/>
                <a:cs typeface="+mn-lt"/>
              </a:rPr>
              <a:t>The log odds of country to gain a Developed status is decreasing by </a:t>
            </a:r>
            <a:r>
              <a:rPr lang="en-US" dirty="0">
                <a:solidFill>
                  <a:schemeClr val="tx1"/>
                </a:solidFill>
                <a:ea typeface="+mn-lt"/>
                <a:cs typeface="+mn-lt"/>
              </a:rPr>
              <a:t>44% </a:t>
            </a:r>
            <a:r>
              <a:rPr lang="en-US" dirty="0">
                <a:ea typeface="+mn-lt"/>
                <a:cs typeface="+mn-lt"/>
              </a:rPr>
              <a:t>for a percent increase in the women’s enrollment in the primary level schools. (Hence If women is just having primary education it doesn't make any difference, to dig deeper we ran separately (with just primary enrollment parameter) and found it's not a significant variable.</a:t>
            </a:r>
          </a:p>
          <a:p>
            <a:pPr algn="just"/>
            <a:r>
              <a:rPr lang="en-US" dirty="0">
                <a:ea typeface="+mn-lt"/>
                <a:cs typeface="+mn-lt"/>
              </a:rPr>
              <a:t>The log odds of country to gain a Developed status is Increasing by 37% for a percent increase in the women’s enrollment in the secondary level schools.</a:t>
            </a:r>
          </a:p>
          <a:p>
            <a:pPr algn="just"/>
            <a:r>
              <a:rPr lang="en-US" dirty="0">
                <a:ea typeface="+mn-lt"/>
                <a:cs typeface="+mn-lt"/>
              </a:rPr>
              <a:t>The log odds of country to gain a Developed status is Increasing by 48% for a percent increase in the women’s enrollment in the tertiary level schools.</a:t>
            </a:r>
          </a:p>
          <a:p>
            <a:pPr algn="just"/>
            <a:r>
              <a:rPr lang="en-US" dirty="0">
                <a:ea typeface="+mn-lt"/>
                <a:cs typeface="+mn-lt"/>
              </a:rPr>
              <a:t>C = 0.905, means around 90% rows correctly predicted the Status of the Countries.</a:t>
            </a:r>
          </a:p>
          <a:p>
            <a:endParaRPr lang="en-GB" dirty="0">
              <a:ea typeface="+mn-lt"/>
              <a:cs typeface="+mn-lt"/>
            </a:endParaRPr>
          </a:p>
          <a:p>
            <a:pPr marL="0" indent="0">
              <a:buNone/>
            </a:pPr>
            <a:endParaRPr lang="en-GB" sz="2400" b="1">
              <a:solidFill>
                <a:srgbClr val="F2F2F2"/>
              </a:solidFill>
              <a:ea typeface="+mn-lt"/>
              <a:cs typeface="+mn-lt"/>
            </a:endParaRPr>
          </a:p>
          <a:p>
            <a:pPr>
              <a:buFont typeface="Wingdings" charset="2"/>
              <a:buChar char="§"/>
            </a:pPr>
            <a:endParaRPr lang="en-US" sz="2000"/>
          </a:p>
          <a:p>
            <a:pPr marL="0" indent="0">
              <a:buNone/>
            </a:pPr>
            <a:endParaRPr lang="en-GB"/>
          </a:p>
        </p:txBody>
      </p:sp>
    </p:spTree>
    <p:extLst>
      <p:ext uri="{BB962C8B-B14F-4D97-AF65-F5344CB8AC3E}">
        <p14:creationId xmlns:p14="http://schemas.microsoft.com/office/powerpoint/2010/main" val="207881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46FC-A1C7-49EF-AB78-E342D845BA88}"/>
              </a:ext>
            </a:extLst>
          </p:cNvPr>
          <p:cNvSpPr>
            <a:spLocks noGrp="1"/>
          </p:cNvSpPr>
          <p:nvPr>
            <p:ph type="title"/>
          </p:nvPr>
        </p:nvSpPr>
        <p:spPr>
          <a:xfrm>
            <a:off x="677334" y="721454"/>
            <a:ext cx="8596668" cy="775516"/>
          </a:xfrm>
        </p:spPr>
        <p:txBody>
          <a:bodyPr>
            <a:normAutofit/>
          </a:bodyPr>
          <a:lstStyle/>
          <a:p>
            <a:r>
              <a:rPr lang="en-GB" sz="3200" dirty="0"/>
              <a:t>Inference</a:t>
            </a:r>
          </a:p>
        </p:txBody>
      </p:sp>
      <p:sp>
        <p:nvSpPr>
          <p:cNvPr id="3" name="Content Placeholder 2">
            <a:extLst>
              <a:ext uri="{FF2B5EF4-FFF2-40B4-BE49-F238E27FC236}">
                <a16:creationId xmlns:a16="http://schemas.microsoft.com/office/drawing/2014/main" id="{99AFE75B-8FC5-4E23-802B-E28DE0A4FAC7}"/>
              </a:ext>
            </a:extLst>
          </p:cNvPr>
          <p:cNvSpPr>
            <a:spLocks noGrp="1"/>
          </p:cNvSpPr>
          <p:nvPr>
            <p:ph idx="1"/>
          </p:nvPr>
        </p:nvSpPr>
        <p:spPr>
          <a:xfrm>
            <a:off x="677334" y="1708824"/>
            <a:ext cx="8995144" cy="3440351"/>
          </a:xfrm>
        </p:spPr>
        <p:txBody>
          <a:bodyPr vert="horz" lIns="91440" tIns="45720" rIns="91440" bIns="45720" rtlCol="0" anchor="t">
            <a:normAutofit/>
          </a:bodyPr>
          <a:lstStyle/>
          <a:p>
            <a:pPr marL="0" indent="0">
              <a:lnSpc>
                <a:spcPct val="150000"/>
              </a:lnSpc>
              <a:buNone/>
            </a:pPr>
            <a:endParaRPr lang="en-GB" sz="2100" b="1" dirty="0">
              <a:solidFill>
                <a:schemeClr val="tx1">
                  <a:lumMod val="95000"/>
                </a:schemeClr>
              </a:solidFill>
            </a:endParaRPr>
          </a:p>
          <a:p>
            <a:pPr marL="0" indent="0" algn="just">
              <a:lnSpc>
                <a:spcPct val="150000"/>
              </a:lnSpc>
              <a:buNone/>
            </a:pPr>
            <a:r>
              <a:rPr lang="en-US" dirty="0">
                <a:ea typeface="+mn-lt"/>
                <a:cs typeface="+mn-lt"/>
              </a:rPr>
              <a:t>Country Status whether being a Developed / developing is significantly impacted by % of women enrollment in schools for higher level of education. Encouraging women to attain progress towards higher levels of education will have positive results on country’s growth</a:t>
            </a:r>
            <a:r>
              <a:rPr lang="en-US" sz="2100" dirty="0">
                <a:ea typeface="+mn-lt"/>
                <a:cs typeface="+mn-lt"/>
              </a:rPr>
              <a:t>.</a:t>
            </a:r>
            <a:endParaRPr lang="en-GB" sz="2100" dirty="0">
              <a:ea typeface="+mn-lt"/>
              <a:cs typeface="+mn-lt"/>
            </a:endParaRPr>
          </a:p>
          <a:p>
            <a:pPr>
              <a:buFont typeface="Wingdings" charset="2"/>
              <a:buChar char="§"/>
            </a:pPr>
            <a:endParaRPr lang="en-US" sz="2400" dirty="0">
              <a:ea typeface="+mn-lt"/>
              <a:cs typeface="+mn-lt"/>
            </a:endParaRPr>
          </a:p>
          <a:p>
            <a:pPr marL="0" indent="0">
              <a:buNone/>
            </a:pPr>
            <a:endParaRPr lang="en-GB" sz="2400" dirty="0"/>
          </a:p>
        </p:txBody>
      </p:sp>
    </p:spTree>
    <p:extLst>
      <p:ext uri="{BB962C8B-B14F-4D97-AF65-F5344CB8AC3E}">
        <p14:creationId xmlns:p14="http://schemas.microsoft.com/office/powerpoint/2010/main" val="611860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82E6-D7A4-419D-8524-6E88F37B357A}"/>
              </a:ext>
            </a:extLst>
          </p:cNvPr>
          <p:cNvSpPr>
            <a:spLocks noGrp="1"/>
          </p:cNvSpPr>
          <p:nvPr>
            <p:ph type="title"/>
          </p:nvPr>
        </p:nvSpPr>
        <p:spPr>
          <a:xfrm>
            <a:off x="677334" y="211123"/>
            <a:ext cx="8596668" cy="663663"/>
          </a:xfrm>
        </p:spPr>
        <p:txBody>
          <a:bodyPr>
            <a:normAutofit/>
          </a:bodyPr>
          <a:lstStyle/>
          <a:p>
            <a:r>
              <a:rPr lang="en-GB" sz="3200" dirty="0">
                <a:ea typeface="+mj-lt"/>
                <a:cs typeface="+mj-lt"/>
              </a:rPr>
              <a:t>Research Question</a:t>
            </a:r>
            <a:endParaRPr lang="en-US" sz="3200" dirty="0"/>
          </a:p>
        </p:txBody>
      </p:sp>
      <p:sp>
        <p:nvSpPr>
          <p:cNvPr id="3" name="Content Placeholder 2">
            <a:extLst>
              <a:ext uri="{FF2B5EF4-FFF2-40B4-BE49-F238E27FC236}">
                <a16:creationId xmlns:a16="http://schemas.microsoft.com/office/drawing/2014/main" id="{C0C6058A-0B57-41D3-B64E-5C850AB9D92E}"/>
              </a:ext>
            </a:extLst>
          </p:cNvPr>
          <p:cNvSpPr>
            <a:spLocks noGrp="1"/>
          </p:cNvSpPr>
          <p:nvPr>
            <p:ph idx="1"/>
          </p:nvPr>
        </p:nvSpPr>
        <p:spPr>
          <a:xfrm>
            <a:off x="341775" y="874278"/>
            <a:ext cx="9582373" cy="5167084"/>
          </a:xfrm>
        </p:spPr>
        <p:txBody>
          <a:bodyPr vert="horz" lIns="91440" tIns="45720" rIns="91440" bIns="45720" rtlCol="0" anchor="t">
            <a:normAutofit/>
          </a:bodyPr>
          <a:lstStyle/>
          <a:p>
            <a:pPr marL="0" indent="0">
              <a:buNone/>
            </a:pPr>
            <a:endParaRPr lang="en-GB" sz="2400" b="1" dirty="0">
              <a:solidFill>
                <a:schemeClr val="tx1">
                  <a:lumMod val="95000"/>
                </a:schemeClr>
              </a:solidFill>
            </a:endParaRPr>
          </a:p>
          <a:p>
            <a:r>
              <a:rPr lang="en-GB" b="1" dirty="0">
                <a:solidFill>
                  <a:schemeClr val="tx1">
                    <a:lumMod val="95000"/>
                  </a:schemeClr>
                </a:solidFill>
              </a:rPr>
              <a:t>Is Infant mortality rate different for different regions?</a:t>
            </a:r>
          </a:p>
          <a:p>
            <a:pPr marL="0" indent="0">
              <a:buNone/>
            </a:pPr>
            <a:endParaRPr lang="en-GB" b="1" dirty="0">
              <a:solidFill>
                <a:schemeClr val="tx1">
                  <a:lumMod val="95000"/>
                </a:schemeClr>
              </a:solidFill>
            </a:endParaRPr>
          </a:p>
          <a:p>
            <a:pPr>
              <a:buNone/>
            </a:pPr>
            <a:r>
              <a:rPr lang="en-US" i="1" u="sng" dirty="0">
                <a:ea typeface="+mn-lt"/>
                <a:cs typeface="+mn-lt"/>
              </a:rPr>
              <a:t>Hypothesis:</a:t>
            </a:r>
            <a:endParaRPr lang="en-GB" i="1" dirty="0">
              <a:ea typeface="+mn-lt"/>
              <a:cs typeface="+mn-lt"/>
            </a:endParaRPr>
          </a:p>
          <a:p>
            <a:pPr>
              <a:buNone/>
            </a:pPr>
            <a:r>
              <a:rPr lang="en-US" dirty="0">
                <a:ea typeface="+mn-lt"/>
                <a:cs typeface="+mn-lt"/>
              </a:rPr>
              <a:t>H0: mu1 = mu2 = mu3 = mu4...</a:t>
            </a:r>
            <a:endParaRPr lang="en-GB" dirty="0">
              <a:ea typeface="+mn-lt"/>
              <a:cs typeface="+mn-lt"/>
            </a:endParaRPr>
          </a:p>
          <a:p>
            <a:pPr>
              <a:buNone/>
            </a:pPr>
            <a:r>
              <a:rPr lang="en-US" dirty="0">
                <a:ea typeface="+mn-lt"/>
                <a:cs typeface="+mn-lt"/>
              </a:rPr>
              <a:t>H1: mu1 != mu2 or mu2 !=mu3 or mu3!=mu4 ….</a:t>
            </a:r>
            <a:endParaRPr lang="en-GB" dirty="0">
              <a:ea typeface="+mn-lt"/>
              <a:cs typeface="+mn-lt"/>
            </a:endParaRPr>
          </a:p>
          <a:p>
            <a:pPr marL="0" indent="0">
              <a:buNone/>
            </a:pPr>
            <a:endParaRPr lang="en-GB" b="1" dirty="0">
              <a:solidFill>
                <a:schemeClr val="tx1">
                  <a:lumMod val="95000"/>
                </a:schemeClr>
              </a:solidFill>
            </a:endParaRPr>
          </a:p>
          <a:p>
            <a:pPr marL="0" indent="0">
              <a:buNone/>
            </a:pPr>
            <a:r>
              <a:rPr lang="en-GB" dirty="0">
                <a:solidFill>
                  <a:schemeClr val="tx1">
                    <a:lumMod val="95000"/>
                  </a:schemeClr>
                </a:solidFill>
              </a:rPr>
              <a:t>Model Used:  ANOVA </a:t>
            </a:r>
          </a:p>
        </p:txBody>
      </p:sp>
    </p:spTree>
    <p:extLst>
      <p:ext uri="{BB962C8B-B14F-4D97-AF65-F5344CB8AC3E}">
        <p14:creationId xmlns:p14="http://schemas.microsoft.com/office/powerpoint/2010/main" val="4191771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41671DD986B64F89355693707EC6DF" ma:contentTypeVersion="4" ma:contentTypeDescription="Create a new document." ma:contentTypeScope="" ma:versionID="a69d385b3885eafa8ce5c1e3891bb4b9">
  <xsd:schema xmlns:xsd="http://www.w3.org/2001/XMLSchema" xmlns:xs="http://www.w3.org/2001/XMLSchema" xmlns:p="http://schemas.microsoft.com/office/2006/metadata/properties" xmlns:ns2="b2beb0da-05c4-4559-a98b-239ba5b9e640" xmlns:ns3="542fd9df-afc9-4c61-b81b-1e451c1197a6" targetNamespace="http://schemas.microsoft.com/office/2006/metadata/properties" ma:root="true" ma:fieldsID="394c5cfdae74a172dcf6c640e29cd5fe" ns2:_="" ns3:_="">
    <xsd:import namespace="b2beb0da-05c4-4559-a98b-239ba5b9e640"/>
    <xsd:import namespace="542fd9df-afc9-4c61-b81b-1e451c1197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beb0da-05c4-4559-a98b-239ba5b9e6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42fd9df-afc9-4c61-b81b-1e451c1197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A910B8-A36A-465A-B16E-A4FA8811F373}">
  <ds:schemaRefs>
    <ds:schemaRef ds:uri="http://schemas.microsoft.com/sharepoint/v3/contenttype/forms"/>
  </ds:schemaRefs>
</ds:datastoreItem>
</file>

<file path=customXml/itemProps2.xml><?xml version="1.0" encoding="utf-8"?>
<ds:datastoreItem xmlns:ds="http://schemas.openxmlformats.org/officeDocument/2006/customXml" ds:itemID="{3B6E80F0-A71E-49A5-88E4-551A3A790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beb0da-05c4-4559-a98b-239ba5b9e640"/>
    <ds:schemaRef ds:uri="542fd9df-afc9-4c61-b81b-1e451c1197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BC5F15-FCB4-4954-95E9-C1BE7B68FF3F}">
  <ds:schemaRefs>
    <ds:schemaRef ds:uri="b2beb0da-05c4-4559-a98b-239ba5b9e640"/>
    <ds:schemaRef ds:uri="http://purl.org/dc/terms/"/>
    <ds:schemaRef ds:uri="http://purl.org/dc/dcmitype/"/>
    <ds:schemaRef ds:uri="http://www.w3.org/XML/1998/namespac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542fd9df-afc9-4c61-b81b-1e451c1197a6"/>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1072</Words>
  <Application>Microsoft Office PowerPoint</Application>
  <PresentationFormat>Widescreen</PresentationFormat>
  <Paragraphs>209</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Trebuchet MS</vt:lpstr>
      <vt:lpstr>Wingdings</vt:lpstr>
      <vt:lpstr>Wingdings 3</vt:lpstr>
      <vt:lpstr>Facet</vt:lpstr>
      <vt:lpstr>Statistical Analysis for Impact of Women on Country's Development</vt:lpstr>
      <vt:lpstr>Introduction:</vt:lpstr>
      <vt:lpstr>PowerPoint Presentation</vt:lpstr>
      <vt:lpstr>EDUCATION  </vt:lpstr>
      <vt:lpstr>Research Question </vt:lpstr>
      <vt:lpstr>  </vt:lpstr>
      <vt:lpstr>Interpretation</vt:lpstr>
      <vt:lpstr>Inference</vt:lpstr>
      <vt:lpstr>Research Question</vt:lpstr>
      <vt:lpstr>  </vt:lpstr>
      <vt:lpstr>Interpretation</vt:lpstr>
      <vt:lpstr>Research Question</vt:lpstr>
      <vt:lpstr>  </vt:lpstr>
      <vt:lpstr>Interpretation</vt:lpstr>
      <vt:lpstr>Inference</vt:lpstr>
      <vt:lpstr>Research Question </vt:lpstr>
      <vt:lpstr>  </vt:lpstr>
      <vt:lpstr>Interpretation</vt:lpstr>
      <vt:lpstr>Inference</vt:lpstr>
      <vt:lpstr>EMPLOYMENT  </vt:lpstr>
      <vt:lpstr>Research Question</vt:lpstr>
      <vt:lpstr>PowerPoint Presentation</vt:lpstr>
      <vt:lpstr>Interpretation</vt:lpstr>
      <vt:lpstr>Inference</vt:lpstr>
      <vt:lpstr>Inference</vt:lpstr>
      <vt:lpstr>Research Question</vt:lpstr>
      <vt:lpstr>PowerPoint Presentation</vt:lpstr>
      <vt:lpstr>PowerPoint Presentation</vt:lpstr>
      <vt:lpstr>Analysis</vt:lpstr>
      <vt:lpstr>Inference</vt:lpstr>
      <vt:lpstr>Research Question</vt:lpstr>
      <vt:lpstr>PowerPoint Presentation</vt:lpstr>
      <vt:lpstr>Research Question</vt:lpstr>
      <vt:lpstr>PowerPoint Presentation</vt:lpstr>
      <vt:lpstr>Research Question</vt:lpstr>
      <vt:lpstr>PowerPoint Presentation</vt:lpstr>
      <vt:lpstr>Inference</vt:lpstr>
      <vt:lpstr>Research Question:</vt:lpstr>
      <vt:lpstr>PowerPoint Presentation</vt:lpstr>
      <vt:lpstr>Research Question:</vt:lpstr>
      <vt:lpstr>PowerPoint Presentation</vt:lpstr>
      <vt:lpstr>Interpretations</vt:lpstr>
      <vt:lpstr>Inference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for Impact of Women on World Development</dc:title>
  <dc:creator>Tejaswini Mummadi</dc:creator>
  <cp:lastModifiedBy>Anusha Kokkinti</cp:lastModifiedBy>
  <cp:revision>5</cp:revision>
  <dcterms:created xsi:type="dcterms:W3CDTF">2019-12-09T12:27:18Z</dcterms:created>
  <dcterms:modified xsi:type="dcterms:W3CDTF">2020-05-14T20:10:22Z</dcterms:modified>
</cp:coreProperties>
</file>