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8" r:id="rId3"/>
    <p:sldId id="277" r:id="rId4"/>
    <p:sldId id="279" r:id="rId5"/>
    <p:sldId id="281" r:id="rId6"/>
    <p:sldId id="290" r:id="rId7"/>
    <p:sldId id="283" r:id="rId8"/>
    <p:sldId id="282" r:id="rId9"/>
    <p:sldId id="284" r:id="rId10"/>
    <p:sldId id="287" r:id="rId11"/>
    <p:sldId id="285" r:id="rId12"/>
    <p:sldId id="286" r:id="rId13"/>
    <p:sldId id="288" r:id="rId14"/>
    <p:sldId id="28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FB9"/>
    <a:srgbClr val="005674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568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c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c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c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c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AllCluster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iTH\AllCluster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CLV by Gender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Sheet1!$B$11</c:f>
              <c:strCache>
                <c:ptCount val="1"/>
                <c:pt idx="0">
                  <c:v>CLV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Sheet1!$A$12:$A$13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Sheet1!$B$12:$B$13</c:f>
              <c:numCache>
                <c:formatCode>0</c:formatCode>
                <c:ptCount val="2"/>
                <c:pt idx="0">
                  <c:v>39645783.877705015</c:v>
                </c:pt>
                <c:pt idx="1">
                  <c:v>36758059.296744041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C-45FB-802A-87C6EAAF7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73753280839925"/>
          <c:y val="0.48759653868094782"/>
          <c:w val="7.0929133858267726E-2"/>
          <c:h val="0.17283490700226234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CLV by Employment Status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7494142827941239"/>
          <c:y val="0.24329507684394541"/>
          <c:w val="0.82505857172058772"/>
          <c:h val="0.61468482751211873"/>
        </c:manualLayout>
      </c:layout>
      <c:lineChart>
        <c:grouping val="standard"/>
        <c:varyColors val="0"/>
        <c:ser>
          <c:idx val="0"/>
          <c:order val="0"/>
          <c:tx>
            <c:strRef>
              <c:f>Sheet2!$B$13</c:f>
              <c:strCache>
                <c:ptCount val="1"/>
                <c:pt idx="0">
                  <c:v>CLV</c:v>
                </c:pt>
              </c:strCache>
            </c:strRef>
          </c:tx>
          <c:cat>
            <c:strRef>
              <c:f>Sheet2!$A$14:$A$18</c:f>
              <c:strCache>
                <c:ptCount val="5"/>
                <c:pt idx="0">
                  <c:v>Disabled</c:v>
                </c:pt>
                <c:pt idx="1">
                  <c:v>Employed</c:v>
                </c:pt>
                <c:pt idx="2">
                  <c:v>Medical Leave</c:v>
                </c:pt>
                <c:pt idx="3">
                  <c:v>Retired</c:v>
                </c:pt>
                <c:pt idx="4">
                  <c:v>Unemployed</c:v>
                </c:pt>
              </c:strCache>
            </c:strRef>
          </c:cat>
          <c:val>
            <c:numRef>
              <c:f>Sheet2!$B$14:$B$18</c:f>
              <c:numCache>
                <c:formatCode>0</c:formatCode>
                <c:ptCount val="5"/>
                <c:pt idx="0">
                  <c:v>3392002.9185399977</c:v>
                </c:pt>
                <c:pt idx="1">
                  <c:v>48625505.392507032</c:v>
                </c:pt>
                <c:pt idx="2">
                  <c:v>3709462.4642230012</c:v>
                </c:pt>
                <c:pt idx="3">
                  <c:v>2190427.7208759985</c:v>
                </c:pt>
                <c:pt idx="4">
                  <c:v>18486444.678303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22-499C-A170-DB7173733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998272"/>
        <c:axId val="90999808"/>
      </c:lineChart>
      <c:catAx>
        <c:axId val="90998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0999808"/>
        <c:crosses val="autoZero"/>
        <c:auto val="1"/>
        <c:lblAlgn val="ctr"/>
        <c:lblOffset val="100"/>
        <c:noMultiLvlLbl val="0"/>
      </c:catAx>
      <c:valAx>
        <c:axId val="9099980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9099827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CLV by Region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CLV</c:v>
                </c:pt>
              </c:strCache>
            </c:strRef>
          </c:tx>
          <c:invertIfNegative val="0"/>
          <c:cat>
            <c:strRef>
              <c:f>Sheet3!$A$10:$A$12</c:f>
              <c:strCache>
                <c:ptCount val="3"/>
                <c:pt idx="0">
                  <c:v>Rural</c:v>
                </c:pt>
                <c:pt idx="1">
                  <c:v>Suburban</c:v>
                </c:pt>
                <c:pt idx="2">
                  <c:v>Urban</c:v>
                </c:pt>
              </c:strCache>
            </c:strRef>
          </c:cat>
          <c:val>
            <c:numRef>
              <c:f>Sheet3!$B$10:$B$12</c:f>
              <c:numCache>
                <c:formatCode>0</c:formatCode>
                <c:ptCount val="3"/>
                <c:pt idx="0">
                  <c:v>14440389.507944005</c:v>
                </c:pt>
                <c:pt idx="1">
                  <c:v>49120850.667832121</c:v>
                </c:pt>
                <c:pt idx="2">
                  <c:v>12842602.998672983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6-4F8C-B27F-6289B71AE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228416"/>
        <c:axId val="91246592"/>
      </c:barChart>
      <c:catAx>
        <c:axId val="91228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1246592"/>
        <c:crosses val="autoZero"/>
        <c:auto val="1"/>
        <c:lblAlgn val="ctr"/>
        <c:lblOffset val="100"/>
        <c:noMultiLvlLbl val="0"/>
      </c:catAx>
      <c:valAx>
        <c:axId val="9124659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9122841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CLV by Vehicle Size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Sheet4!$B$10</c:f>
              <c:strCache>
                <c:ptCount val="1"/>
                <c:pt idx="0">
                  <c:v>CLV</c:v>
                </c:pt>
              </c:strCache>
            </c:strRef>
          </c:tx>
          <c:invertIfNegative val="0"/>
          <c:cat>
            <c:strRef>
              <c:f>Sheet4!$A$11:$A$13</c:f>
              <c:strCache>
                <c:ptCount val="3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Sheet4!$B$11:$B$13</c:f>
              <c:numCache>
                <c:formatCode>0</c:formatCode>
                <c:ptCount val="3"/>
                <c:pt idx="0">
                  <c:v>7510899.2441709973</c:v>
                </c:pt>
                <c:pt idx="1">
                  <c:v>53959185.586327061</c:v>
                </c:pt>
                <c:pt idx="2">
                  <c:v>14933758.343950983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C-4BF1-A51B-074F94193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266048"/>
        <c:axId val="91276032"/>
      </c:barChart>
      <c:catAx>
        <c:axId val="91266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1276032"/>
        <c:crosses val="autoZero"/>
        <c:auto val="1"/>
        <c:lblAlgn val="ctr"/>
        <c:lblOffset val="100"/>
        <c:noMultiLvlLbl val="0"/>
      </c:catAx>
      <c:valAx>
        <c:axId val="9127603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912660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Sheet1!$B$24:$B$28</c:f>
              <c:strCache>
                <c:ptCount val="5"/>
                <c:pt idx="0">
                  <c:v>Cluster 1: South Central</c:v>
                </c:pt>
                <c:pt idx="1">
                  <c:v>Cluster 2: North</c:v>
                </c:pt>
                <c:pt idx="2">
                  <c:v>Cluster 3: North East</c:v>
                </c:pt>
                <c:pt idx="3">
                  <c:v>Cluster 4: West</c:v>
                </c:pt>
                <c:pt idx="4">
                  <c:v>Cluster 5: South East</c:v>
                </c:pt>
              </c:strCache>
            </c:strRef>
          </c:cat>
          <c:val>
            <c:numRef>
              <c:f>Sheet1!$C$24:$C$28</c:f>
              <c:numCache>
                <c:formatCode>0</c:formatCode>
                <c:ptCount val="5"/>
                <c:pt idx="0">
                  <c:v>21664271.755827982</c:v>
                </c:pt>
                <c:pt idx="1">
                  <c:v>14068290.576859992</c:v>
                </c:pt>
                <c:pt idx="2">
                  <c:v>7766220.5015540048</c:v>
                </c:pt>
                <c:pt idx="3">
                  <c:v>25993394.340987023</c:v>
                </c:pt>
                <c:pt idx="4">
                  <c:v>6911665.9992200015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5-40BB-B2B5-531EEE627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[AllClusterdata.xlsx]Sheet2!PivotTable12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sz="2400" b="0" dirty="0"/>
              <a:t>Cluster wise: CLV by Sales Channel</a:t>
            </a:r>
          </a:p>
        </c:rich>
      </c:tx>
      <c:layout>
        <c:manualLayout>
          <c:xMode val="edge"/>
          <c:yMode val="edge"/>
          <c:x val="0.1771989608030117"/>
          <c:y val="1.8445923668734456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Sheet2!$A$2:$A$26</c:f>
              <c:multiLvlStrCache>
                <c:ptCount val="2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5</c:v>
                  </c:pt>
                </c:lvl>
                <c:lvl>
                  <c:pt idx="0">
                    <c:v>Agent</c:v>
                  </c:pt>
                  <c:pt idx="5">
                    <c:v>Branch</c:v>
                  </c:pt>
                  <c:pt idx="10">
                    <c:v>Call Center</c:v>
                  </c:pt>
                  <c:pt idx="15">
                    <c:v>Web</c:v>
                  </c:pt>
                </c:lvl>
              </c:multiLvlStrCache>
            </c:multiLvlStrRef>
          </c:cat>
          <c:val>
            <c:numRef>
              <c:f>Sheet2!$B$2:$B$26</c:f>
              <c:numCache>
                <c:formatCode>General</c:formatCode>
                <c:ptCount val="20"/>
                <c:pt idx="0">
                  <c:v>8192674.4740730096</c:v>
                </c:pt>
                <c:pt idx="1">
                  <c:v>5161873.4316570098</c:v>
                </c:pt>
                <c:pt idx="2">
                  <c:v>3083860.6426709997</c:v>
                </c:pt>
                <c:pt idx="3">
                  <c:v>9838687.8654499948</c:v>
                </c:pt>
                <c:pt idx="4">
                  <c:v>2515894.0116369999</c:v>
                </c:pt>
                <c:pt idx="5">
                  <c:v>6253977.0306999944</c:v>
                </c:pt>
                <c:pt idx="6">
                  <c:v>3741708.7861270052</c:v>
                </c:pt>
                <c:pt idx="7">
                  <c:v>1977285.0055189994</c:v>
                </c:pt>
                <c:pt idx="8">
                  <c:v>7615416.6011620127</c:v>
                </c:pt>
                <c:pt idx="9">
                  <c:v>2169593.3071649997</c:v>
                </c:pt>
                <c:pt idx="10">
                  <c:v>4086383.6274490003</c:v>
                </c:pt>
                <c:pt idx="11">
                  <c:v>3039147.3994079982</c:v>
                </c:pt>
                <c:pt idx="12">
                  <c:v>1528479.2489099996</c:v>
                </c:pt>
                <c:pt idx="13">
                  <c:v>4970618.3283940004</c:v>
                </c:pt>
                <c:pt idx="14">
                  <c:v>1330873.8807690011</c:v>
                </c:pt>
                <c:pt idx="15">
                  <c:v>3131236.623606001</c:v>
                </c:pt>
                <c:pt idx="16">
                  <c:v>2125560.9596679993</c:v>
                </c:pt>
                <c:pt idx="17">
                  <c:v>1176595.6044540009</c:v>
                </c:pt>
                <c:pt idx="18">
                  <c:v>3568671.5459810006</c:v>
                </c:pt>
                <c:pt idx="19">
                  <c:v>895304.79964899982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2-4B27-8BC2-3C8B47D1B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958080"/>
        <c:axId val="108134400"/>
      </c:barChart>
      <c:catAx>
        <c:axId val="909580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8134400"/>
        <c:crosses val="autoZero"/>
        <c:auto val="1"/>
        <c:lblAlgn val="ctr"/>
        <c:lblOffset val="100"/>
        <c:noMultiLvlLbl val="0"/>
      </c:catAx>
      <c:valAx>
        <c:axId val="1081344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0958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12188825" cy="23574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2308198" y="285728"/>
            <a:ext cx="7286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itchFamily="34" charset="0"/>
              </a:rPr>
              <a:t>Predicting “Customer Lifetime Value”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MiTH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24 Feb, 2018 </a:t>
            </a:r>
          </a:p>
          <a:p>
            <a:pPr algn="ctr"/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Anusha Mudunuri</a:t>
            </a:r>
          </a:p>
          <a:p>
            <a:pPr algn="ctr"/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Batch- 37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68"/>
            <a:ext cx="121888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5190" y="6000792"/>
            <a:ext cx="9787006" cy="7857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42852"/>
            <a:ext cx="10969943" cy="711081"/>
          </a:xfrm>
        </p:spPr>
        <p:txBody>
          <a:bodyPr/>
          <a:lstStyle/>
          <a:p>
            <a:r>
              <a:rPr lang="en-IN" dirty="0"/>
              <a:t>Test : Train data, Attributes Category Miss-match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520" y="1000108"/>
            <a:ext cx="7286676" cy="2410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21" y="3429001"/>
            <a:ext cx="7286675" cy="2500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093752" y="1785926"/>
            <a:ext cx="1857388" cy="7143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093752" y="4143380"/>
            <a:ext cx="1857388" cy="7143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190" y="6143668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Test’s </a:t>
            </a:r>
            <a:r>
              <a:rPr lang="en-IN" sz="1400" dirty="0" err="1">
                <a:solidFill>
                  <a:schemeClr val="bg1"/>
                </a:solidFill>
              </a:rPr>
              <a:t>Vehicle.Size</a:t>
            </a:r>
            <a:r>
              <a:rPr lang="en-IN" sz="1400" dirty="0">
                <a:solidFill>
                  <a:schemeClr val="bg1"/>
                </a:solidFill>
              </a:rPr>
              <a:t> changes as per Train data’s format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Dummy Variable with ‘Retired’ in Train data Removed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2" y="614366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NAs in </a:t>
            </a:r>
            <a:r>
              <a:rPr lang="en-IN" sz="1400" dirty="0" err="1">
                <a:solidFill>
                  <a:schemeClr val="bg1"/>
                </a:solidFill>
              </a:rPr>
              <a:t>Policy.Type</a:t>
            </a:r>
            <a:r>
              <a:rPr lang="en-IN" sz="1400" dirty="0">
                <a:solidFill>
                  <a:schemeClr val="bg1"/>
                </a:solidFill>
              </a:rPr>
              <a:t> in Test are imputed based on Policy Column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NAs in Income in Test are imputed using KNN.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3752" y="557216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Modifications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8000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    Multiple Linear Regression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000" y="3714752"/>
            <a:ext cx="907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    Multiple Linear Regression with Log Transformation  </a:t>
            </a: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522380" y="1785926"/>
            <a:ext cx="3571900" cy="15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lm(formula =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tempTrainTRG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~ ., data = train)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380" y="2500306"/>
            <a:ext cx="45815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50942" y="214311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2380" y="2786058"/>
            <a:ext cx="541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2380" y="4357694"/>
            <a:ext cx="4357718" cy="15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lin_mod1 &lt;- lm(log10(</a:t>
            </a:r>
            <a:r>
              <a:rPr lang="en-US" sz="1000" dirty="0" err="1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tempTrainTRG</a:t>
            </a:r>
            <a:r>
              <a:rPr lang="en-US" sz="1000" dirty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)~.,data = train)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0942" y="464344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2380" y="4929198"/>
            <a:ext cx="4552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2380" y="5143512"/>
            <a:ext cx="3971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Building(cont..)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8000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#3    Random Forest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9504" y="1785926"/>
            <a:ext cx="61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Data Preparation for Random Forest: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Categorical Variables </a:t>
            </a:r>
            <a:r>
              <a:rPr lang="en-IN" sz="1600" dirty="0" err="1"/>
              <a:t>Dummified</a:t>
            </a:r>
            <a:r>
              <a:rPr lang="en-IN" sz="16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Numerical variables scaled.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308066" y="2857496"/>
            <a:ext cx="6215106" cy="1692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model_rf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 &lt;-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randomForest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tempTrainTRG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 ~ . ,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cdatarf,ntree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 = 50,mtry = 20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066" y="3214686"/>
            <a:ext cx="7215238" cy="31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8951932" y="1285860"/>
            <a:ext cx="2571768" cy="16430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Highest R square from RF</a:t>
            </a:r>
          </a:p>
          <a:p>
            <a:pPr algn="ctr"/>
            <a:r>
              <a:rPr lang="en-IN" dirty="0"/>
              <a:t>68.48%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Building(cont..)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8000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#4    </a:t>
            </a:r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379504" y="1785926"/>
            <a:ext cx="6143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Data Preparation for </a:t>
            </a:r>
            <a:r>
              <a:rPr lang="en-IN" sz="1600" dirty="0" err="1">
                <a:solidFill>
                  <a:srgbClr val="00B050"/>
                </a:solidFill>
              </a:rPr>
              <a:t>XGBoost</a:t>
            </a:r>
            <a:r>
              <a:rPr lang="en-IN" sz="1600" dirty="0">
                <a:solidFill>
                  <a:srgbClr val="00B05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Categorical Variables </a:t>
            </a:r>
            <a:r>
              <a:rPr lang="en-IN" sz="1600" dirty="0" err="1"/>
              <a:t>Dummified</a:t>
            </a:r>
            <a:r>
              <a:rPr lang="en-IN" sz="16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Numerical variables scaled.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Converting Train and Test data to dense matrix format.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51932" y="1285860"/>
            <a:ext cx="2571768" cy="16430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Highest R square from </a:t>
            </a:r>
            <a:r>
              <a:rPr lang="en-IN" dirty="0" err="1"/>
              <a:t>XGBoost</a:t>
            </a:r>
            <a:endParaRPr lang="en-IN" dirty="0"/>
          </a:p>
          <a:p>
            <a:pPr algn="ctr"/>
            <a:r>
              <a:rPr lang="en-IN" dirty="0"/>
              <a:t>69.03%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379504" y="2928934"/>
            <a:ext cx="6643734" cy="161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050" dirty="0">
                <a:solidFill>
                  <a:srgbClr val="330FB9"/>
                </a:solidFill>
              </a:rPr>
              <a:t>model = </a:t>
            </a:r>
            <a:r>
              <a:rPr lang="en-IN" sz="1050" dirty="0" err="1">
                <a:solidFill>
                  <a:srgbClr val="330FB9"/>
                </a:solidFill>
              </a:rPr>
              <a:t>xgboost</a:t>
            </a:r>
            <a:r>
              <a:rPr lang="en-IN" sz="1050" dirty="0">
                <a:solidFill>
                  <a:srgbClr val="330FB9"/>
                </a:solidFill>
              </a:rPr>
              <a:t>(data = </a:t>
            </a:r>
            <a:r>
              <a:rPr lang="en-IN" sz="1050" dirty="0" err="1">
                <a:solidFill>
                  <a:srgbClr val="330FB9"/>
                </a:solidFill>
              </a:rPr>
              <a:t>dtrain</a:t>
            </a:r>
            <a:r>
              <a:rPr lang="en-IN" sz="1050" dirty="0">
                <a:solidFill>
                  <a:srgbClr val="330FB9"/>
                </a:solidFill>
              </a:rPr>
              <a:t>, </a:t>
            </a:r>
            <a:r>
              <a:rPr lang="en-IN" sz="1050" dirty="0" err="1">
                <a:solidFill>
                  <a:srgbClr val="330FB9"/>
                </a:solidFill>
              </a:rPr>
              <a:t>max.depth</a:t>
            </a:r>
            <a:r>
              <a:rPr lang="en-IN" sz="1050" dirty="0">
                <a:solidFill>
                  <a:srgbClr val="330FB9"/>
                </a:solidFill>
              </a:rPr>
              <a:t> = 4, eta = 0.1, </a:t>
            </a:r>
            <a:r>
              <a:rPr lang="en-IN" sz="1050" dirty="0" err="1">
                <a:solidFill>
                  <a:srgbClr val="330FB9"/>
                </a:solidFill>
              </a:rPr>
              <a:t>nthread</a:t>
            </a:r>
            <a:r>
              <a:rPr lang="en-IN" sz="1050" dirty="0">
                <a:solidFill>
                  <a:srgbClr val="330FB9"/>
                </a:solidFill>
              </a:rPr>
              <a:t> = 4, </a:t>
            </a:r>
            <a:r>
              <a:rPr lang="en-IN" sz="1050" dirty="0" err="1">
                <a:solidFill>
                  <a:srgbClr val="330FB9"/>
                </a:solidFill>
              </a:rPr>
              <a:t>nround</a:t>
            </a:r>
            <a:r>
              <a:rPr lang="en-IN" sz="1050" dirty="0">
                <a:solidFill>
                  <a:srgbClr val="330FB9"/>
                </a:solidFill>
              </a:rPr>
              <a:t> = 40, objective = "</a:t>
            </a:r>
            <a:r>
              <a:rPr lang="en-IN" sz="1050" dirty="0" err="1">
                <a:solidFill>
                  <a:srgbClr val="330FB9"/>
                </a:solidFill>
              </a:rPr>
              <a:t>reg:linear</a:t>
            </a:r>
            <a:r>
              <a:rPr lang="en-IN" sz="1050" dirty="0">
                <a:solidFill>
                  <a:srgbClr val="330FB9"/>
                </a:solidFill>
              </a:rPr>
              <a:t>", verbose = 1)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504" y="3214685"/>
            <a:ext cx="7643866" cy="326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6" y="2714620"/>
            <a:ext cx="10969943" cy="711081"/>
          </a:xfrm>
        </p:spPr>
        <p:txBody>
          <a:bodyPr/>
          <a:lstStyle/>
          <a:p>
            <a:pPr algn="ctr"/>
            <a:r>
              <a:rPr lang="en-IN" sz="44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93752" y="1142984"/>
            <a:ext cx="10001320" cy="3429024"/>
          </a:xfrm>
          <a:prstGeom prst="roundRect">
            <a:avLst>
              <a:gd name="adj" fmla="val 69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5190" y="1357298"/>
            <a:ext cx="985844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>
                <a:solidFill>
                  <a:schemeClr val="bg1"/>
                </a:solidFill>
              </a:rPr>
              <a:t> To predict the Customer lifetime value for an auto insurance company based on different quantitative and qualitative features provided.</a:t>
            </a:r>
          </a:p>
          <a:p>
            <a:pPr>
              <a:buFont typeface="Wingdings" pitchFamily="2" charset="2"/>
              <a:buChar char="q"/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>
                <a:solidFill>
                  <a:schemeClr val="bg1"/>
                </a:solidFill>
              </a:rPr>
              <a:t> Forecasting is an important approach to take an optimal decision and implement appropriate action plans.</a:t>
            </a:r>
          </a:p>
          <a:p>
            <a:pPr>
              <a:buFont typeface="Wingdings" pitchFamily="2" charset="2"/>
              <a:buChar char="q"/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>
                <a:solidFill>
                  <a:schemeClr val="bg1"/>
                </a:solidFill>
              </a:rPr>
              <a:t> A major non-life insurance company wants to evaluate customer lifetime value based on each customer’s demographics and policy information including claim details. The CLV is a profitability metric in terms of a value placed by the company on each customer and can be conceived in two dimensions: the customer`s present Value and potential future Value.</a:t>
            </a: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84" y="4929198"/>
            <a:ext cx="1928814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A59AFE86-4CE9-4FB8-ABE3-A970FE0D2297}"/>
              </a:ext>
            </a:extLst>
          </p:cNvPr>
          <p:cNvSpPr/>
          <p:nvPr/>
        </p:nvSpPr>
        <p:spPr>
          <a:xfrm>
            <a:off x="469242" y="4830925"/>
            <a:ext cx="3600534" cy="46755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6819D2-3937-49F4-A19A-DE996E29EEB7}"/>
              </a:ext>
            </a:extLst>
          </p:cNvPr>
          <p:cNvSpPr/>
          <p:nvPr/>
        </p:nvSpPr>
        <p:spPr>
          <a:xfrm>
            <a:off x="3605455" y="4877699"/>
            <a:ext cx="3600534" cy="46755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97C4555-2F6B-4D02-9C4F-3AB75215E425}"/>
              </a:ext>
            </a:extLst>
          </p:cNvPr>
          <p:cNvSpPr/>
          <p:nvPr/>
        </p:nvSpPr>
        <p:spPr>
          <a:xfrm>
            <a:off x="7205989" y="4927062"/>
            <a:ext cx="2459214" cy="319343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Pre-processing (Steps on Train dataset)</a:t>
            </a: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1444915" y="3250856"/>
            <a:ext cx="1035240" cy="1789949"/>
          </a:xfrm>
          <a:custGeom>
            <a:avLst/>
            <a:gdLst>
              <a:gd name="T0" fmla="*/ 12 w 703"/>
              <a:gd name="T1" fmla="*/ 0 h 1573"/>
              <a:gd name="T2" fmla="*/ 236 w 703"/>
              <a:gd name="T3" fmla="*/ 22 h 1573"/>
              <a:gd name="T4" fmla="*/ 463 w 703"/>
              <a:gd name="T5" fmla="*/ 45 h 1573"/>
              <a:gd name="T6" fmla="*/ 461 w 703"/>
              <a:gd name="T7" fmla="*/ 53 h 1573"/>
              <a:gd name="T8" fmla="*/ 461 w 703"/>
              <a:gd name="T9" fmla="*/ 73 h 1573"/>
              <a:gd name="T10" fmla="*/ 459 w 703"/>
              <a:gd name="T11" fmla="*/ 106 h 1573"/>
              <a:gd name="T12" fmla="*/ 457 w 703"/>
              <a:gd name="T13" fmla="*/ 151 h 1573"/>
              <a:gd name="T14" fmla="*/ 455 w 703"/>
              <a:gd name="T15" fmla="*/ 203 h 1573"/>
              <a:gd name="T16" fmla="*/ 455 w 703"/>
              <a:gd name="T17" fmla="*/ 268 h 1573"/>
              <a:gd name="T18" fmla="*/ 455 w 703"/>
              <a:gd name="T19" fmla="*/ 340 h 1573"/>
              <a:gd name="T20" fmla="*/ 457 w 703"/>
              <a:gd name="T21" fmla="*/ 418 h 1573"/>
              <a:gd name="T22" fmla="*/ 461 w 703"/>
              <a:gd name="T23" fmla="*/ 506 h 1573"/>
              <a:gd name="T24" fmla="*/ 467 w 703"/>
              <a:gd name="T25" fmla="*/ 597 h 1573"/>
              <a:gd name="T26" fmla="*/ 477 w 703"/>
              <a:gd name="T27" fmla="*/ 697 h 1573"/>
              <a:gd name="T28" fmla="*/ 490 w 703"/>
              <a:gd name="T29" fmla="*/ 798 h 1573"/>
              <a:gd name="T30" fmla="*/ 506 w 703"/>
              <a:gd name="T31" fmla="*/ 906 h 1573"/>
              <a:gd name="T32" fmla="*/ 527 w 703"/>
              <a:gd name="T33" fmla="*/ 1013 h 1573"/>
              <a:gd name="T34" fmla="*/ 551 w 703"/>
              <a:gd name="T35" fmla="*/ 1124 h 1573"/>
              <a:gd name="T36" fmla="*/ 582 w 703"/>
              <a:gd name="T37" fmla="*/ 1237 h 1573"/>
              <a:gd name="T38" fmla="*/ 617 w 703"/>
              <a:gd name="T39" fmla="*/ 1348 h 1573"/>
              <a:gd name="T40" fmla="*/ 656 w 703"/>
              <a:gd name="T41" fmla="*/ 1462 h 1573"/>
              <a:gd name="T42" fmla="*/ 703 w 703"/>
              <a:gd name="T43" fmla="*/ 1573 h 1573"/>
              <a:gd name="T44" fmla="*/ 180 w 703"/>
              <a:gd name="T45" fmla="*/ 1475 h 1573"/>
              <a:gd name="T46" fmla="*/ 141 w 703"/>
              <a:gd name="T47" fmla="*/ 1348 h 1573"/>
              <a:gd name="T48" fmla="*/ 107 w 703"/>
              <a:gd name="T49" fmla="*/ 1222 h 1573"/>
              <a:gd name="T50" fmla="*/ 80 w 703"/>
              <a:gd name="T51" fmla="*/ 1097 h 1573"/>
              <a:gd name="T52" fmla="*/ 57 w 703"/>
              <a:gd name="T53" fmla="*/ 974 h 1573"/>
              <a:gd name="T54" fmla="*/ 39 w 703"/>
              <a:gd name="T55" fmla="*/ 855 h 1573"/>
              <a:gd name="T56" fmla="*/ 25 w 703"/>
              <a:gd name="T57" fmla="*/ 742 h 1573"/>
              <a:gd name="T58" fmla="*/ 14 w 703"/>
              <a:gd name="T59" fmla="*/ 632 h 1573"/>
              <a:gd name="T60" fmla="*/ 8 w 703"/>
              <a:gd name="T61" fmla="*/ 529 h 1573"/>
              <a:gd name="T62" fmla="*/ 2 w 703"/>
              <a:gd name="T63" fmla="*/ 432 h 1573"/>
              <a:gd name="T64" fmla="*/ 0 w 703"/>
              <a:gd name="T65" fmla="*/ 344 h 1573"/>
              <a:gd name="T66" fmla="*/ 0 w 703"/>
              <a:gd name="T67" fmla="*/ 262 h 1573"/>
              <a:gd name="T68" fmla="*/ 2 w 703"/>
              <a:gd name="T69" fmla="*/ 192 h 1573"/>
              <a:gd name="T70" fmla="*/ 4 w 703"/>
              <a:gd name="T71" fmla="*/ 129 h 1573"/>
              <a:gd name="T72" fmla="*/ 6 w 703"/>
              <a:gd name="T73" fmla="*/ 78 h 1573"/>
              <a:gd name="T74" fmla="*/ 8 w 703"/>
              <a:gd name="T75" fmla="*/ 39 h 1573"/>
              <a:gd name="T76" fmla="*/ 10 w 703"/>
              <a:gd name="T77" fmla="*/ 14 h 1573"/>
              <a:gd name="T78" fmla="*/ 12 w 703"/>
              <a:gd name="T7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1573">
                <a:moveTo>
                  <a:pt x="12" y="0"/>
                </a:moveTo>
                <a:lnTo>
                  <a:pt x="236" y="22"/>
                </a:lnTo>
                <a:lnTo>
                  <a:pt x="463" y="45"/>
                </a:lnTo>
                <a:lnTo>
                  <a:pt x="461" y="53"/>
                </a:lnTo>
                <a:lnTo>
                  <a:pt x="461" y="73"/>
                </a:lnTo>
                <a:lnTo>
                  <a:pt x="459" y="106"/>
                </a:lnTo>
                <a:lnTo>
                  <a:pt x="457" y="151"/>
                </a:lnTo>
                <a:lnTo>
                  <a:pt x="455" y="203"/>
                </a:lnTo>
                <a:lnTo>
                  <a:pt x="455" y="268"/>
                </a:lnTo>
                <a:lnTo>
                  <a:pt x="455" y="340"/>
                </a:lnTo>
                <a:lnTo>
                  <a:pt x="457" y="418"/>
                </a:lnTo>
                <a:lnTo>
                  <a:pt x="461" y="506"/>
                </a:lnTo>
                <a:lnTo>
                  <a:pt x="467" y="597"/>
                </a:lnTo>
                <a:lnTo>
                  <a:pt x="477" y="697"/>
                </a:lnTo>
                <a:lnTo>
                  <a:pt x="490" y="798"/>
                </a:lnTo>
                <a:lnTo>
                  <a:pt x="506" y="906"/>
                </a:lnTo>
                <a:lnTo>
                  <a:pt x="527" y="1013"/>
                </a:lnTo>
                <a:lnTo>
                  <a:pt x="551" y="1124"/>
                </a:lnTo>
                <a:lnTo>
                  <a:pt x="582" y="1237"/>
                </a:lnTo>
                <a:lnTo>
                  <a:pt x="617" y="1348"/>
                </a:lnTo>
                <a:lnTo>
                  <a:pt x="656" y="1462"/>
                </a:lnTo>
                <a:lnTo>
                  <a:pt x="703" y="1573"/>
                </a:lnTo>
                <a:lnTo>
                  <a:pt x="180" y="1475"/>
                </a:lnTo>
                <a:lnTo>
                  <a:pt x="141" y="1348"/>
                </a:lnTo>
                <a:lnTo>
                  <a:pt x="107" y="1222"/>
                </a:lnTo>
                <a:lnTo>
                  <a:pt x="80" y="1097"/>
                </a:lnTo>
                <a:lnTo>
                  <a:pt x="57" y="974"/>
                </a:lnTo>
                <a:lnTo>
                  <a:pt x="39" y="855"/>
                </a:lnTo>
                <a:lnTo>
                  <a:pt x="25" y="742"/>
                </a:lnTo>
                <a:lnTo>
                  <a:pt x="14" y="632"/>
                </a:lnTo>
                <a:lnTo>
                  <a:pt x="8" y="529"/>
                </a:lnTo>
                <a:lnTo>
                  <a:pt x="2" y="432"/>
                </a:lnTo>
                <a:lnTo>
                  <a:pt x="0" y="344"/>
                </a:lnTo>
                <a:lnTo>
                  <a:pt x="0" y="262"/>
                </a:lnTo>
                <a:lnTo>
                  <a:pt x="2" y="192"/>
                </a:lnTo>
                <a:lnTo>
                  <a:pt x="4" y="129"/>
                </a:lnTo>
                <a:lnTo>
                  <a:pt x="6" y="78"/>
                </a:lnTo>
                <a:lnTo>
                  <a:pt x="8" y="39"/>
                </a:lnTo>
                <a:lnTo>
                  <a:pt x="10" y="14"/>
                </a:lnTo>
                <a:lnTo>
                  <a:pt x="1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4145669" y="2316623"/>
            <a:ext cx="1515309" cy="2748078"/>
          </a:xfrm>
          <a:custGeom>
            <a:avLst/>
            <a:gdLst>
              <a:gd name="T0" fmla="*/ 420 w 1029"/>
              <a:gd name="T1" fmla="*/ 0 h 2415"/>
              <a:gd name="T2" fmla="*/ 455 w 1029"/>
              <a:gd name="T3" fmla="*/ 49 h 2415"/>
              <a:gd name="T4" fmla="*/ 494 w 1029"/>
              <a:gd name="T5" fmla="*/ 107 h 2415"/>
              <a:gd name="T6" fmla="*/ 537 w 1029"/>
              <a:gd name="T7" fmla="*/ 176 h 2415"/>
              <a:gd name="T8" fmla="*/ 582 w 1029"/>
              <a:gd name="T9" fmla="*/ 252 h 2415"/>
              <a:gd name="T10" fmla="*/ 629 w 1029"/>
              <a:gd name="T11" fmla="*/ 338 h 2415"/>
              <a:gd name="T12" fmla="*/ 678 w 1029"/>
              <a:gd name="T13" fmla="*/ 431 h 2415"/>
              <a:gd name="T14" fmla="*/ 726 w 1029"/>
              <a:gd name="T15" fmla="*/ 533 h 2415"/>
              <a:gd name="T16" fmla="*/ 775 w 1029"/>
              <a:gd name="T17" fmla="*/ 642 h 2415"/>
              <a:gd name="T18" fmla="*/ 849 w 1029"/>
              <a:gd name="T19" fmla="*/ 835 h 2415"/>
              <a:gd name="T20" fmla="*/ 910 w 1029"/>
              <a:gd name="T21" fmla="*/ 1032 h 2415"/>
              <a:gd name="T22" fmla="*/ 959 w 1029"/>
              <a:gd name="T23" fmla="*/ 1229 h 2415"/>
              <a:gd name="T24" fmla="*/ 996 w 1029"/>
              <a:gd name="T25" fmla="*/ 1426 h 2415"/>
              <a:gd name="T26" fmla="*/ 1019 w 1029"/>
              <a:gd name="T27" fmla="*/ 1625 h 2415"/>
              <a:gd name="T28" fmla="*/ 1029 w 1029"/>
              <a:gd name="T29" fmla="*/ 1824 h 2415"/>
              <a:gd name="T30" fmla="*/ 1025 w 1029"/>
              <a:gd name="T31" fmla="*/ 2023 h 2415"/>
              <a:gd name="T32" fmla="*/ 1010 w 1029"/>
              <a:gd name="T33" fmla="*/ 2220 h 2415"/>
              <a:gd name="T34" fmla="*/ 980 w 1029"/>
              <a:gd name="T35" fmla="*/ 2415 h 2415"/>
              <a:gd name="T36" fmla="*/ 527 w 1029"/>
              <a:gd name="T37" fmla="*/ 2372 h 2415"/>
              <a:gd name="T38" fmla="*/ 551 w 1029"/>
              <a:gd name="T39" fmla="*/ 2232 h 2415"/>
              <a:gd name="T40" fmla="*/ 566 w 1029"/>
              <a:gd name="T41" fmla="*/ 2093 h 2415"/>
              <a:gd name="T42" fmla="*/ 574 w 1029"/>
              <a:gd name="T43" fmla="*/ 1959 h 2415"/>
              <a:gd name="T44" fmla="*/ 576 w 1029"/>
              <a:gd name="T45" fmla="*/ 1826 h 2415"/>
              <a:gd name="T46" fmla="*/ 570 w 1029"/>
              <a:gd name="T47" fmla="*/ 1697 h 2415"/>
              <a:gd name="T48" fmla="*/ 558 w 1029"/>
              <a:gd name="T49" fmla="*/ 1574 h 2415"/>
              <a:gd name="T50" fmla="*/ 541 w 1029"/>
              <a:gd name="T51" fmla="*/ 1453 h 2415"/>
              <a:gd name="T52" fmla="*/ 519 w 1029"/>
              <a:gd name="T53" fmla="*/ 1336 h 2415"/>
              <a:gd name="T54" fmla="*/ 494 w 1029"/>
              <a:gd name="T55" fmla="*/ 1225 h 2415"/>
              <a:gd name="T56" fmla="*/ 463 w 1029"/>
              <a:gd name="T57" fmla="*/ 1116 h 2415"/>
              <a:gd name="T58" fmla="*/ 432 w 1029"/>
              <a:gd name="T59" fmla="*/ 1015 h 2415"/>
              <a:gd name="T60" fmla="*/ 396 w 1029"/>
              <a:gd name="T61" fmla="*/ 917 h 2415"/>
              <a:gd name="T62" fmla="*/ 359 w 1029"/>
              <a:gd name="T63" fmla="*/ 823 h 2415"/>
              <a:gd name="T64" fmla="*/ 322 w 1029"/>
              <a:gd name="T65" fmla="*/ 737 h 2415"/>
              <a:gd name="T66" fmla="*/ 283 w 1029"/>
              <a:gd name="T67" fmla="*/ 656 h 2415"/>
              <a:gd name="T68" fmla="*/ 244 w 1029"/>
              <a:gd name="T69" fmla="*/ 579 h 2415"/>
              <a:gd name="T70" fmla="*/ 207 w 1029"/>
              <a:gd name="T71" fmla="*/ 511 h 2415"/>
              <a:gd name="T72" fmla="*/ 170 w 1029"/>
              <a:gd name="T73" fmla="*/ 447 h 2415"/>
              <a:gd name="T74" fmla="*/ 137 w 1029"/>
              <a:gd name="T75" fmla="*/ 390 h 2415"/>
              <a:gd name="T76" fmla="*/ 105 w 1029"/>
              <a:gd name="T77" fmla="*/ 339 h 2415"/>
              <a:gd name="T78" fmla="*/ 76 w 1029"/>
              <a:gd name="T79" fmla="*/ 297 h 2415"/>
              <a:gd name="T80" fmla="*/ 51 w 1029"/>
              <a:gd name="T81" fmla="*/ 261 h 2415"/>
              <a:gd name="T82" fmla="*/ 29 w 1029"/>
              <a:gd name="T83" fmla="*/ 232 h 2415"/>
              <a:gd name="T84" fmla="*/ 14 w 1029"/>
              <a:gd name="T85" fmla="*/ 213 h 2415"/>
              <a:gd name="T86" fmla="*/ 4 w 1029"/>
              <a:gd name="T87" fmla="*/ 199 h 2415"/>
              <a:gd name="T88" fmla="*/ 0 w 1029"/>
              <a:gd name="T89" fmla="*/ 193 h 2415"/>
              <a:gd name="T90" fmla="*/ 191 w 1029"/>
              <a:gd name="T91" fmla="*/ 33 h 2415"/>
              <a:gd name="T92" fmla="*/ 420 w 1029"/>
              <a:gd name="T93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2415">
                <a:moveTo>
                  <a:pt x="420" y="0"/>
                </a:moveTo>
                <a:lnTo>
                  <a:pt x="455" y="49"/>
                </a:lnTo>
                <a:lnTo>
                  <a:pt x="494" y="107"/>
                </a:lnTo>
                <a:lnTo>
                  <a:pt x="537" y="176"/>
                </a:lnTo>
                <a:lnTo>
                  <a:pt x="582" y="252"/>
                </a:lnTo>
                <a:lnTo>
                  <a:pt x="629" y="338"/>
                </a:lnTo>
                <a:lnTo>
                  <a:pt x="678" y="431"/>
                </a:lnTo>
                <a:lnTo>
                  <a:pt x="726" y="533"/>
                </a:lnTo>
                <a:lnTo>
                  <a:pt x="775" y="642"/>
                </a:lnTo>
                <a:lnTo>
                  <a:pt x="849" y="835"/>
                </a:lnTo>
                <a:lnTo>
                  <a:pt x="910" y="1032"/>
                </a:lnTo>
                <a:lnTo>
                  <a:pt x="959" y="1229"/>
                </a:lnTo>
                <a:lnTo>
                  <a:pt x="996" y="1426"/>
                </a:lnTo>
                <a:lnTo>
                  <a:pt x="1019" y="1625"/>
                </a:lnTo>
                <a:lnTo>
                  <a:pt x="1029" y="1824"/>
                </a:lnTo>
                <a:lnTo>
                  <a:pt x="1025" y="2023"/>
                </a:lnTo>
                <a:lnTo>
                  <a:pt x="1010" y="2220"/>
                </a:lnTo>
                <a:lnTo>
                  <a:pt x="980" y="2415"/>
                </a:lnTo>
                <a:lnTo>
                  <a:pt x="527" y="2372"/>
                </a:lnTo>
                <a:lnTo>
                  <a:pt x="551" y="2232"/>
                </a:lnTo>
                <a:lnTo>
                  <a:pt x="566" y="2093"/>
                </a:lnTo>
                <a:lnTo>
                  <a:pt x="574" y="1959"/>
                </a:lnTo>
                <a:lnTo>
                  <a:pt x="576" y="1826"/>
                </a:lnTo>
                <a:lnTo>
                  <a:pt x="570" y="1697"/>
                </a:lnTo>
                <a:lnTo>
                  <a:pt x="558" y="1574"/>
                </a:lnTo>
                <a:lnTo>
                  <a:pt x="541" y="1453"/>
                </a:lnTo>
                <a:lnTo>
                  <a:pt x="519" y="1336"/>
                </a:lnTo>
                <a:lnTo>
                  <a:pt x="494" y="1225"/>
                </a:lnTo>
                <a:lnTo>
                  <a:pt x="463" y="1116"/>
                </a:lnTo>
                <a:lnTo>
                  <a:pt x="432" y="1015"/>
                </a:lnTo>
                <a:lnTo>
                  <a:pt x="396" y="917"/>
                </a:lnTo>
                <a:lnTo>
                  <a:pt x="359" y="823"/>
                </a:lnTo>
                <a:lnTo>
                  <a:pt x="322" y="737"/>
                </a:lnTo>
                <a:lnTo>
                  <a:pt x="283" y="656"/>
                </a:lnTo>
                <a:lnTo>
                  <a:pt x="244" y="579"/>
                </a:lnTo>
                <a:lnTo>
                  <a:pt x="207" y="511"/>
                </a:lnTo>
                <a:lnTo>
                  <a:pt x="170" y="447"/>
                </a:lnTo>
                <a:lnTo>
                  <a:pt x="137" y="390"/>
                </a:lnTo>
                <a:lnTo>
                  <a:pt x="105" y="339"/>
                </a:lnTo>
                <a:lnTo>
                  <a:pt x="76" y="297"/>
                </a:lnTo>
                <a:lnTo>
                  <a:pt x="51" y="261"/>
                </a:lnTo>
                <a:lnTo>
                  <a:pt x="29" y="232"/>
                </a:lnTo>
                <a:lnTo>
                  <a:pt x="14" y="213"/>
                </a:lnTo>
                <a:lnTo>
                  <a:pt x="4" y="199"/>
                </a:lnTo>
                <a:lnTo>
                  <a:pt x="0" y="193"/>
                </a:lnTo>
                <a:lnTo>
                  <a:pt x="191" y="33"/>
                </a:lnTo>
                <a:lnTo>
                  <a:pt x="42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6719779" y="2778619"/>
            <a:ext cx="1918802" cy="1989085"/>
          </a:xfrm>
          <a:custGeom>
            <a:avLst/>
            <a:gdLst>
              <a:gd name="T0" fmla="*/ 541 w 1303"/>
              <a:gd name="T1" fmla="*/ 0 h 1748"/>
              <a:gd name="T2" fmla="*/ 637 w 1303"/>
              <a:gd name="T3" fmla="*/ 129 h 1748"/>
              <a:gd name="T4" fmla="*/ 726 w 1303"/>
              <a:gd name="T5" fmla="*/ 259 h 1748"/>
              <a:gd name="T6" fmla="*/ 806 w 1303"/>
              <a:gd name="T7" fmla="*/ 390 h 1748"/>
              <a:gd name="T8" fmla="*/ 881 w 1303"/>
              <a:gd name="T9" fmla="*/ 521 h 1748"/>
              <a:gd name="T10" fmla="*/ 947 w 1303"/>
              <a:gd name="T11" fmla="*/ 649 h 1748"/>
              <a:gd name="T12" fmla="*/ 1008 w 1303"/>
              <a:gd name="T13" fmla="*/ 774 h 1748"/>
              <a:gd name="T14" fmla="*/ 1060 w 1303"/>
              <a:gd name="T15" fmla="*/ 897 h 1748"/>
              <a:gd name="T16" fmla="*/ 1109 w 1303"/>
              <a:gd name="T17" fmla="*/ 1014 h 1748"/>
              <a:gd name="T18" fmla="*/ 1152 w 1303"/>
              <a:gd name="T19" fmla="*/ 1126 h 1748"/>
              <a:gd name="T20" fmla="*/ 1187 w 1303"/>
              <a:gd name="T21" fmla="*/ 1231 h 1748"/>
              <a:gd name="T22" fmla="*/ 1221 w 1303"/>
              <a:gd name="T23" fmla="*/ 1330 h 1748"/>
              <a:gd name="T24" fmla="*/ 1248 w 1303"/>
              <a:gd name="T25" fmla="*/ 1420 h 1748"/>
              <a:gd name="T26" fmla="*/ 1269 w 1303"/>
              <a:gd name="T27" fmla="*/ 1502 h 1748"/>
              <a:gd name="T28" fmla="*/ 1287 w 1303"/>
              <a:gd name="T29" fmla="*/ 1572 h 1748"/>
              <a:gd name="T30" fmla="*/ 1303 w 1303"/>
              <a:gd name="T31" fmla="*/ 1633 h 1748"/>
              <a:gd name="T32" fmla="*/ 863 w 1303"/>
              <a:gd name="T33" fmla="*/ 1748 h 1748"/>
              <a:gd name="T34" fmla="*/ 851 w 1303"/>
              <a:gd name="T35" fmla="*/ 1699 h 1748"/>
              <a:gd name="T36" fmla="*/ 836 w 1303"/>
              <a:gd name="T37" fmla="*/ 1639 h 1748"/>
              <a:gd name="T38" fmla="*/ 816 w 1303"/>
              <a:gd name="T39" fmla="*/ 1566 h 1748"/>
              <a:gd name="T40" fmla="*/ 793 w 1303"/>
              <a:gd name="T41" fmla="*/ 1486 h 1748"/>
              <a:gd name="T42" fmla="*/ 764 w 1303"/>
              <a:gd name="T43" fmla="*/ 1397 h 1748"/>
              <a:gd name="T44" fmla="*/ 728 w 1303"/>
              <a:gd name="T45" fmla="*/ 1299 h 1748"/>
              <a:gd name="T46" fmla="*/ 689 w 1303"/>
              <a:gd name="T47" fmla="*/ 1194 h 1748"/>
              <a:gd name="T48" fmla="*/ 642 w 1303"/>
              <a:gd name="T49" fmla="*/ 1085 h 1748"/>
              <a:gd name="T50" fmla="*/ 590 w 1303"/>
              <a:gd name="T51" fmla="*/ 967 h 1748"/>
              <a:gd name="T52" fmla="*/ 529 w 1303"/>
              <a:gd name="T53" fmla="*/ 848 h 1748"/>
              <a:gd name="T54" fmla="*/ 463 w 1303"/>
              <a:gd name="T55" fmla="*/ 724 h 1748"/>
              <a:gd name="T56" fmla="*/ 387 w 1303"/>
              <a:gd name="T57" fmla="*/ 597 h 1748"/>
              <a:gd name="T58" fmla="*/ 305 w 1303"/>
              <a:gd name="T59" fmla="*/ 468 h 1748"/>
              <a:gd name="T60" fmla="*/ 211 w 1303"/>
              <a:gd name="T61" fmla="*/ 337 h 1748"/>
              <a:gd name="T62" fmla="*/ 111 w 1303"/>
              <a:gd name="T63" fmla="*/ 207 h 1748"/>
              <a:gd name="T64" fmla="*/ 0 w 1303"/>
              <a:gd name="T65" fmla="*/ 76 h 1748"/>
              <a:gd name="T66" fmla="*/ 172 w 1303"/>
              <a:gd name="T67" fmla="*/ 52 h 1748"/>
              <a:gd name="T68" fmla="*/ 541 w 1303"/>
              <a:gd name="T6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748">
                <a:moveTo>
                  <a:pt x="541" y="0"/>
                </a:moveTo>
                <a:lnTo>
                  <a:pt x="637" y="129"/>
                </a:lnTo>
                <a:lnTo>
                  <a:pt x="726" y="259"/>
                </a:lnTo>
                <a:lnTo>
                  <a:pt x="806" y="390"/>
                </a:lnTo>
                <a:lnTo>
                  <a:pt x="881" y="521"/>
                </a:lnTo>
                <a:lnTo>
                  <a:pt x="947" y="649"/>
                </a:lnTo>
                <a:lnTo>
                  <a:pt x="1008" y="774"/>
                </a:lnTo>
                <a:lnTo>
                  <a:pt x="1060" y="897"/>
                </a:lnTo>
                <a:lnTo>
                  <a:pt x="1109" y="1014"/>
                </a:lnTo>
                <a:lnTo>
                  <a:pt x="1152" y="1126"/>
                </a:lnTo>
                <a:lnTo>
                  <a:pt x="1187" y="1231"/>
                </a:lnTo>
                <a:lnTo>
                  <a:pt x="1221" y="1330"/>
                </a:lnTo>
                <a:lnTo>
                  <a:pt x="1248" y="1420"/>
                </a:lnTo>
                <a:lnTo>
                  <a:pt x="1269" y="1502"/>
                </a:lnTo>
                <a:lnTo>
                  <a:pt x="1287" y="1572"/>
                </a:lnTo>
                <a:lnTo>
                  <a:pt x="1303" y="1633"/>
                </a:lnTo>
                <a:lnTo>
                  <a:pt x="863" y="1748"/>
                </a:lnTo>
                <a:lnTo>
                  <a:pt x="851" y="1699"/>
                </a:lnTo>
                <a:lnTo>
                  <a:pt x="836" y="1639"/>
                </a:lnTo>
                <a:lnTo>
                  <a:pt x="816" y="1566"/>
                </a:lnTo>
                <a:lnTo>
                  <a:pt x="793" y="1486"/>
                </a:lnTo>
                <a:lnTo>
                  <a:pt x="764" y="1397"/>
                </a:lnTo>
                <a:lnTo>
                  <a:pt x="728" y="1299"/>
                </a:lnTo>
                <a:lnTo>
                  <a:pt x="689" y="1194"/>
                </a:lnTo>
                <a:lnTo>
                  <a:pt x="642" y="1085"/>
                </a:lnTo>
                <a:lnTo>
                  <a:pt x="590" y="967"/>
                </a:lnTo>
                <a:lnTo>
                  <a:pt x="529" y="848"/>
                </a:lnTo>
                <a:lnTo>
                  <a:pt x="463" y="724"/>
                </a:lnTo>
                <a:lnTo>
                  <a:pt x="387" y="597"/>
                </a:lnTo>
                <a:lnTo>
                  <a:pt x="305" y="468"/>
                </a:lnTo>
                <a:lnTo>
                  <a:pt x="211" y="337"/>
                </a:lnTo>
                <a:lnTo>
                  <a:pt x="111" y="207"/>
                </a:lnTo>
                <a:lnTo>
                  <a:pt x="0" y="76"/>
                </a:lnTo>
                <a:lnTo>
                  <a:pt x="172" y="52"/>
                </a:lnTo>
                <a:lnTo>
                  <a:pt x="541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8606184" y="3201925"/>
            <a:ext cx="2055754" cy="1085576"/>
          </a:xfrm>
          <a:custGeom>
            <a:avLst/>
            <a:gdLst>
              <a:gd name="T0" fmla="*/ 584 w 1396"/>
              <a:gd name="T1" fmla="*/ 0 h 954"/>
              <a:gd name="T2" fmla="*/ 645 w 1396"/>
              <a:gd name="T3" fmla="*/ 75 h 954"/>
              <a:gd name="T4" fmla="*/ 709 w 1396"/>
              <a:gd name="T5" fmla="*/ 139 h 954"/>
              <a:gd name="T6" fmla="*/ 773 w 1396"/>
              <a:gd name="T7" fmla="*/ 199 h 954"/>
              <a:gd name="T8" fmla="*/ 842 w 1396"/>
              <a:gd name="T9" fmla="*/ 252 h 954"/>
              <a:gd name="T10" fmla="*/ 908 w 1396"/>
              <a:gd name="T11" fmla="*/ 299 h 954"/>
              <a:gd name="T12" fmla="*/ 977 w 1396"/>
              <a:gd name="T13" fmla="*/ 340 h 954"/>
              <a:gd name="T14" fmla="*/ 1041 w 1396"/>
              <a:gd name="T15" fmla="*/ 377 h 954"/>
              <a:gd name="T16" fmla="*/ 1104 w 1396"/>
              <a:gd name="T17" fmla="*/ 408 h 954"/>
              <a:gd name="T18" fmla="*/ 1164 w 1396"/>
              <a:gd name="T19" fmla="*/ 434 h 954"/>
              <a:gd name="T20" fmla="*/ 1219 w 1396"/>
              <a:gd name="T21" fmla="*/ 455 h 954"/>
              <a:gd name="T22" fmla="*/ 1268 w 1396"/>
              <a:gd name="T23" fmla="*/ 473 h 954"/>
              <a:gd name="T24" fmla="*/ 1311 w 1396"/>
              <a:gd name="T25" fmla="*/ 486 h 954"/>
              <a:gd name="T26" fmla="*/ 1346 w 1396"/>
              <a:gd name="T27" fmla="*/ 496 h 954"/>
              <a:gd name="T28" fmla="*/ 1373 w 1396"/>
              <a:gd name="T29" fmla="*/ 504 h 954"/>
              <a:gd name="T30" fmla="*/ 1389 w 1396"/>
              <a:gd name="T31" fmla="*/ 508 h 954"/>
              <a:gd name="T32" fmla="*/ 1396 w 1396"/>
              <a:gd name="T33" fmla="*/ 508 h 954"/>
              <a:gd name="T34" fmla="*/ 1316 w 1396"/>
              <a:gd name="T35" fmla="*/ 954 h 954"/>
              <a:gd name="T36" fmla="*/ 1305 w 1396"/>
              <a:gd name="T37" fmla="*/ 953 h 954"/>
              <a:gd name="T38" fmla="*/ 1281 w 1396"/>
              <a:gd name="T39" fmla="*/ 947 h 954"/>
              <a:gd name="T40" fmla="*/ 1246 w 1396"/>
              <a:gd name="T41" fmla="*/ 937 h 954"/>
              <a:gd name="T42" fmla="*/ 1201 w 1396"/>
              <a:gd name="T43" fmla="*/ 925 h 954"/>
              <a:gd name="T44" fmla="*/ 1146 w 1396"/>
              <a:gd name="T45" fmla="*/ 908 h 954"/>
              <a:gd name="T46" fmla="*/ 1084 w 1396"/>
              <a:gd name="T47" fmla="*/ 884 h 954"/>
              <a:gd name="T48" fmla="*/ 1016 w 1396"/>
              <a:gd name="T49" fmla="*/ 857 h 954"/>
              <a:gd name="T50" fmla="*/ 939 w 1396"/>
              <a:gd name="T51" fmla="*/ 822 h 954"/>
              <a:gd name="T52" fmla="*/ 855 w 1396"/>
              <a:gd name="T53" fmla="*/ 783 h 954"/>
              <a:gd name="T54" fmla="*/ 770 w 1396"/>
              <a:gd name="T55" fmla="*/ 734 h 954"/>
              <a:gd name="T56" fmla="*/ 678 w 1396"/>
              <a:gd name="T57" fmla="*/ 679 h 954"/>
              <a:gd name="T58" fmla="*/ 584 w 1396"/>
              <a:gd name="T59" fmla="*/ 615 h 954"/>
              <a:gd name="T60" fmla="*/ 486 w 1396"/>
              <a:gd name="T61" fmla="*/ 545 h 954"/>
              <a:gd name="T62" fmla="*/ 389 w 1396"/>
              <a:gd name="T63" fmla="*/ 463 h 954"/>
              <a:gd name="T64" fmla="*/ 291 w 1396"/>
              <a:gd name="T65" fmla="*/ 373 h 954"/>
              <a:gd name="T66" fmla="*/ 191 w 1396"/>
              <a:gd name="T67" fmla="*/ 272 h 954"/>
              <a:gd name="T68" fmla="*/ 96 w 1396"/>
              <a:gd name="T69" fmla="*/ 160 h 954"/>
              <a:gd name="T70" fmla="*/ 0 w 1396"/>
              <a:gd name="T71" fmla="*/ 38 h 954"/>
              <a:gd name="T72" fmla="*/ 221 w 1396"/>
              <a:gd name="T73" fmla="*/ 24 h 954"/>
              <a:gd name="T74" fmla="*/ 584 w 1396"/>
              <a:gd name="T7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6" h="954">
                <a:moveTo>
                  <a:pt x="584" y="0"/>
                </a:moveTo>
                <a:lnTo>
                  <a:pt x="645" y="75"/>
                </a:lnTo>
                <a:lnTo>
                  <a:pt x="709" y="139"/>
                </a:lnTo>
                <a:lnTo>
                  <a:pt x="773" y="199"/>
                </a:lnTo>
                <a:lnTo>
                  <a:pt x="842" y="252"/>
                </a:lnTo>
                <a:lnTo>
                  <a:pt x="908" y="299"/>
                </a:lnTo>
                <a:lnTo>
                  <a:pt x="977" y="340"/>
                </a:lnTo>
                <a:lnTo>
                  <a:pt x="1041" y="377"/>
                </a:lnTo>
                <a:lnTo>
                  <a:pt x="1104" y="408"/>
                </a:lnTo>
                <a:lnTo>
                  <a:pt x="1164" y="434"/>
                </a:lnTo>
                <a:lnTo>
                  <a:pt x="1219" y="455"/>
                </a:lnTo>
                <a:lnTo>
                  <a:pt x="1268" y="473"/>
                </a:lnTo>
                <a:lnTo>
                  <a:pt x="1311" y="486"/>
                </a:lnTo>
                <a:lnTo>
                  <a:pt x="1346" y="496"/>
                </a:lnTo>
                <a:lnTo>
                  <a:pt x="1373" y="504"/>
                </a:lnTo>
                <a:lnTo>
                  <a:pt x="1389" y="508"/>
                </a:lnTo>
                <a:lnTo>
                  <a:pt x="1396" y="508"/>
                </a:lnTo>
                <a:lnTo>
                  <a:pt x="1316" y="954"/>
                </a:lnTo>
                <a:lnTo>
                  <a:pt x="1305" y="953"/>
                </a:lnTo>
                <a:lnTo>
                  <a:pt x="1281" y="947"/>
                </a:lnTo>
                <a:lnTo>
                  <a:pt x="1246" y="937"/>
                </a:lnTo>
                <a:lnTo>
                  <a:pt x="1201" y="925"/>
                </a:lnTo>
                <a:lnTo>
                  <a:pt x="1146" y="908"/>
                </a:lnTo>
                <a:lnTo>
                  <a:pt x="1084" y="884"/>
                </a:lnTo>
                <a:lnTo>
                  <a:pt x="1016" y="857"/>
                </a:lnTo>
                <a:lnTo>
                  <a:pt x="939" y="822"/>
                </a:lnTo>
                <a:lnTo>
                  <a:pt x="855" y="783"/>
                </a:lnTo>
                <a:lnTo>
                  <a:pt x="770" y="734"/>
                </a:lnTo>
                <a:lnTo>
                  <a:pt x="678" y="679"/>
                </a:lnTo>
                <a:lnTo>
                  <a:pt x="584" y="615"/>
                </a:lnTo>
                <a:lnTo>
                  <a:pt x="486" y="545"/>
                </a:lnTo>
                <a:lnTo>
                  <a:pt x="389" y="463"/>
                </a:lnTo>
                <a:lnTo>
                  <a:pt x="291" y="373"/>
                </a:lnTo>
                <a:lnTo>
                  <a:pt x="191" y="272"/>
                </a:lnTo>
                <a:lnTo>
                  <a:pt x="96" y="160"/>
                </a:lnTo>
                <a:lnTo>
                  <a:pt x="0" y="38"/>
                </a:lnTo>
                <a:lnTo>
                  <a:pt x="221" y="24"/>
                </a:ln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7990636" y="3204201"/>
            <a:ext cx="1429898" cy="1563503"/>
          </a:xfrm>
          <a:custGeom>
            <a:avLst/>
            <a:gdLst>
              <a:gd name="T0" fmla="*/ 971 w 971"/>
              <a:gd name="T1" fmla="*/ 0 h 1374"/>
              <a:gd name="T2" fmla="*/ 967 w 971"/>
              <a:gd name="T3" fmla="*/ 6 h 1374"/>
              <a:gd name="T4" fmla="*/ 959 w 971"/>
              <a:gd name="T5" fmla="*/ 18 h 1374"/>
              <a:gd name="T6" fmla="*/ 945 w 971"/>
              <a:gd name="T7" fmla="*/ 39 h 1374"/>
              <a:gd name="T8" fmla="*/ 928 w 971"/>
              <a:gd name="T9" fmla="*/ 69 h 1374"/>
              <a:gd name="T10" fmla="*/ 906 w 971"/>
              <a:gd name="T11" fmla="*/ 104 h 1374"/>
              <a:gd name="T12" fmla="*/ 883 w 971"/>
              <a:gd name="T13" fmla="*/ 147 h 1374"/>
              <a:gd name="T14" fmla="*/ 856 w 971"/>
              <a:gd name="T15" fmla="*/ 195 h 1374"/>
              <a:gd name="T16" fmla="*/ 826 w 971"/>
              <a:gd name="T17" fmla="*/ 250 h 1374"/>
              <a:gd name="T18" fmla="*/ 795 w 971"/>
              <a:gd name="T19" fmla="*/ 311 h 1374"/>
              <a:gd name="T20" fmla="*/ 762 w 971"/>
              <a:gd name="T21" fmla="*/ 377 h 1374"/>
              <a:gd name="T22" fmla="*/ 729 w 971"/>
              <a:gd name="T23" fmla="*/ 447 h 1374"/>
              <a:gd name="T24" fmla="*/ 695 w 971"/>
              <a:gd name="T25" fmla="*/ 523 h 1374"/>
              <a:gd name="T26" fmla="*/ 662 w 971"/>
              <a:gd name="T27" fmla="*/ 601 h 1374"/>
              <a:gd name="T28" fmla="*/ 629 w 971"/>
              <a:gd name="T29" fmla="*/ 685 h 1374"/>
              <a:gd name="T30" fmla="*/ 600 w 971"/>
              <a:gd name="T31" fmla="*/ 773 h 1374"/>
              <a:gd name="T32" fmla="*/ 570 w 971"/>
              <a:gd name="T33" fmla="*/ 863 h 1374"/>
              <a:gd name="T34" fmla="*/ 543 w 971"/>
              <a:gd name="T35" fmla="*/ 956 h 1374"/>
              <a:gd name="T36" fmla="*/ 520 w 971"/>
              <a:gd name="T37" fmla="*/ 1052 h 1374"/>
              <a:gd name="T38" fmla="*/ 498 w 971"/>
              <a:gd name="T39" fmla="*/ 1150 h 1374"/>
              <a:gd name="T40" fmla="*/ 483 w 971"/>
              <a:gd name="T41" fmla="*/ 1247 h 1374"/>
              <a:gd name="T42" fmla="*/ 57 w 971"/>
              <a:gd name="T43" fmla="*/ 1360 h 1374"/>
              <a:gd name="T44" fmla="*/ 0 w 971"/>
              <a:gd name="T45" fmla="*/ 1374 h 1374"/>
              <a:gd name="T46" fmla="*/ 16 w 971"/>
              <a:gd name="T47" fmla="*/ 1228 h 1374"/>
              <a:gd name="T48" fmla="*/ 39 w 971"/>
              <a:gd name="T49" fmla="*/ 1087 h 1374"/>
              <a:gd name="T50" fmla="*/ 68 w 971"/>
              <a:gd name="T51" fmla="*/ 949 h 1374"/>
              <a:gd name="T52" fmla="*/ 102 w 971"/>
              <a:gd name="T53" fmla="*/ 818 h 1374"/>
              <a:gd name="T54" fmla="*/ 139 w 971"/>
              <a:gd name="T55" fmla="*/ 693 h 1374"/>
              <a:gd name="T56" fmla="*/ 178 w 971"/>
              <a:gd name="T57" fmla="*/ 576 h 1374"/>
              <a:gd name="T58" fmla="*/ 219 w 971"/>
              <a:gd name="T59" fmla="*/ 465 h 1374"/>
              <a:gd name="T60" fmla="*/ 262 w 971"/>
              <a:gd name="T61" fmla="*/ 361 h 1374"/>
              <a:gd name="T62" fmla="*/ 303 w 971"/>
              <a:gd name="T63" fmla="*/ 268 h 1374"/>
              <a:gd name="T64" fmla="*/ 344 w 971"/>
              <a:gd name="T65" fmla="*/ 180 h 1374"/>
              <a:gd name="T66" fmla="*/ 383 w 971"/>
              <a:gd name="T67" fmla="*/ 104 h 1374"/>
              <a:gd name="T68" fmla="*/ 418 w 971"/>
              <a:gd name="T69" fmla="*/ 36 h 1374"/>
              <a:gd name="T70" fmla="*/ 770 w 971"/>
              <a:gd name="T71" fmla="*/ 14 h 1374"/>
              <a:gd name="T72" fmla="*/ 772 w 971"/>
              <a:gd name="T73" fmla="*/ 14 h 1374"/>
              <a:gd name="T74" fmla="*/ 971 w 971"/>
              <a:gd name="T7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1" h="1374">
                <a:moveTo>
                  <a:pt x="971" y="0"/>
                </a:moveTo>
                <a:lnTo>
                  <a:pt x="967" y="6"/>
                </a:lnTo>
                <a:lnTo>
                  <a:pt x="959" y="18"/>
                </a:lnTo>
                <a:lnTo>
                  <a:pt x="945" y="39"/>
                </a:lnTo>
                <a:lnTo>
                  <a:pt x="928" y="69"/>
                </a:lnTo>
                <a:lnTo>
                  <a:pt x="906" y="104"/>
                </a:lnTo>
                <a:lnTo>
                  <a:pt x="883" y="147"/>
                </a:lnTo>
                <a:lnTo>
                  <a:pt x="856" y="195"/>
                </a:lnTo>
                <a:lnTo>
                  <a:pt x="826" y="250"/>
                </a:lnTo>
                <a:lnTo>
                  <a:pt x="795" y="311"/>
                </a:lnTo>
                <a:lnTo>
                  <a:pt x="762" y="377"/>
                </a:lnTo>
                <a:lnTo>
                  <a:pt x="729" y="447"/>
                </a:lnTo>
                <a:lnTo>
                  <a:pt x="695" y="523"/>
                </a:lnTo>
                <a:lnTo>
                  <a:pt x="662" y="601"/>
                </a:lnTo>
                <a:lnTo>
                  <a:pt x="629" y="685"/>
                </a:lnTo>
                <a:lnTo>
                  <a:pt x="600" y="773"/>
                </a:lnTo>
                <a:lnTo>
                  <a:pt x="570" y="863"/>
                </a:lnTo>
                <a:lnTo>
                  <a:pt x="543" y="956"/>
                </a:lnTo>
                <a:lnTo>
                  <a:pt x="520" y="1052"/>
                </a:lnTo>
                <a:lnTo>
                  <a:pt x="498" y="1150"/>
                </a:lnTo>
                <a:lnTo>
                  <a:pt x="483" y="1247"/>
                </a:lnTo>
                <a:lnTo>
                  <a:pt x="57" y="1360"/>
                </a:lnTo>
                <a:lnTo>
                  <a:pt x="0" y="1374"/>
                </a:lnTo>
                <a:lnTo>
                  <a:pt x="16" y="1228"/>
                </a:lnTo>
                <a:lnTo>
                  <a:pt x="39" y="1087"/>
                </a:lnTo>
                <a:lnTo>
                  <a:pt x="68" y="949"/>
                </a:lnTo>
                <a:lnTo>
                  <a:pt x="102" y="818"/>
                </a:lnTo>
                <a:lnTo>
                  <a:pt x="139" y="693"/>
                </a:lnTo>
                <a:lnTo>
                  <a:pt x="178" y="576"/>
                </a:lnTo>
                <a:lnTo>
                  <a:pt x="219" y="465"/>
                </a:lnTo>
                <a:lnTo>
                  <a:pt x="262" y="361"/>
                </a:lnTo>
                <a:lnTo>
                  <a:pt x="303" y="268"/>
                </a:lnTo>
                <a:lnTo>
                  <a:pt x="344" y="180"/>
                </a:lnTo>
                <a:lnTo>
                  <a:pt x="383" y="104"/>
                </a:lnTo>
                <a:lnTo>
                  <a:pt x="418" y="36"/>
                </a:lnTo>
                <a:lnTo>
                  <a:pt x="770" y="14"/>
                </a:lnTo>
                <a:lnTo>
                  <a:pt x="772" y="14"/>
                </a:lnTo>
                <a:lnTo>
                  <a:pt x="97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810121" y="2321175"/>
            <a:ext cx="2921644" cy="2764009"/>
          </a:xfrm>
          <a:custGeom>
            <a:avLst/>
            <a:gdLst>
              <a:gd name="T0" fmla="*/ 1984 w 1984"/>
              <a:gd name="T1" fmla="*/ 0 h 2429"/>
              <a:gd name="T2" fmla="*/ 1980 w 1984"/>
              <a:gd name="T3" fmla="*/ 29 h 2429"/>
              <a:gd name="T4" fmla="*/ 1975 w 1984"/>
              <a:gd name="T5" fmla="*/ 72 h 2429"/>
              <a:gd name="T6" fmla="*/ 1969 w 1984"/>
              <a:gd name="T7" fmla="*/ 125 h 2429"/>
              <a:gd name="T8" fmla="*/ 1959 w 1984"/>
              <a:gd name="T9" fmla="*/ 187 h 2429"/>
              <a:gd name="T10" fmla="*/ 1945 w 1984"/>
              <a:gd name="T11" fmla="*/ 259 h 2429"/>
              <a:gd name="T12" fmla="*/ 1930 w 1984"/>
              <a:gd name="T13" fmla="*/ 341 h 2429"/>
              <a:gd name="T14" fmla="*/ 1910 w 1984"/>
              <a:gd name="T15" fmla="*/ 429 h 2429"/>
              <a:gd name="T16" fmla="*/ 1887 w 1984"/>
              <a:gd name="T17" fmla="*/ 527 h 2429"/>
              <a:gd name="T18" fmla="*/ 1859 w 1984"/>
              <a:gd name="T19" fmla="*/ 628 h 2429"/>
              <a:gd name="T20" fmla="*/ 1826 w 1984"/>
              <a:gd name="T21" fmla="*/ 735 h 2429"/>
              <a:gd name="T22" fmla="*/ 1789 w 1984"/>
              <a:gd name="T23" fmla="*/ 849 h 2429"/>
              <a:gd name="T24" fmla="*/ 1748 w 1984"/>
              <a:gd name="T25" fmla="*/ 966 h 2429"/>
              <a:gd name="T26" fmla="*/ 1699 w 1984"/>
              <a:gd name="T27" fmla="*/ 1085 h 2429"/>
              <a:gd name="T28" fmla="*/ 1623 w 1984"/>
              <a:gd name="T29" fmla="*/ 1256 h 2429"/>
              <a:gd name="T30" fmla="*/ 1539 w 1984"/>
              <a:gd name="T31" fmla="*/ 1420 h 2429"/>
              <a:gd name="T32" fmla="*/ 1449 w 1984"/>
              <a:gd name="T33" fmla="*/ 1576 h 2429"/>
              <a:gd name="T34" fmla="*/ 1354 w 1984"/>
              <a:gd name="T35" fmla="*/ 1727 h 2429"/>
              <a:gd name="T36" fmla="*/ 1250 w 1984"/>
              <a:gd name="T37" fmla="*/ 1869 h 2429"/>
              <a:gd name="T38" fmla="*/ 1139 w 1984"/>
              <a:gd name="T39" fmla="*/ 2004 h 2429"/>
              <a:gd name="T40" fmla="*/ 1031 w 1984"/>
              <a:gd name="T41" fmla="*/ 2121 h 2429"/>
              <a:gd name="T42" fmla="*/ 918 w 1984"/>
              <a:gd name="T43" fmla="*/ 2230 h 2429"/>
              <a:gd name="T44" fmla="*/ 801 w 1984"/>
              <a:gd name="T45" fmla="*/ 2333 h 2429"/>
              <a:gd name="T46" fmla="*/ 678 w 1984"/>
              <a:gd name="T47" fmla="*/ 2429 h 2429"/>
              <a:gd name="T48" fmla="*/ 0 w 1984"/>
              <a:gd name="T49" fmla="*/ 2304 h 2429"/>
              <a:gd name="T50" fmla="*/ 131 w 1984"/>
              <a:gd name="T51" fmla="*/ 2240 h 2429"/>
              <a:gd name="T52" fmla="*/ 256 w 1984"/>
              <a:gd name="T53" fmla="*/ 2167 h 2429"/>
              <a:gd name="T54" fmla="*/ 371 w 1984"/>
              <a:gd name="T55" fmla="*/ 2091 h 2429"/>
              <a:gd name="T56" fmla="*/ 481 w 1984"/>
              <a:gd name="T57" fmla="*/ 2009 h 2429"/>
              <a:gd name="T58" fmla="*/ 584 w 1984"/>
              <a:gd name="T59" fmla="*/ 1922 h 2429"/>
              <a:gd name="T60" fmla="*/ 678 w 1984"/>
              <a:gd name="T61" fmla="*/ 1832 h 2429"/>
              <a:gd name="T62" fmla="*/ 768 w 1984"/>
              <a:gd name="T63" fmla="*/ 1738 h 2429"/>
              <a:gd name="T64" fmla="*/ 850 w 1984"/>
              <a:gd name="T65" fmla="*/ 1641 h 2429"/>
              <a:gd name="T66" fmla="*/ 926 w 1984"/>
              <a:gd name="T67" fmla="*/ 1543 h 2429"/>
              <a:gd name="T68" fmla="*/ 996 w 1984"/>
              <a:gd name="T69" fmla="*/ 1442 h 2429"/>
              <a:gd name="T70" fmla="*/ 1063 w 1984"/>
              <a:gd name="T71" fmla="*/ 1340 h 2429"/>
              <a:gd name="T72" fmla="*/ 1121 w 1984"/>
              <a:gd name="T73" fmla="*/ 1237 h 2429"/>
              <a:gd name="T74" fmla="*/ 1176 w 1984"/>
              <a:gd name="T75" fmla="*/ 1135 h 2429"/>
              <a:gd name="T76" fmla="*/ 1225 w 1984"/>
              <a:gd name="T77" fmla="*/ 1034 h 2429"/>
              <a:gd name="T78" fmla="*/ 1270 w 1984"/>
              <a:gd name="T79" fmla="*/ 934 h 2429"/>
              <a:gd name="T80" fmla="*/ 1311 w 1984"/>
              <a:gd name="T81" fmla="*/ 835 h 2429"/>
              <a:gd name="T82" fmla="*/ 1348 w 1984"/>
              <a:gd name="T83" fmla="*/ 739 h 2429"/>
              <a:gd name="T84" fmla="*/ 1379 w 1984"/>
              <a:gd name="T85" fmla="*/ 646 h 2429"/>
              <a:gd name="T86" fmla="*/ 1406 w 1984"/>
              <a:gd name="T87" fmla="*/ 554 h 2429"/>
              <a:gd name="T88" fmla="*/ 1432 w 1984"/>
              <a:gd name="T89" fmla="*/ 468 h 2429"/>
              <a:gd name="T90" fmla="*/ 1453 w 1984"/>
              <a:gd name="T91" fmla="*/ 386 h 2429"/>
              <a:gd name="T92" fmla="*/ 1471 w 1984"/>
              <a:gd name="T93" fmla="*/ 310 h 2429"/>
              <a:gd name="T94" fmla="*/ 1486 w 1984"/>
              <a:gd name="T95" fmla="*/ 240 h 2429"/>
              <a:gd name="T96" fmla="*/ 1500 w 1984"/>
              <a:gd name="T97" fmla="*/ 175 h 2429"/>
              <a:gd name="T98" fmla="*/ 1510 w 1984"/>
              <a:gd name="T99" fmla="*/ 117 h 2429"/>
              <a:gd name="T100" fmla="*/ 1518 w 1984"/>
              <a:gd name="T101" fmla="*/ 66 h 2429"/>
              <a:gd name="T102" fmla="*/ 1984 w 1984"/>
              <a:gd name="T10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4" h="2429">
                <a:moveTo>
                  <a:pt x="1984" y="0"/>
                </a:moveTo>
                <a:lnTo>
                  <a:pt x="1980" y="29"/>
                </a:lnTo>
                <a:lnTo>
                  <a:pt x="1975" y="72"/>
                </a:lnTo>
                <a:lnTo>
                  <a:pt x="1969" y="125"/>
                </a:lnTo>
                <a:lnTo>
                  <a:pt x="1959" y="187"/>
                </a:lnTo>
                <a:lnTo>
                  <a:pt x="1945" y="259"/>
                </a:lnTo>
                <a:lnTo>
                  <a:pt x="1930" y="341"/>
                </a:lnTo>
                <a:lnTo>
                  <a:pt x="1910" y="429"/>
                </a:lnTo>
                <a:lnTo>
                  <a:pt x="1887" y="527"/>
                </a:lnTo>
                <a:lnTo>
                  <a:pt x="1859" y="628"/>
                </a:lnTo>
                <a:lnTo>
                  <a:pt x="1826" y="735"/>
                </a:lnTo>
                <a:lnTo>
                  <a:pt x="1789" y="849"/>
                </a:lnTo>
                <a:lnTo>
                  <a:pt x="1748" y="966"/>
                </a:lnTo>
                <a:lnTo>
                  <a:pt x="1699" y="1085"/>
                </a:lnTo>
                <a:lnTo>
                  <a:pt x="1623" y="1256"/>
                </a:lnTo>
                <a:lnTo>
                  <a:pt x="1539" y="1420"/>
                </a:lnTo>
                <a:lnTo>
                  <a:pt x="1449" y="1576"/>
                </a:lnTo>
                <a:lnTo>
                  <a:pt x="1354" y="1727"/>
                </a:lnTo>
                <a:lnTo>
                  <a:pt x="1250" y="1869"/>
                </a:lnTo>
                <a:lnTo>
                  <a:pt x="1139" y="2004"/>
                </a:lnTo>
                <a:lnTo>
                  <a:pt x="1031" y="2121"/>
                </a:lnTo>
                <a:lnTo>
                  <a:pt x="918" y="2230"/>
                </a:lnTo>
                <a:lnTo>
                  <a:pt x="801" y="2333"/>
                </a:lnTo>
                <a:lnTo>
                  <a:pt x="678" y="2429"/>
                </a:lnTo>
                <a:lnTo>
                  <a:pt x="0" y="2304"/>
                </a:lnTo>
                <a:lnTo>
                  <a:pt x="131" y="2240"/>
                </a:lnTo>
                <a:lnTo>
                  <a:pt x="256" y="2167"/>
                </a:lnTo>
                <a:lnTo>
                  <a:pt x="371" y="2091"/>
                </a:lnTo>
                <a:lnTo>
                  <a:pt x="481" y="2009"/>
                </a:lnTo>
                <a:lnTo>
                  <a:pt x="584" y="1922"/>
                </a:lnTo>
                <a:lnTo>
                  <a:pt x="678" y="1832"/>
                </a:lnTo>
                <a:lnTo>
                  <a:pt x="768" y="1738"/>
                </a:lnTo>
                <a:lnTo>
                  <a:pt x="850" y="1641"/>
                </a:lnTo>
                <a:lnTo>
                  <a:pt x="926" y="1543"/>
                </a:lnTo>
                <a:lnTo>
                  <a:pt x="996" y="1442"/>
                </a:lnTo>
                <a:lnTo>
                  <a:pt x="1063" y="1340"/>
                </a:lnTo>
                <a:lnTo>
                  <a:pt x="1121" y="1237"/>
                </a:lnTo>
                <a:lnTo>
                  <a:pt x="1176" y="1135"/>
                </a:lnTo>
                <a:lnTo>
                  <a:pt x="1225" y="1034"/>
                </a:lnTo>
                <a:lnTo>
                  <a:pt x="1270" y="934"/>
                </a:lnTo>
                <a:lnTo>
                  <a:pt x="1311" y="835"/>
                </a:lnTo>
                <a:lnTo>
                  <a:pt x="1348" y="739"/>
                </a:lnTo>
                <a:lnTo>
                  <a:pt x="1379" y="646"/>
                </a:lnTo>
                <a:lnTo>
                  <a:pt x="1406" y="554"/>
                </a:lnTo>
                <a:lnTo>
                  <a:pt x="1432" y="468"/>
                </a:lnTo>
                <a:lnTo>
                  <a:pt x="1453" y="386"/>
                </a:lnTo>
                <a:lnTo>
                  <a:pt x="1471" y="310"/>
                </a:lnTo>
                <a:lnTo>
                  <a:pt x="1486" y="240"/>
                </a:lnTo>
                <a:lnTo>
                  <a:pt x="1500" y="175"/>
                </a:lnTo>
                <a:lnTo>
                  <a:pt x="1510" y="117"/>
                </a:lnTo>
                <a:lnTo>
                  <a:pt x="1518" y="66"/>
                </a:lnTo>
                <a:lnTo>
                  <a:pt x="198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919245" y="2789998"/>
            <a:ext cx="2488240" cy="2290634"/>
          </a:xfrm>
          <a:custGeom>
            <a:avLst/>
            <a:gdLst>
              <a:gd name="T0" fmla="*/ 1688 w 1688"/>
              <a:gd name="T1" fmla="*/ 0 h 2013"/>
              <a:gd name="T2" fmla="*/ 1688 w 1688"/>
              <a:gd name="T3" fmla="*/ 0 h 2013"/>
              <a:gd name="T4" fmla="*/ 1688 w 1688"/>
              <a:gd name="T5" fmla="*/ 11 h 2013"/>
              <a:gd name="T6" fmla="*/ 1684 w 1688"/>
              <a:gd name="T7" fmla="*/ 35 h 2013"/>
              <a:gd name="T8" fmla="*/ 1680 w 1688"/>
              <a:gd name="T9" fmla="*/ 70 h 2013"/>
              <a:gd name="T10" fmla="*/ 1672 w 1688"/>
              <a:gd name="T11" fmla="*/ 117 h 2013"/>
              <a:gd name="T12" fmla="*/ 1662 w 1688"/>
              <a:gd name="T13" fmla="*/ 173 h 2013"/>
              <a:gd name="T14" fmla="*/ 1649 w 1688"/>
              <a:gd name="T15" fmla="*/ 240 h 2013"/>
              <a:gd name="T16" fmla="*/ 1633 w 1688"/>
              <a:gd name="T17" fmla="*/ 316 h 2013"/>
              <a:gd name="T18" fmla="*/ 1611 w 1688"/>
              <a:gd name="T19" fmla="*/ 400 h 2013"/>
              <a:gd name="T20" fmla="*/ 1586 w 1688"/>
              <a:gd name="T21" fmla="*/ 491 h 2013"/>
              <a:gd name="T22" fmla="*/ 1555 w 1688"/>
              <a:gd name="T23" fmla="*/ 589 h 2013"/>
              <a:gd name="T24" fmla="*/ 1518 w 1688"/>
              <a:gd name="T25" fmla="*/ 692 h 2013"/>
              <a:gd name="T26" fmla="*/ 1477 w 1688"/>
              <a:gd name="T27" fmla="*/ 799 h 2013"/>
              <a:gd name="T28" fmla="*/ 1406 w 1688"/>
              <a:gd name="T29" fmla="*/ 957 h 2013"/>
              <a:gd name="T30" fmla="*/ 1330 w 1688"/>
              <a:gd name="T31" fmla="*/ 1110 h 2013"/>
              <a:gd name="T32" fmla="*/ 1246 w 1688"/>
              <a:gd name="T33" fmla="*/ 1256 h 2013"/>
              <a:gd name="T34" fmla="*/ 1154 w 1688"/>
              <a:gd name="T35" fmla="*/ 1398 h 2013"/>
              <a:gd name="T36" fmla="*/ 1057 w 1688"/>
              <a:gd name="T37" fmla="*/ 1533 h 2013"/>
              <a:gd name="T38" fmla="*/ 953 w 1688"/>
              <a:gd name="T39" fmla="*/ 1664 h 2013"/>
              <a:gd name="T40" fmla="*/ 842 w 1688"/>
              <a:gd name="T41" fmla="*/ 1787 h 2013"/>
              <a:gd name="T42" fmla="*/ 723 w 1688"/>
              <a:gd name="T43" fmla="*/ 1904 h 2013"/>
              <a:gd name="T44" fmla="*/ 600 w 1688"/>
              <a:gd name="T45" fmla="*/ 2013 h 2013"/>
              <a:gd name="T46" fmla="*/ 192 w 1688"/>
              <a:gd name="T47" fmla="*/ 1974 h 2013"/>
              <a:gd name="T48" fmla="*/ 0 w 1688"/>
              <a:gd name="T49" fmla="*/ 1956 h 2013"/>
              <a:gd name="T50" fmla="*/ 123 w 1688"/>
              <a:gd name="T51" fmla="*/ 1869 h 2013"/>
              <a:gd name="T52" fmla="*/ 239 w 1688"/>
              <a:gd name="T53" fmla="*/ 1773 h 2013"/>
              <a:gd name="T54" fmla="*/ 348 w 1688"/>
              <a:gd name="T55" fmla="*/ 1674 h 2013"/>
              <a:gd name="T56" fmla="*/ 449 w 1688"/>
              <a:gd name="T57" fmla="*/ 1570 h 2013"/>
              <a:gd name="T58" fmla="*/ 543 w 1688"/>
              <a:gd name="T59" fmla="*/ 1463 h 2013"/>
              <a:gd name="T60" fmla="*/ 629 w 1688"/>
              <a:gd name="T61" fmla="*/ 1354 h 2013"/>
              <a:gd name="T62" fmla="*/ 709 w 1688"/>
              <a:gd name="T63" fmla="*/ 1244 h 2013"/>
              <a:gd name="T64" fmla="*/ 781 w 1688"/>
              <a:gd name="T65" fmla="*/ 1133 h 2013"/>
              <a:gd name="T66" fmla="*/ 850 w 1688"/>
              <a:gd name="T67" fmla="*/ 1022 h 2013"/>
              <a:gd name="T68" fmla="*/ 910 w 1688"/>
              <a:gd name="T69" fmla="*/ 911 h 2013"/>
              <a:gd name="T70" fmla="*/ 965 w 1688"/>
              <a:gd name="T71" fmla="*/ 803 h 2013"/>
              <a:gd name="T72" fmla="*/ 1014 w 1688"/>
              <a:gd name="T73" fmla="*/ 698 h 2013"/>
              <a:gd name="T74" fmla="*/ 1057 w 1688"/>
              <a:gd name="T75" fmla="*/ 597 h 2013"/>
              <a:gd name="T76" fmla="*/ 1096 w 1688"/>
              <a:gd name="T77" fmla="*/ 499 h 2013"/>
              <a:gd name="T78" fmla="*/ 1127 w 1688"/>
              <a:gd name="T79" fmla="*/ 409 h 2013"/>
              <a:gd name="T80" fmla="*/ 1156 w 1688"/>
              <a:gd name="T81" fmla="*/ 323 h 2013"/>
              <a:gd name="T82" fmla="*/ 1178 w 1688"/>
              <a:gd name="T83" fmla="*/ 245 h 2013"/>
              <a:gd name="T84" fmla="*/ 1197 w 1688"/>
              <a:gd name="T85" fmla="*/ 177 h 2013"/>
              <a:gd name="T86" fmla="*/ 1211 w 1688"/>
              <a:gd name="T87" fmla="*/ 117 h 2013"/>
              <a:gd name="T88" fmla="*/ 1221 w 1688"/>
              <a:gd name="T89" fmla="*/ 66 h 2013"/>
              <a:gd name="T90" fmla="*/ 1688 w 1688"/>
              <a:gd name="T91" fmla="*/ 0 h 2013"/>
              <a:gd name="connsiteX0" fmla="*/ 10010 w 10010"/>
              <a:gd name="connsiteY0" fmla="*/ 0 h 10000"/>
              <a:gd name="connsiteX1" fmla="*/ 10010 w 10010"/>
              <a:gd name="connsiteY1" fmla="*/ 0 h 10000"/>
              <a:gd name="connsiteX2" fmla="*/ 10010 w 10010"/>
              <a:gd name="connsiteY2" fmla="*/ 55 h 10000"/>
              <a:gd name="connsiteX3" fmla="*/ 9986 w 10010"/>
              <a:gd name="connsiteY3" fmla="*/ 174 h 10000"/>
              <a:gd name="connsiteX4" fmla="*/ 9963 w 10010"/>
              <a:gd name="connsiteY4" fmla="*/ 348 h 10000"/>
              <a:gd name="connsiteX5" fmla="*/ 9915 w 10010"/>
              <a:gd name="connsiteY5" fmla="*/ 581 h 10000"/>
              <a:gd name="connsiteX6" fmla="*/ 9856 w 10010"/>
              <a:gd name="connsiteY6" fmla="*/ 859 h 10000"/>
              <a:gd name="connsiteX7" fmla="*/ 9779 w 10010"/>
              <a:gd name="connsiteY7" fmla="*/ 1192 h 10000"/>
              <a:gd name="connsiteX8" fmla="*/ 9684 w 10010"/>
              <a:gd name="connsiteY8" fmla="*/ 1570 h 10000"/>
              <a:gd name="connsiteX9" fmla="*/ 9554 w 10010"/>
              <a:gd name="connsiteY9" fmla="*/ 1987 h 10000"/>
              <a:gd name="connsiteX10" fmla="*/ 9406 w 10010"/>
              <a:gd name="connsiteY10" fmla="*/ 2439 h 10000"/>
              <a:gd name="connsiteX11" fmla="*/ 9222 w 10010"/>
              <a:gd name="connsiteY11" fmla="*/ 2926 h 10000"/>
              <a:gd name="connsiteX12" fmla="*/ 9003 w 10010"/>
              <a:gd name="connsiteY12" fmla="*/ 3438 h 10000"/>
              <a:gd name="connsiteX13" fmla="*/ 8760 w 10010"/>
              <a:gd name="connsiteY13" fmla="*/ 3969 h 10000"/>
              <a:gd name="connsiteX14" fmla="*/ 8339 w 10010"/>
              <a:gd name="connsiteY14" fmla="*/ 4754 h 10000"/>
              <a:gd name="connsiteX15" fmla="*/ 7889 w 10010"/>
              <a:gd name="connsiteY15" fmla="*/ 5514 h 10000"/>
              <a:gd name="connsiteX16" fmla="*/ 7392 w 10010"/>
              <a:gd name="connsiteY16" fmla="*/ 6239 h 10000"/>
              <a:gd name="connsiteX17" fmla="*/ 6846 w 10010"/>
              <a:gd name="connsiteY17" fmla="*/ 6945 h 10000"/>
              <a:gd name="connsiteX18" fmla="*/ 6272 w 10010"/>
              <a:gd name="connsiteY18" fmla="*/ 7615 h 10000"/>
              <a:gd name="connsiteX19" fmla="*/ 5656 w 10010"/>
              <a:gd name="connsiteY19" fmla="*/ 8266 h 10000"/>
              <a:gd name="connsiteX20" fmla="*/ 4998 w 10010"/>
              <a:gd name="connsiteY20" fmla="*/ 8877 h 10000"/>
              <a:gd name="connsiteX21" fmla="*/ 4293 w 10010"/>
              <a:gd name="connsiteY21" fmla="*/ 9459 h 10000"/>
              <a:gd name="connsiteX22" fmla="*/ 3565 w 10010"/>
              <a:gd name="connsiteY22" fmla="*/ 10000 h 10000"/>
              <a:gd name="connsiteX23" fmla="*/ 1147 w 10010"/>
              <a:gd name="connsiteY23" fmla="*/ 9806 h 10000"/>
              <a:gd name="connsiteX24" fmla="*/ 0 w 10010"/>
              <a:gd name="connsiteY24" fmla="*/ 9728 h 10000"/>
              <a:gd name="connsiteX25" fmla="*/ 739 w 10010"/>
              <a:gd name="connsiteY25" fmla="*/ 9285 h 10000"/>
              <a:gd name="connsiteX26" fmla="*/ 1426 w 10010"/>
              <a:gd name="connsiteY26" fmla="*/ 8808 h 10000"/>
              <a:gd name="connsiteX27" fmla="*/ 2072 w 10010"/>
              <a:gd name="connsiteY27" fmla="*/ 8316 h 10000"/>
              <a:gd name="connsiteX28" fmla="*/ 2670 w 10010"/>
              <a:gd name="connsiteY28" fmla="*/ 7799 h 10000"/>
              <a:gd name="connsiteX29" fmla="*/ 3227 w 10010"/>
              <a:gd name="connsiteY29" fmla="*/ 7268 h 10000"/>
              <a:gd name="connsiteX30" fmla="*/ 3736 w 10010"/>
              <a:gd name="connsiteY30" fmla="*/ 6726 h 10000"/>
              <a:gd name="connsiteX31" fmla="*/ 4210 w 10010"/>
              <a:gd name="connsiteY31" fmla="*/ 6180 h 10000"/>
              <a:gd name="connsiteX32" fmla="*/ 4637 w 10010"/>
              <a:gd name="connsiteY32" fmla="*/ 5628 h 10000"/>
              <a:gd name="connsiteX33" fmla="*/ 5046 w 10010"/>
              <a:gd name="connsiteY33" fmla="*/ 5077 h 10000"/>
              <a:gd name="connsiteX34" fmla="*/ 5401 w 10010"/>
              <a:gd name="connsiteY34" fmla="*/ 4526 h 10000"/>
              <a:gd name="connsiteX35" fmla="*/ 5727 w 10010"/>
              <a:gd name="connsiteY35" fmla="*/ 3989 h 10000"/>
              <a:gd name="connsiteX36" fmla="*/ 6017 w 10010"/>
              <a:gd name="connsiteY36" fmla="*/ 3467 h 10000"/>
              <a:gd name="connsiteX37" fmla="*/ 6272 w 10010"/>
              <a:gd name="connsiteY37" fmla="*/ 2966 h 10000"/>
              <a:gd name="connsiteX38" fmla="*/ 6503 w 10010"/>
              <a:gd name="connsiteY38" fmla="*/ 2479 h 10000"/>
              <a:gd name="connsiteX39" fmla="*/ 6687 w 10010"/>
              <a:gd name="connsiteY39" fmla="*/ 2032 h 10000"/>
              <a:gd name="connsiteX40" fmla="*/ 6858 w 10010"/>
              <a:gd name="connsiteY40" fmla="*/ 1605 h 10000"/>
              <a:gd name="connsiteX41" fmla="*/ 6989 w 10010"/>
              <a:gd name="connsiteY41" fmla="*/ 1217 h 10000"/>
              <a:gd name="connsiteX42" fmla="*/ 7101 w 10010"/>
              <a:gd name="connsiteY42" fmla="*/ 879 h 10000"/>
              <a:gd name="connsiteX43" fmla="*/ 7184 w 10010"/>
              <a:gd name="connsiteY43" fmla="*/ 581 h 10000"/>
              <a:gd name="connsiteX44" fmla="*/ 7243 w 10010"/>
              <a:gd name="connsiteY44" fmla="*/ 328 h 10000"/>
              <a:gd name="connsiteX45" fmla="*/ 10010 w 10010"/>
              <a:gd name="connsiteY4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10" h="10000">
                <a:moveTo>
                  <a:pt x="10010" y="0"/>
                </a:moveTo>
                <a:lnTo>
                  <a:pt x="10010" y="0"/>
                </a:lnTo>
                <a:lnTo>
                  <a:pt x="10010" y="55"/>
                </a:lnTo>
                <a:cubicBezTo>
                  <a:pt x="10002" y="95"/>
                  <a:pt x="9994" y="134"/>
                  <a:pt x="9986" y="174"/>
                </a:cubicBezTo>
                <a:cubicBezTo>
                  <a:pt x="9978" y="232"/>
                  <a:pt x="9971" y="290"/>
                  <a:pt x="9963" y="348"/>
                </a:cubicBezTo>
                <a:cubicBezTo>
                  <a:pt x="9947" y="426"/>
                  <a:pt x="9931" y="503"/>
                  <a:pt x="9915" y="581"/>
                </a:cubicBezTo>
                <a:cubicBezTo>
                  <a:pt x="9895" y="674"/>
                  <a:pt x="9876" y="766"/>
                  <a:pt x="9856" y="859"/>
                </a:cubicBezTo>
                <a:cubicBezTo>
                  <a:pt x="9830" y="970"/>
                  <a:pt x="9805" y="1081"/>
                  <a:pt x="9779" y="1192"/>
                </a:cubicBezTo>
                <a:cubicBezTo>
                  <a:pt x="9747" y="1318"/>
                  <a:pt x="9716" y="1444"/>
                  <a:pt x="9684" y="1570"/>
                </a:cubicBezTo>
                <a:cubicBezTo>
                  <a:pt x="9641" y="1709"/>
                  <a:pt x="9597" y="1848"/>
                  <a:pt x="9554" y="1987"/>
                </a:cubicBezTo>
                <a:cubicBezTo>
                  <a:pt x="9505" y="2138"/>
                  <a:pt x="9455" y="2288"/>
                  <a:pt x="9406" y="2439"/>
                </a:cubicBezTo>
                <a:lnTo>
                  <a:pt x="9222" y="2926"/>
                </a:lnTo>
                <a:lnTo>
                  <a:pt x="9003" y="3438"/>
                </a:lnTo>
                <a:lnTo>
                  <a:pt x="8760" y="3969"/>
                </a:lnTo>
                <a:lnTo>
                  <a:pt x="8339" y="4754"/>
                </a:lnTo>
                <a:lnTo>
                  <a:pt x="7889" y="5514"/>
                </a:lnTo>
                <a:lnTo>
                  <a:pt x="7392" y="6239"/>
                </a:lnTo>
                <a:lnTo>
                  <a:pt x="6846" y="6945"/>
                </a:lnTo>
                <a:lnTo>
                  <a:pt x="6272" y="7615"/>
                </a:lnTo>
                <a:lnTo>
                  <a:pt x="5656" y="8266"/>
                </a:lnTo>
                <a:lnTo>
                  <a:pt x="4998" y="8877"/>
                </a:lnTo>
                <a:lnTo>
                  <a:pt x="4293" y="9459"/>
                </a:lnTo>
                <a:lnTo>
                  <a:pt x="3565" y="10000"/>
                </a:lnTo>
                <a:lnTo>
                  <a:pt x="1147" y="9806"/>
                </a:lnTo>
                <a:lnTo>
                  <a:pt x="0" y="9728"/>
                </a:lnTo>
                <a:lnTo>
                  <a:pt x="739" y="9285"/>
                </a:lnTo>
                <a:lnTo>
                  <a:pt x="1426" y="8808"/>
                </a:lnTo>
                <a:lnTo>
                  <a:pt x="2072" y="8316"/>
                </a:lnTo>
                <a:lnTo>
                  <a:pt x="2670" y="7799"/>
                </a:lnTo>
                <a:lnTo>
                  <a:pt x="3227" y="7268"/>
                </a:lnTo>
                <a:lnTo>
                  <a:pt x="3736" y="6726"/>
                </a:lnTo>
                <a:lnTo>
                  <a:pt x="4210" y="6180"/>
                </a:lnTo>
                <a:lnTo>
                  <a:pt x="4637" y="5628"/>
                </a:lnTo>
                <a:lnTo>
                  <a:pt x="5046" y="5077"/>
                </a:lnTo>
                <a:lnTo>
                  <a:pt x="5401" y="4526"/>
                </a:lnTo>
                <a:lnTo>
                  <a:pt x="5727" y="3989"/>
                </a:lnTo>
                <a:lnTo>
                  <a:pt x="6017" y="3467"/>
                </a:lnTo>
                <a:lnTo>
                  <a:pt x="6272" y="2966"/>
                </a:lnTo>
                <a:lnTo>
                  <a:pt x="6503" y="2479"/>
                </a:lnTo>
                <a:cubicBezTo>
                  <a:pt x="6564" y="2330"/>
                  <a:pt x="6626" y="2181"/>
                  <a:pt x="6687" y="2032"/>
                </a:cubicBezTo>
                <a:lnTo>
                  <a:pt x="6858" y="1605"/>
                </a:lnTo>
                <a:cubicBezTo>
                  <a:pt x="6902" y="1476"/>
                  <a:pt x="6945" y="1346"/>
                  <a:pt x="6989" y="1217"/>
                </a:cubicBezTo>
                <a:cubicBezTo>
                  <a:pt x="7026" y="1104"/>
                  <a:pt x="7064" y="992"/>
                  <a:pt x="7101" y="879"/>
                </a:cubicBezTo>
                <a:cubicBezTo>
                  <a:pt x="7129" y="780"/>
                  <a:pt x="7156" y="680"/>
                  <a:pt x="7184" y="581"/>
                </a:cubicBezTo>
                <a:cubicBezTo>
                  <a:pt x="7204" y="497"/>
                  <a:pt x="7223" y="412"/>
                  <a:pt x="7243" y="328"/>
                </a:cubicBezTo>
                <a:lnTo>
                  <a:pt x="1001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6872645" y="2982081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281014" y="4257523"/>
            <a:ext cx="269750" cy="267210"/>
            <a:chOff x="-1214438" y="931824"/>
            <a:chExt cx="2867026" cy="2840037"/>
          </a:xfrm>
          <a:solidFill>
            <a:schemeClr val="bg1"/>
          </a:solidFill>
        </p:grpSpPr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73025" y="1217574"/>
              <a:ext cx="1579563" cy="2511425"/>
            </a:xfrm>
            <a:custGeom>
              <a:avLst/>
              <a:gdLst>
                <a:gd name="T0" fmla="*/ 749 w 1988"/>
                <a:gd name="T1" fmla="*/ 33 h 3165"/>
                <a:gd name="T2" fmla="*/ 938 w 1988"/>
                <a:gd name="T3" fmla="*/ 274 h 3165"/>
                <a:gd name="T4" fmla="*/ 1200 w 1988"/>
                <a:gd name="T5" fmla="*/ 585 h 3165"/>
                <a:gd name="T6" fmla="*/ 1340 w 1988"/>
                <a:gd name="T7" fmla="*/ 476 h 3165"/>
                <a:gd name="T8" fmla="*/ 1683 w 1988"/>
                <a:gd name="T9" fmla="*/ 433 h 3165"/>
                <a:gd name="T10" fmla="*/ 1788 w 1988"/>
                <a:gd name="T11" fmla="*/ 611 h 3165"/>
                <a:gd name="T12" fmla="*/ 1873 w 1988"/>
                <a:gd name="T13" fmla="*/ 801 h 3165"/>
                <a:gd name="T14" fmla="*/ 1935 w 1988"/>
                <a:gd name="T15" fmla="*/ 1001 h 3165"/>
                <a:gd name="T16" fmla="*/ 1974 w 1988"/>
                <a:gd name="T17" fmla="*/ 1210 h 3165"/>
                <a:gd name="T18" fmla="*/ 1988 w 1988"/>
                <a:gd name="T19" fmla="*/ 1428 h 3165"/>
                <a:gd name="T20" fmla="*/ 1974 w 1988"/>
                <a:gd name="T21" fmla="*/ 1654 h 3165"/>
                <a:gd name="T22" fmla="*/ 1932 w 1988"/>
                <a:gd name="T23" fmla="*/ 1872 h 3165"/>
                <a:gd name="T24" fmla="*/ 1865 w 1988"/>
                <a:gd name="T25" fmla="*/ 2079 h 3165"/>
                <a:gd name="T26" fmla="*/ 1773 w 1988"/>
                <a:gd name="T27" fmla="*/ 2275 h 3165"/>
                <a:gd name="T28" fmla="*/ 1659 w 1988"/>
                <a:gd name="T29" fmla="*/ 2457 h 3165"/>
                <a:gd name="T30" fmla="*/ 1525 w 1988"/>
                <a:gd name="T31" fmla="*/ 2623 h 3165"/>
                <a:gd name="T32" fmla="*/ 1372 w 1988"/>
                <a:gd name="T33" fmla="*/ 2772 h 3165"/>
                <a:gd name="T34" fmla="*/ 1202 w 1988"/>
                <a:gd name="T35" fmla="*/ 2903 h 3165"/>
                <a:gd name="T36" fmla="*/ 1016 w 1988"/>
                <a:gd name="T37" fmla="*/ 3013 h 3165"/>
                <a:gd name="T38" fmla="*/ 817 w 1988"/>
                <a:gd name="T39" fmla="*/ 3101 h 3165"/>
                <a:gd name="T40" fmla="*/ 607 w 1988"/>
                <a:gd name="T41" fmla="*/ 3165 h 3165"/>
                <a:gd name="T42" fmla="*/ 949 w 1988"/>
                <a:gd name="T43" fmla="*/ 2841 h 3165"/>
                <a:gd name="T44" fmla="*/ 1245 w 1988"/>
                <a:gd name="T45" fmla="*/ 2523 h 3165"/>
                <a:gd name="T46" fmla="*/ 1133 w 1988"/>
                <a:gd name="T47" fmla="*/ 1957 h 3165"/>
                <a:gd name="T48" fmla="*/ 876 w 1988"/>
                <a:gd name="T49" fmla="*/ 1763 h 3165"/>
                <a:gd name="T50" fmla="*/ 517 w 1988"/>
                <a:gd name="T51" fmla="*/ 1686 h 3165"/>
                <a:gd name="T52" fmla="*/ 284 w 1988"/>
                <a:gd name="T53" fmla="*/ 1627 h 3165"/>
                <a:gd name="T54" fmla="*/ 203 w 1988"/>
                <a:gd name="T55" fmla="*/ 1470 h 3165"/>
                <a:gd name="T56" fmla="*/ 35 w 1988"/>
                <a:gd name="T57" fmla="*/ 1544 h 3165"/>
                <a:gd name="T58" fmla="*/ 141 w 1988"/>
                <a:gd name="T59" fmla="*/ 1332 h 3165"/>
                <a:gd name="T60" fmla="*/ 362 w 1988"/>
                <a:gd name="T61" fmla="*/ 1397 h 3165"/>
                <a:gd name="T62" fmla="*/ 605 w 1988"/>
                <a:gd name="T63" fmla="*/ 1028 h 3165"/>
                <a:gd name="T64" fmla="*/ 1078 w 1988"/>
                <a:gd name="T65" fmla="*/ 900 h 3165"/>
                <a:gd name="T66" fmla="*/ 878 w 1988"/>
                <a:gd name="T67" fmla="*/ 599 h 3165"/>
                <a:gd name="T68" fmla="*/ 680 w 1988"/>
                <a:gd name="T69" fmla="*/ 438 h 3165"/>
                <a:gd name="T70" fmla="*/ 447 w 1988"/>
                <a:gd name="T71" fmla="*/ 373 h 3165"/>
                <a:gd name="T72" fmla="*/ 221 w 1988"/>
                <a:gd name="T73" fmla="*/ 523 h 3165"/>
                <a:gd name="T74" fmla="*/ 355 w 1988"/>
                <a:gd name="T75" fmla="*/ 373 h 3165"/>
                <a:gd name="T76" fmla="*/ 550 w 1988"/>
                <a:gd name="T77" fmla="*/ 223 h 3165"/>
                <a:gd name="T78" fmla="*/ 657 w 1988"/>
                <a:gd name="T79" fmla="*/ 358 h 3165"/>
                <a:gd name="T80" fmla="*/ 823 w 1988"/>
                <a:gd name="T81" fmla="*/ 332 h 3165"/>
                <a:gd name="T82" fmla="*/ 576 w 1988"/>
                <a:gd name="T83" fmla="*/ 77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8" h="3165">
                  <a:moveTo>
                    <a:pt x="580" y="0"/>
                  </a:moveTo>
                  <a:lnTo>
                    <a:pt x="749" y="33"/>
                  </a:lnTo>
                  <a:lnTo>
                    <a:pt x="894" y="161"/>
                  </a:lnTo>
                  <a:lnTo>
                    <a:pt x="938" y="274"/>
                  </a:lnTo>
                  <a:lnTo>
                    <a:pt x="971" y="380"/>
                  </a:lnTo>
                  <a:lnTo>
                    <a:pt x="1200" y="585"/>
                  </a:lnTo>
                  <a:lnTo>
                    <a:pt x="1259" y="604"/>
                  </a:lnTo>
                  <a:lnTo>
                    <a:pt x="1340" y="476"/>
                  </a:lnTo>
                  <a:lnTo>
                    <a:pt x="1629" y="450"/>
                  </a:lnTo>
                  <a:lnTo>
                    <a:pt x="1683" y="433"/>
                  </a:lnTo>
                  <a:lnTo>
                    <a:pt x="1738" y="520"/>
                  </a:lnTo>
                  <a:lnTo>
                    <a:pt x="1788" y="611"/>
                  </a:lnTo>
                  <a:lnTo>
                    <a:pt x="1833" y="704"/>
                  </a:lnTo>
                  <a:lnTo>
                    <a:pt x="1873" y="801"/>
                  </a:lnTo>
                  <a:lnTo>
                    <a:pt x="1907" y="900"/>
                  </a:lnTo>
                  <a:lnTo>
                    <a:pt x="1935" y="1001"/>
                  </a:lnTo>
                  <a:lnTo>
                    <a:pt x="1959" y="1105"/>
                  </a:lnTo>
                  <a:lnTo>
                    <a:pt x="1974" y="1210"/>
                  </a:lnTo>
                  <a:lnTo>
                    <a:pt x="1985" y="1319"/>
                  </a:lnTo>
                  <a:lnTo>
                    <a:pt x="1988" y="1428"/>
                  </a:lnTo>
                  <a:lnTo>
                    <a:pt x="1985" y="1542"/>
                  </a:lnTo>
                  <a:lnTo>
                    <a:pt x="1974" y="1654"/>
                  </a:lnTo>
                  <a:lnTo>
                    <a:pt x="1957" y="1765"/>
                  </a:lnTo>
                  <a:lnTo>
                    <a:pt x="1932" y="1872"/>
                  </a:lnTo>
                  <a:lnTo>
                    <a:pt x="1901" y="1977"/>
                  </a:lnTo>
                  <a:lnTo>
                    <a:pt x="1865" y="2079"/>
                  </a:lnTo>
                  <a:lnTo>
                    <a:pt x="1821" y="2178"/>
                  </a:lnTo>
                  <a:lnTo>
                    <a:pt x="1773" y="2275"/>
                  </a:lnTo>
                  <a:lnTo>
                    <a:pt x="1719" y="2367"/>
                  </a:lnTo>
                  <a:lnTo>
                    <a:pt x="1659" y="2457"/>
                  </a:lnTo>
                  <a:lnTo>
                    <a:pt x="1594" y="2542"/>
                  </a:lnTo>
                  <a:lnTo>
                    <a:pt x="1525" y="2623"/>
                  </a:lnTo>
                  <a:lnTo>
                    <a:pt x="1451" y="2700"/>
                  </a:lnTo>
                  <a:lnTo>
                    <a:pt x="1372" y="2772"/>
                  </a:lnTo>
                  <a:lnTo>
                    <a:pt x="1289" y="2840"/>
                  </a:lnTo>
                  <a:lnTo>
                    <a:pt x="1202" y="2903"/>
                  </a:lnTo>
                  <a:lnTo>
                    <a:pt x="1110" y="2961"/>
                  </a:lnTo>
                  <a:lnTo>
                    <a:pt x="1016" y="3013"/>
                  </a:lnTo>
                  <a:lnTo>
                    <a:pt x="918" y="3060"/>
                  </a:lnTo>
                  <a:lnTo>
                    <a:pt x="817" y="3101"/>
                  </a:lnTo>
                  <a:lnTo>
                    <a:pt x="712" y="3137"/>
                  </a:lnTo>
                  <a:lnTo>
                    <a:pt x="607" y="3165"/>
                  </a:lnTo>
                  <a:lnTo>
                    <a:pt x="640" y="3047"/>
                  </a:lnTo>
                  <a:lnTo>
                    <a:pt x="949" y="2841"/>
                  </a:lnTo>
                  <a:lnTo>
                    <a:pt x="1030" y="2622"/>
                  </a:lnTo>
                  <a:lnTo>
                    <a:pt x="1245" y="2523"/>
                  </a:lnTo>
                  <a:lnTo>
                    <a:pt x="1447" y="2140"/>
                  </a:lnTo>
                  <a:lnTo>
                    <a:pt x="1133" y="1957"/>
                  </a:lnTo>
                  <a:lnTo>
                    <a:pt x="971" y="1774"/>
                  </a:lnTo>
                  <a:lnTo>
                    <a:pt x="876" y="1763"/>
                  </a:lnTo>
                  <a:lnTo>
                    <a:pt x="683" y="1711"/>
                  </a:lnTo>
                  <a:lnTo>
                    <a:pt x="517" y="1686"/>
                  </a:lnTo>
                  <a:lnTo>
                    <a:pt x="373" y="1726"/>
                  </a:lnTo>
                  <a:lnTo>
                    <a:pt x="284" y="1627"/>
                  </a:lnTo>
                  <a:lnTo>
                    <a:pt x="195" y="1602"/>
                  </a:lnTo>
                  <a:lnTo>
                    <a:pt x="203" y="1470"/>
                  </a:lnTo>
                  <a:lnTo>
                    <a:pt x="96" y="1474"/>
                  </a:lnTo>
                  <a:lnTo>
                    <a:pt x="35" y="1544"/>
                  </a:lnTo>
                  <a:lnTo>
                    <a:pt x="0" y="1397"/>
                  </a:lnTo>
                  <a:lnTo>
                    <a:pt x="141" y="1332"/>
                  </a:lnTo>
                  <a:lnTo>
                    <a:pt x="284" y="1397"/>
                  </a:lnTo>
                  <a:lnTo>
                    <a:pt x="362" y="1397"/>
                  </a:lnTo>
                  <a:lnTo>
                    <a:pt x="390" y="1284"/>
                  </a:lnTo>
                  <a:lnTo>
                    <a:pt x="605" y="1028"/>
                  </a:lnTo>
                  <a:lnTo>
                    <a:pt x="905" y="877"/>
                  </a:lnTo>
                  <a:lnTo>
                    <a:pt x="1078" y="900"/>
                  </a:lnTo>
                  <a:lnTo>
                    <a:pt x="1093" y="816"/>
                  </a:lnTo>
                  <a:lnTo>
                    <a:pt x="878" y="599"/>
                  </a:lnTo>
                  <a:lnTo>
                    <a:pt x="798" y="438"/>
                  </a:lnTo>
                  <a:lnTo>
                    <a:pt x="680" y="438"/>
                  </a:lnTo>
                  <a:lnTo>
                    <a:pt x="607" y="396"/>
                  </a:lnTo>
                  <a:lnTo>
                    <a:pt x="447" y="373"/>
                  </a:lnTo>
                  <a:lnTo>
                    <a:pt x="414" y="561"/>
                  </a:lnTo>
                  <a:lnTo>
                    <a:pt x="221" y="523"/>
                  </a:lnTo>
                  <a:lnTo>
                    <a:pt x="207" y="406"/>
                  </a:lnTo>
                  <a:lnTo>
                    <a:pt x="355" y="373"/>
                  </a:lnTo>
                  <a:lnTo>
                    <a:pt x="403" y="164"/>
                  </a:lnTo>
                  <a:lnTo>
                    <a:pt x="550" y="223"/>
                  </a:lnTo>
                  <a:lnTo>
                    <a:pt x="545" y="313"/>
                  </a:lnTo>
                  <a:lnTo>
                    <a:pt x="657" y="358"/>
                  </a:lnTo>
                  <a:lnTo>
                    <a:pt x="731" y="380"/>
                  </a:lnTo>
                  <a:lnTo>
                    <a:pt x="823" y="332"/>
                  </a:lnTo>
                  <a:lnTo>
                    <a:pt x="742" y="238"/>
                  </a:lnTo>
                  <a:lnTo>
                    <a:pt x="576" y="77"/>
                  </a:lnTo>
                  <a:lnTo>
                    <a:pt x="5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-1214438" y="1612861"/>
              <a:ext cx="1663701" cy="2159000"/>
            </a:xfrm>
            <a:custGeom>
              <a:avLst/>
              <a:gdLst>
                <a:gd name="T0" fmla="*/ 247 w 2096"/>
                <a:gd name="T1" fmla="*/ 101 h 2719"/>
                <a:gd name="T2" fmla="*/ 552 w 2096"/>
                <a:gd name="T3" fmla="*/ 167 h 2719"/>
                <a:gd name="T4" fmla="*/ 1043 w 2096"/>
                <a:gd name="T5" fmla="*/ 420 h 2719"/>
                <a:gd name="T6" fmla="*/ 1302 w 2096"/>
                <a:gd name="T7" fmla="*/ 1053 h 2719"/>
                <a:gd name="T8" fmla="*/ 1345 w 2096"/>
                <a:gd name="T9" fmla="*/ 930 h 2719"/>
                <a:gd name="T10" fmla="*/ 1745 w 2096"/>
                <a:gd name="T11" fmla="*/ 1204 h 2719"/>
                <a:gd name="T12" fmla="*/ 2003 w 2096"/>
                <a:gd name="T13" fmla="*/ 1374 h 2719"/>
                <a:gd name="T14" fmla="*/ 2013 w 2096"/>
                <a:gd name="T15" fmla="*/ 1864 h 2719"/>
                <a:gd name="T16" fmla="*/ 2017 w 2096"/>
                <a:gd name="T17" fmla="*/ 1877 h 2719"/>
                <a:gd name="T18" fmla="*/ 2026 w 2096"/>
                <a:gd name="T19" fmla="*/ 1909 h 2719"/>
                <a:gd name="T20" fmla="*/ 2039 w 2096"/>
                <a:gd name="T21" fmla="*/ 1953 h 2719"/>
                <a:gd name="T22" fmla="*/ 2054 w 2096"/>
                <a:gd name="T23" fmla="*/ 2005 h 2719"/>
                <a:gd name="T24" fmla="*/ 2070 w 2096"/>
                <a:gd name="T25" fmla="*/ 2058 h 2719"/>
                <a:gd name="T26" fmla="*/ 2083 w 2096"/>
                <a:gd name="T27" fmla="*/ 2104 h 2719"/>
                <a:gd name="T28" fmla="*/ 2092 w 2096"/>
                <a:gd name="T29" fmla="*/ 2138 h 2719"/>
                <a:gd name="T30" fmla="*/ 2096 w 2096"/>
                <a:gd name="T31" fmla="*/ 2154 h 2719"/>
                <a:gd name="T32" fmla="*/ 2093 w 2096"/>
                <a:gd name="T33" fmla="*/ 2169 h 2719"/>
                <a:gd name="T34" fmla="*/ 2084 w 2096"/>
                <a:gd name="T35" fmla="*/ 2204 h 2719"/>
                <a:gd name="T36" fmla="*/ 2072 w 2096"/>
                <a:gd name="T37" fmla="*/ 2253 h 2719"/>
                <a:gd name="T38" fmla="*/ 2058 w 2096"/>
                <a:gd name="T39" fmla="*/ 2309 h 2719"/>
                <a:gd name="T40" fmla="*/ 2044 w 2096"/>
                <a:gd name="T41" fmla="*/ 2367 h 2719"/>
                <a:gd name="T42" fmla="*/ 2030 w 2096"/>
                <a:gd name="T43" fmla="*/ 2419 h 2719"/>
                <a:gd name="T44" fmla="*/ 2020 w 2096"/>
                <a:gd name="T45" fmla="*/ 2459 h 2719"/>
                <a:gd name="T46" fmla="*/ 2013 w 2096"/>
                <a:gd name="T47" fmla="*/ 2483 h 2719"/>
                <a:gd name="T48" fmla="*/ 2032 w 2096"/>
                <a:gd name="T49" fmla="*/ 2703 h 2719"/>
                <a:gd name="T50" fmla="*/ 1882 w 2096"/>
                <a:gd name="T51" fmla="*/ 2717 h 2719"/>
                <a:gd name="T52" fmla="*/ 1691 w 2096"/>
                <a:gd name="T53" fmla="*/ 2716 h 2719"/>
                <a:gd name="T54" fmla="*/ 1469 w 2096"/>
                <a:gd name="T55" fmla="*/ 2688 h 2719"/>
                <a:gd name="T56" fmla="*/ 1255 w 2096"/>
                <a:gd name="T57" fmla="*/ 2634 h 2719"/>
                <a:gd name="T58" fmla="*/ 1052 w 2096"/>
                <a:gd name="T59" fmla="*/ 2556 h 2719"/>
                <a:gd name="T60" fmla="*/ 863 w 2096"/>
                <a:gd name="T61" fmla="*/ 2456 h 2719"/>
                <a:gd name="T62" fmla="*/ 688 w 2096"/>
                <a:gd name="T63" fmla="*/ 2335 h 2719"/>
                <a:gd name="T64" fmla="*/ 528 w 2096"/>
                <a:gd name="T65" fmla="*/ 2195 h 2719"/>
                <a:gd name="T66" fmla="*/ 387 w 2096"/>
                <a:gd name="T67" fmla="*/ 2037 h 2719"/>
                <a:gd name="T68" fmla="*/ 265 w 2096"/>
                <a:gd name="T69" fmla="*/ 1863 h 2719"/>
                <a:gd name="T70" fmla="*/ 163 w 2096"/>
                <a:gd name="T71" fmla="*/ 1676 h 2719"/>
                <a:gd name="T72" fmla="*/ 85 w 2096"/>
                <a:gd name="T73" fmla="*/ 1475 h 2719"/>
                <a:gd name="T74" fmla="*/ 31 w 2096"/>
                <a:gd name="T75" fmla="*/ 1263 h 2719"/>
                <a:gd name="T76" fmla="*/ 4 w 2096"/>
                <a:gd name="T77" fmla="*/ 1043 h 2719"/>
                <a:gd name="T78" fmla="*/ 2 w 2096"/>
                <a:gd name="T79" fmla="*/ 821 h 2719"/>
                <a:gd name="T80" fmla="*/ 29 w 2096"/>
                <a:gd name="T81" fmla="*/ 609 h 2719"/>
                <a:gd name="T82" fmla="*/ 80 w 2096"/>
                <a:gd name="T83" fmla="*/ 405 h 2719"/>
                <a:gd name="T84" fmla="*/ 153 w 2096"/>
                <a:gd name="T85" fmla="*/ 212 h 2719"/>
                <a:gd name="T86" fmla="*/ 247 w 2096"/>
                <a:gd name="T87" fmla="*/ 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6" h="2719">
                  <a:moveTo>
                    <a:pt x="377" y="0"/>
                  </a:moveTo>
                  <a:lnTo>
                    <a:pt x="247" y="101"/>
                  </a:lnTo>
                  <a:lnTo>
                    <a:pt x="349" y="167"/>
                  </a:lnTo>
                  <a:lnTo>
                    <a:pt x="552" y="167"/>
                  </a:lnTo>
                  <a:lnTo>
                    <a:pt x="854" y="114"/>
                  </a:lnTo>
                  <a:lnTo>
                    <a:pt x="1043" y="420"/>
                  </a:lnTo>
                  <a:lnTo>
                    <a:pt x="1043" y="705"/>
                  </a:lnTo>
                  <a:lnTo>
                    <a:pt x="1302" y="1053"/>
                  </a:lnTo>
                  <a:lnTo>
                    <a:pt x="1345" y="1053"/>
                  </a:lnTo>
                  <a:lnTo>
                    <a:pt x="1345" y="930"/>
                  </a:lnTo>
                  <a:lnTo>
                    <a:pt x="1445" y="1138"/>
                  </a:lnTo>
                  <a:lnTo>
                    <a:pt x="1745" y="1204"/>
                  </a:lnTo>
                  <a:lnTo>
                    <a:pt x="1882" y="1338"/>
                  </a:lnTo>
                  <a:lnTo>
                    <a:pt x="2003" y="1374"/>
                  </a:lnTo>
                  <a:lnTo>
                    <a:pt x="1882" y="1623"/>
                  </a:lnTo>
                  <a:lnTo>
                    <a:pt x="2013" y="1864"/>
                  </a:lnTo>
                  <a:lnTo>
                    <a:pt x="2013" y="1868"/>
                  </a:lnTo>
                  <a:lnTo>
                    <a:pt x="2017" y="1877"/>
                  </a:lnTo>
                  <a:lnTo>
                    <a:pt x="2020" y="1891"/>
                  </a:lnTo>
                  <a:lnTo>
                    <a:pt x="2026" y="1909"/>
                  </a:lnTo>
                  <a:lnTo>
                    <a:pt x="2032" y="1929"/>
                  </a:lnTo>
                  <a:lnTo>
                    <a:pt x="2039" y="1953"/>
                  </a:lnTo>
                  <a:lnTo>
                    <a:pt x="2046" y="1978"/>
                  </a:lnTo>
                  <a:lnTo>
                    <a:pt x="2054" y="2005"/>
                  </a:lnTo>
                  <a:lnTo>
                    <a:pt x="2063" y="2032"/>
                  </a:lnTo>
                  <a:lnTo>
                    <a:pt x="2070" y="2058"/>
                  </a:lnTo>
                  <a:lnTo>
                    <a:pt x="2077" y="2082"/>
                  </a:lnTo>
                  <a:lnTo>
                    <a:pt x="2083" y="2104"/>
                  </a:lnTo>
                  <a:lnTo>
                    <a:pt x="2088" y="2123"/>
                  </a:lnTo>
                  <a:lnTo>
                    <a:pt x="2092" y="2138"/>
                  </a:lnTo>
                  <a:lnTo>
                    <a:pt x="2096" y="2148"/>
                  </a:lnTo>
                  <a:lnTo>
                    <a:pt x="2096" y="2154"/>
                  </a:lnTo>
                  <a:lnTo>
                    <a:pt x="2096" y="2159"/>
                  </a:lnTo>
                  <a:lnTo>
                    <a:pt x="2093" y="2169"/>
                  </a:lnTo>
                  <a:lnTo>
                    <a:pt x="2090" y="2185"/>
                  </a:lnTo>
                  <a:lnTo>
                    <a:pt x="2084" y="2204"/>
                  </a:lnTo>
                  <a:lnTo>
                    <a:pt x="2079" y="2228"/>
                  </a:lnTo>
                  <a:lnTo>
                    <a:pt x="2072" y="2253"/>
                  </a:lnTo>
                  <a:lnTo>
                    <a:pt x="2065" y="2281"/>
                  </a:lnTo>
                  <a:lnTo>
                    <a:pt x="2058" y="2309"/>
                  </a:lnTo>
                  <a:lnTo>
                    <a:pt x="2051" y="2338"/>
                  </a:lnTo>
                  <a:lnTo>
                    <a:pt x="2044" y="2367"/>
                  </a:lnTo>
                  <a:lnTo>
                    <a:pt x="2037" y="2394"/>
                  </a:lnTo>
                  <a:lnTo>
                    <a:pt x="2030" y="2419"/>
                  </a:lnTo>
                  <a:lnTo>
                    <a:pt x="2025" y="2441"/>
                  </a:lnTo>
                  <a:lnTo>
                    <a:pt x="2020" y="2459"/>
                  </a:lnTo>
                  <a:lnTo>
                    <a:pt x="2016" y="2475"/>
                  </a:lnTo>
                  <a:lnTo>
                    <a:pt x="2013" y="2483"/>
                  </a:lnTo>
                  <a:lnTo>
                    <a:pt x="2013" y="2486"/>
                  </a:lnTo>
                  <a:lnTo>
                    <a:pt x="2032" y="2703"/>
                  </a:lnTo>
                  <a:lnTo>
                    <a:pt x="1957" y="2711"/>
                  </a:lnTo>
                  <a:lnTo>
                    <a:pt x="1882" y="2717"/>
                  </a:lnTo>
                  <a:lnTo>
                    <a:pt x="1805" y="2719"/>
                  </a:lnTo>
                  <a:lnTo>
                    <a:pt x="1691" y="2716"/>
                  </a:lnTo>
                  <a:lnTo>
                    <a:pt x="1578" y="2705"/>
                  </a:lnTo>
                  <a:lnTo>
                    <a:pt x="1469" y="2688"/>
                  </a:lnTo>
                  <a:lnTo>
                    <a:pt x="1361" y="2664"/>
                  </a:lnTo>
                  <a:lnTo>
                    <a:pt x="1255" y="2634"/>
                  </a:lnTo>
                  <a:lnTo>
                    <a:pt x="1152" y="2598"/>
                  </a:lnTo>
                  <a:lnTo>
                    <a:pt x="1052" y="2556"/>
                  </a:lnTo>
                  <a:lnTo>
                    <a:pt x="956" y="2509"/>
                  </a:lnTo>
                  <a:lnTo>
                    <a:pt x="863" y="2456"/>
                  </a:lnTo>
                  <a:lnTo>
                    <a:pt x="774" y="2399"/>
                  </a:lnTo>
                  <a:lnTo>
                    <a:pt x="688" y="2335"/>
                  </a:lnTo>
                  <a:lnTo>
                    <a:pt x="606" y="2267"/>
                  </a:lnTo>
                  <a:lnTo>
                    <a:pt x="528" y="2195"/>
                  </a:lnTo>
                  <a:lnTo>
                    <a:pt x="455" y="2118"/>
                  </a:lnTo>
                  <a:lnTo>
                    <a:pt x="387" y="2037"/>
                  </a:lnTo>
                  <a:lnTo>
                    <a:pt x="323" y="1952"/>
                  </a:lnTo>
                  <a:lnTo>
                    <a:pt x="265" y="1863"/>
                  </a:lnTo>
                  <a:lnTo>
                    <a:pt x="212" y="1771"/>
                  </a:lnTo>
                  <a:lnTo>
                    <a:pt x="163" y="1676"/>
                  </a:lnTo>
                  <a:lnTo>
                    <a:pt x="121" y="1577"/>
                  </a:lnTo>
                  <a:lnTo>
                    <a:pt x="85" y="1475"/>
                  </a:lnTo>
                  <a:lnTo>
                    <a:pt x="54" y="1370"/>
                  </a:lnTo>
                  <a:lnTo>
                    <a:pt x="31" y="1263"/>
                  </a:lnTo>
                  <a:lnTo>
                    <a:pt x="14" y="1155"/>
                  </a:lnTo>
                  <a:lnTo>
                    <a:pt x="4" y="1043"/>
                  </a:lnTo>
                  <a:lnTo>
                    <a:pt x="0" y="930"/>
                  </a:lnTo>
                  <a:lnTo>
                    <a:pt x="2" y="821"/>
                  </a:lnTo>
                  <a:lnTo>
                    <a:pt x="13" y="714"/>
                  </a:lnTo>
                  <a:lnTo>
                    <a:pt x="29" y="609"/>
                  </a:lnTo>
                  <a:lnTo>
                    <a:pt x="52" y="506"/>
                  </a:lnTo>
                  <a:lnTo>
                    <a:pt x="80" y="405"/>
                  </a:lnTo>
                  <a:lnTo>
                    <a:pt x="113" y="307"/>
                  </a:lnTo>
                  <a:lnTo>
                    <a:pt x="153" y="212"/>
                  </a:lnTo>
                  <a:lnTo>
                    <a:pt x="198" y="119"/>
                  </a:lnTo>
                  <a:lnTo>
                    <a:pt x="247" y="29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-887413" y="931824"/>
              <a:ext cx="1716088" cy="515937"/>
            </a:xfrm>
            <a:custGeom>
              <a:avLst/>
              <a:gdLst>
                <a:gd name="T0" fmla="*/ 923 w 2162"/>
                <a:gd name="T1" fmla="*/ 193 h 651"/>
                <a:gd name="T2" fmla="*/ 920 w 2162"/>
                <a:gd name="T3" fmla="*/ 200 h 651"/>
                <a:gd name="T4" fmla="*/ 912 w 2162"/>
                <a:gd name="T5" fmla="*/ 209 h 651"/>
                <a:gd name="T6" fmla="*/ 900 w 2162"/>
                <a:gd name="T7" fmla="*/ 219 h 651"/>
                <a:gd name="T8" fmla="*/ 886 w 2162"/>
                <a:gd name="T9" fmla="*/ 231 h 651"/>
                <a:gd name="T10" fmla="*/ 871 w 2162"/>
                <a:gd name="T11" fmla="*/ 243 h 651"/>
                <a:gd name="T12" fmla="*/ 855 w 2162"/>
                <a:gd name="T13" fmla="*/ 254 h 651"/>
                <a:gd name="T14" fmla="*/ 839 w 2162"/>
                <a:gd name="T15" fmla="*/ 265 h 651"/>
                <a:gd name="T16" fmla="*/ 826 w 2162"/>
                <a:gd name="T17" fmla="*/ 274 h 651"/>
                <a:gd name="T18" fmla="*/ 815 w 2162"/>
                <a:gd name="T19" fmla="*/ 281 h 651"/>
                <a:gd name="T20" fmla="*/ 807 w 2162"/>
                <a:gd name="T21" fmla="*/ 286 h 651"/>
                <a:gd name="T22" fmla="*/ 805 w 2162"/>
                <a:gd name="T23" fmla="*/ 288 h 651"/>
                <a:gd name="T24" fmla="*/ 923 w 2162"/>
                <a:gd name="T25" fmla="*/ 357 h 651"/>
                <a:gd name="T26" fmla="*/ 1170 w 2162"/>
                <a:gd name="T27" fmla="*/ 293 h 651"/>
                <a:gd name="T28" fmla="*/ 1111 w 2162"/>
                <a:gd name="T29" fmla="*/ 193 h 651"/>
                <a:gd name="T30" fmla="*/ 1005 w 2162"/>
                <a:gd name="T31" fmla="*/ 226 h 651"/>
                <a:gd name="T32" fmla="*/ 923 w 2162"/>
                <a:gd name="T33" fmla="*/ 193 h 651"/>
                <a:gd name="T34" fmla="*/ 1654 w 2162"/>
                <a:gd name="T35" fmla="*/ 77 h 651"/>
                <a:gd name="T36" fmla="*/ 1470 w 2162"/>
                <a:gd name="T37" fmla="*/ 179 h 651"/>
                <a:gd name="T38" fmla="*/ 1364 w 2162"/>
                <a:gd name="T39" fmla="*/ 244 h 651"/>
                <a:gd name="T40" fmla="*/ 1437 w 2162"/>
                <a:gd name="T41" fmla="*/ 292 h 651"/>
                <a:gd name="T42" fmla="*/ 1601 w 2162"/>
                <a:gd name="T43" fmla="*/ 274 h 651"/>
                <a:gd name="T44" fmla="*/ 1772 w 2162"/>
                <a:gd name="T45" fmla="*/ 146 h 651"/>
                <a:gd name="T46" fmla="*/ 1654 w 2162"/>
                <a:gd name="T47" fmla="*/ 77 h 651"/>
                <a:gd name="T48" fmla="*/ 1393 w 2162"/>
                <a:gd name="T49" fmla="*/ 0 h 651"/>
                <a:gd name="T50" fmla="*/ 1495 w 2162"/>
                <a:gd name="T51" fmla="*/ 3 h 651"/>
                <a:gd name="T52" fmla="*/ 1597 w 2162"/>
                <a:gd name="T53" fmla="*/ 12 h 651"/>
                <a:gd name="T54" fmla="*/ 1695 w 2162"/>
                <a:gd name="T55" fmla="*/ 26 h 651"/>
                <a:gd name="T56" fmla="*/ 1793 w 2162"/>
                <a:gd name="T57" fmla="*/ 46 h 651"/>
                <a:gd name="T58" fmla="*/ 1888 w 2162"/>
                <a:gd name="T59" fmla="*/ 70 h 651"/>
                <a:gd name="T60" fmla="*/ 1982 w 2162"/>
                <a:gd name="T61" fmla="*/ 99 h 651"/>
                <a:gd name="T62" fmla="*/ 2073 w 2162"/>
                <a:gd name="T63" fmla="*/ 133 h 651"/>
                <a:gd name="T64" fmla="*/ 2162 w 2162"/>
                <a:gd name="T65" fmla="*/ 172 h 651"/>
                <a:gd name="T66" fmla="*/ 2097 w 2162"/>
                <a:gd name="T67" fmla="*/ 182 h 651"/>
                <a:gd name="T68" fmla="*/ 1920 w 2162"/>
                <a:gd name="T69" fmla="*/ 155 h 651"/>
                <a:gd name="T70" fmla="*/ 1794 w 2162"/>
                <a:gd name="T71" fmla="*/ 238 h 651"/>
                <a:gd name="T72" fmla="*/ 1706 w 2162"/>
                <a:gd name="T73" fmla="*/ 336 h 651"/>
                <a:gd name="T74" fmla="*/ 1383 w 2162"/>
                <a:gd name="T75" fmla="*/ 365 h 651"/>
                <a:gd name="T76" fmla="*/ 1251 w 2162"/>
                <a:gd name="T77" fmla="*/ 344 h 651"/>
                <a:gd name="T78" fmla="*/ 1159 w 2162"/>
                <a:gd name="T79" fmla="*/ 485 h 651"/>
                <a:gd name="T80" fmla="*/ 893 w 2162"/>
                <a:gd name="T81" fmla="*/ 500 h 651"/>
                <a:gd name="T82" fmla="*/ 727 w 2162"/>
                <a:gd name="T83" fmla="*/ 452 h 651"/>
                <a:gd name="T84" fmla="*/ 579 w 2162"/>
                <a:gd name="T85" fmla="*/ 533 h 651"/>
                <a:gd name="T86" fmla="*/ 258 w 2162"/>
                <a:gd name="T87" fmla="*/ 577 h 651"/>
                <a:gd name="T88" fmla="*/ 1 w 2162"/>
                <a:gd name="T89" fmla="*/ 651 h 651"/>
                <a:gd name="T90" fmla="*/ 0 w 2162"/>
                <a:gd name="T91" fmla="*/ 651 h 651"/>
                <a:gd name="T92" fmla="*/ 69 w 2162"/>
                <a:gd name="T93" fmla="*/ 573 h 651"/>
                <a:gd name="T94" fmla="*/ 142 w 2162"/>
                <a:gd name="T95" fmla="*/ 500 h 651"/>
                <a:gd name="T96" fmla="*/ 218 w 2162"/>
                <a:gd name="T97" fmla="*/ 430 h 651"/>
                <a:gd name="T98" fmla="*/ 299 w 2162"/>
                <a:gd name="T99" fmla="*/ 366 h 651"/>
                <a:gd name="T100" fmla="*/ 384 w 2162"/>
                <a:gd name="T101" fmla="*/ 306 h 651"/>
                <a:gd name="T102" fmla="*/ 472 w 2162"/>
                <a:gd name="T103" fmla="*/ 251 h 651"/>
                <a:gd name="T104" fmla="*/ 564 w 2162"/>
                <a:gd name="T105" fmla="*/ 200 h 651"/>
                <a:gd name="T106" fmla="*/ 658 w 2162"/>
                <a:gd name="T107" fmla="*/ 154 h 651"/>
                <a:gd name="T108" fmla="*/ 756 w 2162"/>
                <a:gd name="T109" fmla="*/ 115 h 651"/>
                <a:gd name="T110" fmla="*/ 857 w 2162"/>
                <a:gd name="T111" fmla="*/ 81 h 651"/>
                <a:gd name="T112" fmla="*/ 959 w 2162"/>
                <a:gd name="T113" fmla="*/ 53 h 651"/>
                <a:gd name="T114" fmla="*/ 1065 w 2162"/>
                <a:gd name="T115" fmla="*/ 30 h 651"/>
                <a:gd name="T116" fmla="*/ 1172 w 2162"/>
                <a:gd name="T117" fmla="*/ 13 h 651"/>
                <a:gd name="T118" fmla="*/ 1281 w 2162"/>
                <a:gd name="T119" fmla="*/ 4 h 651"/>
                <a:gd name="T120" fmla="*/ 1393 w 2162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2" h="651">
                  <a:moveTo>
                    <a:pt x="923" y="193"/>
                  </a:moveTo>
                  <a:lnTo>
                    <a:pt x="920" y="200"/>
                  </a:lnTo>
                  <a:lnTo>
                    <a:pt x="912" y="209"/>
                  </a:lnTo>
                  <a:lnTo>
                    <a:pt x="900" y="219"/>
                  </a:lnTo>
                  <a:lnTo>
                    <a:pt x="886" y="231"/>
                  </a:lnTo>
                  <a:lnTo>
                    <a:pt x="871" y="243"/>
                  </a:lnTo>
                  <a:lnTo>
                    <a:pt x="855" y="254"/>
                  </a:lnTo>
                  <a:lnTo>
                    <a:pt x="839" y="265"/>
                  </a:lnTo>
                  <a:lnTo>
                    <a:pt x="826" y="274"/>
                  </a:lnTo>
                  <a:lnTo>
                    <a:pt x="815" y="281"/>
                  </a:lnTo>
                  <a:lnTo>
                    <a:pt x="807" y="286"/>
                  </a:lnTo>
                  <a:lnTo>
                    <a:pt x="805" y="288"/>
                  </a:lnTo>
                  <a:lnTo>
                    <a:pt x="923" y="357"/>
                  </a:lnTo>
                  <a:lnTo>
                    <a:pt x="1170" y="293"/>
                  </a:lnTo>
                  <a:lnTo>
                    <a:pt x="1111" y="193"/>
                  </a:lnTo>
                  <a:lnTo>
                    <a:pt x="1005" y="226"/>
                  </a:lnTo>
                  <a:lnTo>
                    <a:pt x="923" y="193"/>
                  </a:lnTo>
                  <a:close/>
                  <a:moveTo>
                    <a:pt x="1654" y="77"/>
                  </a:moveTo>
                  <a:lnTo>
                    <a:pt x="1470" y="179"/>
                  </a:lnTo>
                  <a:lnTo>
                    <a:pt x="1364" y="244"/>
                  </a:lnTo>
                  <a:lnTo>
                    <a:pt x="1437" y="292"/>
                  </a:lnTo>
                  <a:lnTo>
                    <a:pt x="1601" y="274"/>
                  </a:lnTo>
                  <a:lnTo>
                    <a:pt x="1772" y="146"/>
                  </a:lnTo>
                  <a:lnTo>
                    <a:pt x="1654" y="77"/>
                  </a:lnTo>
                  <a:close/>
                  <a:moveTo>
                    <a:pt x="1393" y="0"/>
                  </a:moveTo>
                  <a:lnTo>
                    <a:pt x="1495" y="3"/>
                  </a:lnTo>
                  <a:lnTo>
                    <a:pt x="1597" y="12"/>
                  </a:lnTo>
                  <a:lnTo>
                    <a:pt x="1695" y="26"/>
                  </a:lnTo>
                  <a:lnTo>
                    <a:pt x="1793" y="46"/>
                  </a:lnTo>
                  <a:lnTo>
                    <a:pt x="1888" y="70"/>
                  </a:lnTo>
                  <a:lnTo>
                    <a:pt x="1982" y="99"/>
                  </a:lnTo>
                  <a:lnTo>
                    <a:pt x="2073" y="133"/>
                  </a:lnTo>
                  <a:lnTo>
                    <a:pt x="2162" y="172"/>
                  </a:lnTo>
                  <a:lnTo>
                    <a:pt x="2097" y="182"/>
                  </a:lnTo>
                  <a:lnTo>
                    <a:pt x="1920" y="155"/>
                  </a:lnTo>
                  <a:lnTo>
                    <a:pt x="1794" y="238"/>
                  </a:lnTo>
                  <a:lnTo>
                    <a:pt x="1706" y="336"/>
                  </a:lnTo>
                  <a:lnTo>
                    <a:pt x="1383" y="365"/>
                  </a:lnTo>
                  <a:lnTo>
                    <a:pt x="1251" y="344"/>
                  </a:lnTo>
                  <a:lnTo>
                    <a:pt x="1159" y="485"/>
                  </a:lnTo>
                  <a:lnTo>
                    <a:pt x="893" y="500"/>
                  </a:lnTo>
                  <a:lnTo>
                    <a:pt x="727" y="452"/>
                  </a:lnTo>
                  <a:lnTo>
                    <a:pt x="579" y="533"/>
                  </a:lnTo>
                  <a:lnTo>
                    <a:pt x="258" y="577"/>
                  </a:lnTo>
                  <a:lnTo>
                    <a:pt x="1" y="651"/>
                  </a:lnTo>
                  <a:lnTo>
                    <a:pt x="0" y="651"/>
                  </a:lnTo>
                  <a:lnTo>
                    <a:pt x="69" y="573"/>
                  </a:lnTo>
                  <a:lnTo>
                    <a:pt x="142" y="500"/>
                  </a:lnTo>
                  <a:lnTo>
                    <a:pt x="218" y="430"/>
                  </a:lnTo>
                  <a:lnTo>
                    <a:pt x="299" y="366"/>
                  </a:lnTo>
                  <a:lnTo>
                    <a:pt x="384" y="306"/>
                  </a:lnTo>
                  <a:lnTo>
                    <a:pt x="472" y="251"/>
                  </a:lnTo>
                  <a:lnTo>
                    <a:pt x="564" y="200"/>
                  </a:lnTo>
                  <a:lnTo>
                    <a:pt x="658" y="154"/>
                  </a:lnTo>
                  <a:lnTo>
                    <a:pt x="756" y="115"/>
                  </a:lnTo>
                  <a:lnTo>
                    <a:pt x="857" y="81"/>
                  </a:lnTo>
                  <a:lnTo>
                    <a:pt x="959" y="53"/>
                  </a:lnTo>
                  <a:lnTo>
                    <a:pt x="1065" y="30"/>
                  </a:lnTo>
                  <a:lnTo>
                    <a:pt x="1172" y="13"/>
                  </a:lnTo>
                  <a:lnTo>
                    <a:pt x="1281" y="4"/>
                  </a:lnTo>
                  <a:lnTo>
                    <a:pt x="13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8665681" y="3383365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5503127" y="4690101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51393" y="4682268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82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4" name="Freeform 50"/>
          <p:cNvSpPr>
            <a:spLocks noEditPoints="1"/>
          </p:cNvSpPr>
          <p:nvPr/>
        </p:nvSpPr>
        <p:spPr bwMode="auto">
          <a:xfrm>
            <a:off x="4206015" y="2522309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D81122-A951-420F-80BA-CCCF6A4D5548}"/>
              </a:ext>
            </a:extLst>
          </p:cNvPr>
          <p:cNvGrpSpPr/>
          <p:nvPr/>
        </p:nvGrpSpPr>
        <p:grpSpPr>
          <a:xfrm>
            <a:off x="1009028" y="5304229"/>
            <a:ext cx="3136641" cy="962390"/>
            <a:chOff x="1009028" y="5104086"/>
            <a:chExt cx="3136641" cy="9623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369976-11E1-4587-9A44-0A51CE418CD1}"/>
                </a:ext>
              </a:extLst>
            </p:cNvPr>
            <p:cNvGrpSpPr/>
            <p:nvPr/>
          </p:nvGrpSpPr>
          <p:grpSpPr>
            <a:xfrm>
              <a:off x="1687905" y="5327812"/>
              <a:ext cx="2457764" cy="738664"/>
              <a:chOff x="3159027" y="1196752"/>
              <a:chExt cx="2457764" cy="73866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EAB388-CDB0-4C2C-918C-03CC368EA4C4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73866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Looking at each Feature in Raw data</a:t>
                </a:r>
              </a:p>
              <a:p>
                <a:endPara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3A799B4-5CE1-4435-BA78-AA2951840B30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3E5B02-2E1A-4021-87DB-989610772A86}"/>
                </a:ext>
              </a:extLst>
            </p:cNvPr>
            <p:cNvSpPr txBox="1"/>
            <p:nvPr/>
          </p:nvSpPr>
          <p:spPr>
            <a:xfrm>
              <a:off x="10090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AB79BC-1332-4910-902F-B70E3607B851}"/>
              </a:ext>
            </a:extLst>
          </p:cNvPr>
          <p:cNvGrpSpPr/>
          <p:nvPr/>
        </p:nvGrpSpPr>
        <p:grpSpPr>
          <a:xfrm>
            <a:off x="5252858" y="1270155"/>
            <a:ext cx="3184689" cy="707886"/>
            <a:chOff x="6579708" y="997691"/>
            <a:chExt cx="3184689" cy="70788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FD6B92-3F39-4FE7-A395-D15DAAD713C7}"/>
                </a:ext>
              </a:extLst>
            </p:cNvPr>
            <p:cNvSpPr txBox="1"/>
            <p:nvPr/>
          </p:nvSpPr>
          <p:spPr>
            <a:xfrm>
              <a:off x="657970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C84BE2-4926-4849-9E6C-DE8F9A2C3774}"/>
                </a:ext>
              </a:extLst>
            </p:cNvPr>
            <p:cNvSpPr txBox="1"/>
            <p:nvPr/>
          </p:nvSpPr>
          <p:spPr>
            <a:xfrm>
              <a:off x="7306634" y="1189136"/>
              <a:ext cx="245776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Related Feature Imputation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69936E-68C2-4F9F-8CAB-5202BA8C47ED}"/>
              </a:ext>
            </a:extLst>
          </p:cNvPr>
          <p:cNvGrpSpPr/>
          <p:nvPr/>
        </p:nvGrpSpPr>
        <p:grpSpPr>
          <a:xfrm>
            <a:off x="1805647" y="1082215"/>
            <a:ext cx="3301282" cy="714665"/>
            <a:chOff x="2463318" y="997691"/>
            <a:chExt cx="3301282" cy="7146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071BB5-C7A2-4773-A106-CE0A642D1754}"/>
                </a:ext>
              </a:extLst>
            </p:cNvPr>
            <p:cNvSpPr txBox="1"/>
            <p:nvPr/>
          </p:nvSpPr>
          <p:spPr>
            <a:xfrm>
              <a:off x="246331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C8B3B8-8A66-4223-A593-865471D0A5C6}"/>
                </a:ext>
              </a:extLst>
            </p:cNvPr>
            <p:cNvSpPr txBox="1"/>
            <p:nvPr/>
          </p:nvSpPr>
          <p:spPr>
            <a:xfrm>
              <a:off x="3306837" y="1189136"/>
              <a:ext cx="2457763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Convert Features to appropriate type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6CC469-6493-45BF-92FB-0055BE8AB2FD}"/>
              </a:ext>
            </a:extLst>
          </p:cNvPr>
          <p:cNvGrpSpPr/>
          <p:nvPr/>
        </p:nvGrpSpPr>
        <p:grpSpPr>
          <a:xfrm>
            <a:off x="4658573" y="5304229"/>
            <a:ext cx="3212471" cy="707886"/>
            <a:chOff x="4658573" y="5104086"/>
            <a:chExt cx="3212471" cy="70788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9C7CBA-6EBD-4C8C-B2BD-84D05AF5E0E1}"/>
                </a:ext>
              </a:extLst>
            </p:cNvPr>
            <p:cNvSpPr txBox="1"/>
            <p:nvPr/>
          </p:nvSpPr>
          <p:spPr>
            <a:xfrm>
              <a:off x="4658573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8EE631-A9C0-4878-93DE-F7DEE452D6EB}"/>
                </a:ext>
              </a:extLst>
            </p:cNvPr>
            <p:cNvSpPr txBox="1"/>
            <p:nvPr/>
          </p:nvSpPr>
          <p:spPr>
            <a:xfrm>
              <a:off x="5413281" y="5327812"/>
              <a:ext cx="245776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Dealing with Missing Values</a:t>
              </a:r>
              <a:endPara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577CE87-0592-4516-A077-B2BCB32A5A88}"/>
              </a:ext>
            </a:extLst>
          </p:cNvPr>
          <p:cNvGrpSpPr/>
          <p:nvPr/>
        </p:nvGrpSpPr>
        <p:grpSpPr>
          <a:xfrm>
            <a:off x="8297428" y="5304229"/>
            <a:ext cx="3217865" cy="746946"/>
            <a:chOff x="8297428" y="5104086"/>
            <a:chExt cx="3217865" cy="74694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721959-E521-4F09-8338-858A6A60EAC0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61862C-5ADA-42F3-91B9-41EF2493870F}"/>
                </a:ext>
              </a:extLst>
            </p:cNvPr>
            <p:cNvSpPr txBox="1"/>
            <p:nvPr/>
          </p:nvSpPr>
          <p:spPr>
            <a:xfrm>
              <a:off x="9057530" y="5327812"/>
              <a:ext cx="2457763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Intuitive Missing values replacement</a:t>
              </a:r>
              <a:endPara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891933-8A94-4448-BD3D-5C40FC12FE2F}"/>
              </a:ext>
            </a:extLst>
          </p:cNvPr>
          <p:cNvGrpSpPr/>
          <p:nvPr/>
        </p:nvGrpSpPr>
        <p:grpSpPr>
          <a:xfrm>
            <a:off x="8820216" y="1772816"/>
            <a:ext cx="3217865" cy="933664"/>
            <a:chOff x="8297428" y="5104086"/>
            <a:chExt cx="3217865" cy="93366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90F1E7-047B-4E5C-9827-7C43FE6C887A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40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0AA45D0-A51B-41FA-A6D7-FC0D580FA12E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709938"/>
              <a:chOff x="3159027" y="1196752"/>
              <a:chExt cx="2457764" cy="709938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AA32ED-F7B0-4F30-9082-7933622FB2CA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KNN Imputation</a:t>
                </a:r>
                <a:endPara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86D7D32-DE4D-43E2-9D69-58A7EFC1D057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1879570" y="6072206"/>
            <a:ext cx="22145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Separating Latitude and     Longitude from Location.Geo.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Replacing ‘?’ in ‘Income’ with NAs</a:t>
            </a:r>
          </a:p>
          <a:p>
            <a:endParaRPr lang="en-IN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2951140" y="178592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Categorical and Numeric data types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65784" y="5857892"/>
            <a:ext cx="22145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Deleting the records with more than 30% missing values.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9806 records to 9559 records</a:t>
            </a:r>
          </a:p>
          <a:p>
            <a:endParaRPr lang="en-IN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6165850" y="178592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Replacing missing values in Policy. Type using Policy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80560" y="6072206"/>
            <a:ext cx="22145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Replacing NAs in </a:t>
            </a:r>
            <a:r>
              <a:rPr lang="en-IN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Number.of.Open.Complaints</a:t>
            </a: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with 0s.</a:t>
            </a:r>
          </a:p>
          <a:p>
            <a:endParaRPr lang="en-IN" sz="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666312" y="2285992"/>
            <a:ext cx="22145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 were no NAs in any Feature except Coverage, which are imputed using KNN, with K=3</a:t>
            </a:r>
          </a:p>
          <a:p>
            <a:endParaRPr lang="en-IN" sz="400" dirty="0"/>
          </a:p>
        </p:txBody>
      </p:sp>
    </p:spTree>
    <p:extLst>
      <p:ext uri="{BB962C8B-B14F-4D97-AF65-F5344CB8AC3E}">
        <p14:creationId xmlns:p14="http://schemas.microsoft.com/office/powerpoint/2010/main" val="18356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1841" y="4270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0484" name="Picture 4" descr="Image result for magnifying g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36496" y="285728"/>
            <a:ext cx="1598949" cy="1598949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10" y="2571744"/>
            <a:ext cx="4297377" cy="359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523172" y="1214422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Correlation between Numeric Attributes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124" y="1714488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Understanding CLV (Train Data set)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562" y="2714620"/>
            <a:ext cx="4500594" cy="347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9768" y="3357562"/>
            <a:ext cx="1809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4610" y="1643050"/>
            <a:ext cx="2914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6562" y="2143116"/>
            <a:ext cx="6057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5400000">
            <a:off x="4665652" y="3714752"/>
            <a:ext cx="4857784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1841" y="4270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 Data Analysis (cont..)</a:t>
            </a:r>
          </a:p>
        </p:txBody>
      </p:sp>
      <p:pic>
        <p:nvPicPr>
          <p:cNvPr id="20484" name="Picture 4" descr="Image result for magnifying g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36496" y="285728"/>
            <a:ext cx="1598949" cy="15989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79438" y="1500174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CLV with respect to Employment Status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38" y="2571744"/>
            <a:ext cx="62296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2776" y="2857496"/>
            <a:ext cx="1695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0876" y="1928802"/>
            <a:ext cx="6362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6180" y="2786058"/>
            <a:ext cx="3057519" cy="28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23304" y="1571612"/>
            <a:ext cx="366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#Customers by Gender 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66180" y="2071678"/>
            <a:ext cx="1676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5400000">
            <a:off x="5772941" y="3750471"/>
            <a:ext cx="42148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1841" y="4270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 Data Analysis (cont..): </a:t>
            </a:r>
            <a:r>
              <a:rPr kumimoji="0" lang="en-IN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through Excel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4" name="Picture 4" descr="Image result for magnifying gla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36496" y="285728"/>
            <a:ext cx="1598949" cy="159894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08132" y="1071546"/>
            <a:ext cx="621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/>
                </a:solidFill>
              </a:rPr>
              <a:t>(As resolution of plots in R is not so good with know knowledge on Plotting tools)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1450942" y="1571612"/>
          <a:ext cx="4572000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6737354" y="4214818"/>
          <a:ext cx="5214974" cy="2457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1736694" y="4500570"/>
          <a:ext cx="3929074" cy="215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6808792" y="1714488"/>
          <a:ext cx="3786214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1522380" y="4071942"/>
            <a:ext cx="96441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736958" y="4071942"/>
            <a:ext cx="47149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737882" y="107154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8" imgW="914400" imgH="792360" progId="Excel.Sheet.12">
                  <p:embed/>
                </p:oleObj>
              </mc:Choice>
              <mc:Fallback>
                <p:oleObj name="Worksheet" showAsIcon="1" r:id="rId8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7882" y="1071546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1841" y="4270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 Data Analysis (cont..)</a:t>
            </a:r>
          </a:p>
        </p:txBody>
      </p:sp>
      <p:pic>
        <p:nvPicPr>
          <p:cNvPr id="20484" name="Picture 4" descr="Image result for magnifying g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36496" y="285728"/>
            <a:ext cx="1598949" cy="15989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9504" y="1571612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Customers Spread by Coverage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0942" y="3138191"/>
            <a:ext cx="4071966" cy="341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5916" y="3149687"/>
            <a:ext cx="4238619" cy="34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0942" y="2000240"/>
            <a:ext cx="4657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65916" y="2000240"/>
            <a:ext cx="46672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594478" y="1571612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Customers Spread by Region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562" y="1214422"/>
            <a:ext cx="5591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4478" y="1142984"/>
            <a:ext cx="47148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51140" y="3714752"/>
            <a:ext cx="35388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6562" y="3714752"/>
          <a:ext cx="1917700" cy="109728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Cluster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Region Identified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Central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East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South East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380692" y="571501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6" imgW="914400" imgH="792360" progId="Excel.Sheet.12">
                  <p:embed/>
                </p:oleObj>
              </mc:Choice>
              <mc:Fallback>
                <p:oleObj name="Worksheet" showAsIcon="1" r:id="rId6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0692" y="5715016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72" y="285728"/>
            <a:ext cx="10969943" cy="711081"/>
          </a:xfrm>
        </p:spPr>
        <p:txBody>
          <a:bodyPr/>
          <a:lstStyle/>
          <a:p>
            <a:r>
              <a:rPr lang="en-IN" dirty="0"/>
              <a:t>Insights from Clustering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50810" y="2428074"/>
          <a:ext cx="4786314" cy="288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237288" y="1642256"/>
          <a:ext cx="5643602" cy="4130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372" y="1642256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Percent CLV from each Region (Cluster)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772677" y="3678239"/>
            <a:ext cx="42148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</TotalTime>
  <Words>552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Lucida Console</vt:lpstr>
      <vt:lpstr>Wingdings</vt:lpstr>
      <vt:lpstr>Office Theme</vt:lpstr>
      <vt:lpstr>Worksheet</vt:lpstr>
      <vt:lpstr>PowerPoint Presentation</vt:lpstr>
      <vt:lpstr>Business Problem</vt:lpstr>
      <vt:lpstr>Data Pre-processing (Steps on Train dataset)</vt:lpstr>
      <vt:lpstr>PowerPoint Presentation</vt:lpstr>
      <vt:lpstr>PowerPoint Presentation</vt:lpstr>
      <vt:lpstr>PowerPoint Presentation</vt:lpstr>
      <vt:lpstr>PowerPoint Presentation</vt:lpstr>
      <vt:lpstr>Clustering</vt:lpstr>
      <vt:lpstr>Insights from Clustering</vt:lpstr>
      <vt:lpstr>Test : Train data, Attributes Category Miss-match</vt:lpstr>
      <vt:lpstr>Model Building</vt:lpstr>
      <vt:lpstr>Model Building(cont..)</vt:lpstr>
      <vt:lpstr>Model Building(cont..)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Anusha Mudunuri</cp:lastModifiedBy>
  <cp:revision>138</cp:revision>
  <dcterms:created xsi:type="dcterms:W3CDTF">2013-09-12T13:05:01Z</dcterms:created>
  <dcterms:modified xsi:type="dcterms:W3CDTF">2018-07-19T13:54:22Z</dcterms:modified>
</cp:coreProperties>
</file>