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66" r:id="rId6"/>
    <p:sldId id="268" r:id="rId7"/>
    <p:sldId id="260" r:id="rId8"/>
    <p:sldId id="271" r:id="rId9"/>
    <p:sldId id="259" r:id="rId10"/>
    <p:sldId id="262" r:id="rId11"/>
    <p:sldId id="261" r:id="rId12"/>
    <p:sldId id="276" r:id="rId13"/>
    <p:sldId id="281" r:id="rId14"/>
    <p:sldId id="279" r:id="rId15"/>
    <p:sldId id="280" r:id="rId16"/>
    <p:sldId id="275" r:id="rId17"/>
    <p:sldId id="264"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Insofe\PHD\Copy%20of%20ChiSquare.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Sheet3!$A$6:$A$15</cx:f>
        <cx:lvl ptCount="10">
          <cx:pt idx="0">num_lab_procedures</cx:pt>
          <cx:pt idx="1">#Days_in_hospital</cx:pt>
          <cx:pt idx="2">num_medications</cx:pt>
          <cx:pt idx="3">discharge_disposition_id_Transferred</cx:pt>
          <cx:pt idx="4">discharge_disposition_id_Expired</cx:pt>
          <cx:pt idx="5">discharge_disposition_id_Discharged</cx:pt>
          <cx:pt idx="6">num_diagnoses</cx:pt>
          <cx:pt idx="7">age_[30-60)</cx:pt>
          <cx:pt idx="8">diagnosis_1_cat_ill-defined</cx:pt>
          <cx:pt idx="9">#DrugChange</cx:pt>
        </cx:lvl>
      </cx:strDim>
      <cx:numDim type="val">
        <cx:f>Sheet3!$B$6:$B$15</cx:f>
        <cx:lvl ptCount="10" formatCode="General">
          <cx:pt idx="0">1783</cx:pt>
          <cx:pt idx="1">1631</cx:pt>
          <cx:pt idx="2">1551</cx:pt>
          <cx:pt idx="3">1378</cx:pt>
          <cx:pt idx="4">855.89999999999998</cx:pt>
          <cx:pt idx="5">588.29999999999995</cx:pt>
          <cx:pt idx="6">404</cx:pt>
          <cx:pt idx="7">348.39999999999998</cx:pt>
          <cx:pt idx="8">156.59999999999999</cx:pt>
          <cx:pt idx="9">131.59999999999999</cx:pt>
        </cx:lvl>
      </cx:numDim>
    </cx:data>
  </cx:chartData>
  <cx:chart>
    <cx:title pos="t" align="ctr" overlay="0">
      <cx:tx>
        <cx:txData>
          <cx:v/>
        </cx:txData>
      </cx:tx>
      <cx:txPr>
        <a:bodyPr spcFirstLastPara="1" vertOverflow="ellipsis" wrap="square" lIns="0" tIns="0" rIns="0" bIns="0" anchor="ctr" anchorCtr="1"/>
        <a:lstStyle/>
        <a:p>
          <a:pPr algn="ctr">
            <a:defRPr/>
          </a:pPr>
          <a:endParaRPr lang="en-US"/>
        </a:p>
      </cx:txPr>
    </cx:title>
    <cx:plotArea>
      <cx:plotAreaRegion>
        <cx:series layoutId="funnel" uniqueId="{EBDA764E-D55D-4077-B2B7-4EA4F8A47108}">
          <cx:tx>
            <cx:txData>
              <cx:f>Sheet3!$B$5</cx:f>
              <cx:v>Chi2 Score</cx:v>
            </cx:txData>
          </cx:tx>
          <cx:dataLabels/>
          <cx:dataId val="0"/>
        </cx:series>
      </cx:plotAreaRegion>
      <cx:axis id="0">
        <cx:catScaling gapWidth="0.5"/>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29">
  <cs:axisTitle>
    <cs:lnRef idx="0"/>
    <cs:fillRef idx="0"/>
    <cs:effectRef idx="0"/>
    <cs:fontRef idx="minor">
      <a:schemeClr val="lt1"/>
    </cs:fontRef>
    <cs:defRPr sz="1197"/>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cs:chartArea>
  <cs:dataLabel>
    <cs:lnRef idx="0"/>
    <cs:fillRef idx="0">
      <cs:styleClr val="auto"/>
    </cs:fillRef>
    <cs:effectRef idx="0"/>
    <cs:fontRef idx="minor">
      <a:schemeClr val="dk1"/>
    </cs:fontRef>
    <cs:spPr>
      <a:solidFill>
        <a:schemeClr val="phClr">
          <a:alpha val="70000"/>
        </a:schemeClr>
      </a:solidFill>
    </cs:spPr>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995"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1197"/>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1197"/>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D961EC-E374-4FE1-AB47-8246D47152AF}"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329463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961EC-E374-4FE1-AB47-8246D47152AF}"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349412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961EC-E374-4FE1-AB47-8246D47152AF}"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219582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961EC-E374-4FE1-AB47-8246D47152AF}"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371861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D961EC-E374-4FE1-AB47-8246D47152AF}"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120065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D961EC-E374-4FE1-AB47-8246D47152AF}"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42701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D961EC-E374-4FE1-AB47-8246D47152AF}" type="datetimeFigureOut">
              <a:rPr lang="en-US" smtClean="0"/>
              <a:t>5/26/2018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112667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D961EC-E374-4FE1-AB47-8246D47152AF}" type="datetimeFigureOut">
              <a:rPr lang="en-US" smtClean="0"/>
              <a:t>5/26/2018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80812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961EC-E374-4FE1-AB47-8246D47152AF}" type="datetimeFigureOut">
              <a:rPr lang="en-US" smtClean="0"/>
              <a:t>5/26/2018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184928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D961EC-E374-4FE1-AB47-8246D47152AF}"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89176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D961EC-E374-4FE1-AB47-8246D47152AF}"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24329-27EB-4FEA-BCCC-EF2C37E3FF0D}" type="slidenum">
              <a:rPr lang="en-US" smtClean="0"/>
              <a:t>‹#›</a:t>
            </a:fld>
            <a:endParaRPr lang="en-US"/>
          </a:p>
        </p:txBody>
      </p:sp>
    </p:spTree>
    <p:extLst>
      <p:ext uri="{BB962C8B-B14F-4D97-AF65-F5344CB8AC3E}">
        <p14:creationId xmlns:p14="http://schemas.microsoft.com/office/powerpoint/2010/main" val="156793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961EC-E374-4FE1-AB47-8246D47152AF}" type="datetimeFigureOut">
              <a:rPr lang="en-US" smtClean="0"/>
              <a:t>5/26/2018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24329-27EB-4FEA-BCCC-EF2C37E3FF0D}" type="slidenum">
              <a:rPr lang="en-US" smtClean="0"/>
              <a:t>‹#›</a:t>
            </a:fld>
            <a:endParaRPr lang="en-US"/>
          </a:p>
        </p:txBody>
      </p:sp>
    </p:spTree>
    <p:extLst>
      <p:ext uri="{BB962C8B-B14F-4D97-AF65-F5344CB8AC3E}">
        <p14:creationId xmlns:p14="http://schemas.microsoft.com/office/powerpoint/2010/main" val="2660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ICD-9_codes_001%E2%80%93139:_infectious_and_parasitic_dis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534" y="718250"/>
            <a:ext cx="9712751" cy="2387600"/>
          </a:xfrm>
        </p:spPr>
        <p:txBody>
          <a:bodyPr>
            <a:noAutofit/>
          </a:bodyPr>
          <a:lstStyle/>
          <a:p>
            <a:pPr algn="l"/>
            <a:r>
              <a:rPr lang="en-US" sz="4400" dirty="0">
                <a:solidFill>
                  <a:srgbClr val="0070C0"/>
                </a:solidFill>
              </a:rPr>
              <a:t>Predicting the “Re-admission possibility of a patient into the hospital”</a:t>
            </a:r>
            <a:br>
              <a:rPr lang="en-US" sz="4400" dirty="0">
                <a:solidFill>
                  <a:srgbClr val="0070C0"/>
                </a:solidFill>
              </a:rPr>
            </a:br>
            <a:endParaRPr lang="en-US" sz="4400" dirty="0">
              <a:solidFill>
                <a:srgbClr val="0070C0"/>
              </a:solidFill>
            </a:endParaRPr>
          </a:p>
        </p:txBody>
      </p:sp>
      <p:sp>
        <p:nvSpPr>
          <p:cNvPr id="3" name="Subtitle 2"/>
          <p:cNvSpPr>
            <a:spLocks noGrp="1"/>
          </p:cNvSpPr>
          <p:nvPr>
            <p:ph type="subTitle" idx="1"/>
          </p:nvPr>
        </p:nvSpPr>
        <p:spPr>
          <a:xfrm>
            <a:off x="928687" y="4353342"/>
            <a:ext cx="3189402" cy="1655762"/>
          </a:xfrm>
        </p:spPr>
        <p:txBody>
          <a:bodyPr/>
          <a:lstStyle/>
          <a:p>
            <a:pPr algn="l"/>
            <a:r>
              <a:rPr lang="en-US" dirty="0">
                <a:solidFill>
                  <a:schemeClr val="accent2">
                    <a:lumMod val="75000"/>
                  </a:schemeClr>
                </a:solidFill>
              </a:rPr>
              <a:t>Anusha Mudunuri</a:t>
            </a:r>
          </a:p>
          <a:p>
            <a:pPr algn="l"/>
            <a:r>
              <a:rPr lang="en-US" dirty="0">
                <a:solidFill>
                  <a:schemeClr val="accent2">
                    <a:lumMod val="75000"/>
                  </a:schemeClr>
                </a:solidFill>
              </a:rPr>
              <a:t>Batch 37</a:t>
            </a:r>
          </a:p>
          <a:p>
            <a:pPr algn="l"/>
            <a:r>
              <a:rPr lang="en-US" dirty="0">
                <a:solidFill>
                  <a:schemeClr val="accent2">
                    <a:lumMod val="75000"/>
                  </a:schemeClr>
                </a:solidFill>
              </a:rPr>
              <a:t>ID: 1728</a:t>
            </a:r>
          </a:p>
        </p:txBody>
      </p:sp>
      <p:pic>
        <p:nvPicPr>
          <p:cNvPr id="2052" name="Picture 4"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857" b="90857" l="0" r="100000">
                        <a14:backgroundMark x1="1754" y1="60762" x2="175" y2="47238"/>
                        <a14:backgroundMark x1="526" y1="40762" x2="1053" y2="43048"/>
                        <a14:backgroundMark x1="877" y1="28952" x2="175" y2="31429"/>
                        <a14:backgroundMark x1="98772" y1="47238" x2="98947" y2="61333"/>
                        <a14:backgroundMark x1="98947" y1="41143" x2="99825" y2="41333"/>
                        <a14:backgroundMark x1="98947" y1="31048" x2="99825" y2="32190"/>
                        <a14:backgroundMark x1="526" y1="37714" x2="526" y2="39619"/>
                        <a14:backgroundMark x1="98772" y1="38476" x2="99825" y2="41143"/>
                        <a14:backgroundMark x1="99649" y1="41905" x2="99298" y2="44381"/>
                      </a14:backgroundRemoval>
                    </a14:imgEffect>
                  </a14:imgLayer>
                </a14:imgProps>
              </a:ext>
              <a:ext uri="{28A0092B-C50C-407E-A947-70E740481C1C}">
                <a14:useLocalDpi xmlns:a14="http://schemas.microsoft.com/office/drawing/2010/main" val="0"/>
              </a:ext>
            </a:extLst>
          </a:blip>
          <a:srcRect/>
          <a:stretch>
            <a:fillRect/>
          </a:stretch>
        </p:blipFill>
        <p:spPr bwMode="auto">
          <a:xfrm>
            <a:off x="6316253" y="2068578"/>
            <a:ext cx="54292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4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82739"/>
            <a:ext cx="10515600" cy="1325563"/>
          </a:xfrm>
        </p:spPr>
        <p:txBody>
          <a:bodyPr/>
          <a:lstStyle/>
          <a:p>
            <a:r>
              <a:rPr lang="en-US" dirty="0">
                <a:solidFill>
                  <a:srgbClr val="0070C0"/>
                </a:solidFill>
              </a:rPr>
              <a:t>Modeling</a:t>
            </a:r>
          </a:p>
        </p:txBody>
      </p:sp>
      <p:sp>
        <p:nvSpPr>
          <p:cNvPr id="3" name="Content Placeholder 2"/>
          <p:cNvSpPr>
            <a:spLocks noGrp="1"/>
          </p:cNvSpPr>
          <p:nvPr>
            <p:ph idx="1"/>
          </p:nvPr>
        </p:nvSpPr>
        <p:spPr>
          <a:xfrm>
            <a:off x="667844" y="1442176"/>
            <a:ext cx="10515600" cy="4351338"/>
          </a:xfrm>
        </p:spPr>
        <p:txBody>
          <a:bodyPr>
            <a:normAutofit/>
          </a:bodyPr>
          <a:lstStyle/>
          <a:p>
            <a:pPr>
              <a:lnSpc>
                <a:spcPct val="100000"/>
              </a:lnSpc>
            </a:pPr>
            <a:r>
              <a:rPr lang="en-US" sz="2000" dirty="0"/>
              <a:t>The choice of models is governed primarily by aim to understand the most important factors, along with their relative effects on readmission. </a:t>
            </a:r>
          </a:p>
          <a:p>
            <a:pPr>
              <a:lnSpc>
                <a:spcPct val="100000"/>
              </a:lnSpc>
            </a:pPr>
            <a:r>
              <a:rPr lang="en-US" sz="2000" dirty="0"/>
              <a:t>Therefore, models that have little or no interpretability (neural networks, support vector machines, nearest neighbors, etc.) are given less precedence(at this stage).</a:t>
            </a:r>
          </a:p>
          <a:p>
            <a:pPr>
              <a:lnSpc>
                <a:spcPct val="100000"/>
              </a:lnSpc>
            </a:pPr>
            <a:r>
              <a:rPr lang="en-US" sz="2000" dirty="0"/>
              <a:t>Models Implemented:</a:t>
            </a:r>
          </a:p>
          <a:p>
            <a:pPr lvl="1">
              <a:lnSpc>
                <a:spcPct val="100000"/>
              </a:lnSpc>
            </a:pPr>
            <a:r>
              <a:rPr lang="en-US" sz="1800" dirty="0">
                <a:solidFill>
                  <a:schemeClr val="accent2">
                    <a:lumMod val="75000"/>
                  </a:schemeClr>
                </a:solidFill>
              </a:rPr>
              <a:t>Logistic Regression</a:t>
            </a:r>
          </a:p>
          <a:p>
            <a:pPr lvl="1">
              <a:lnSpc>
                <a:spcPct val="100000"/>
              </a:lnSpc>
            </a:pPr>
            <a:r>
              <a:rPr lang="en-US" sz="1800" dirty="0">
                <a:solidFill>
                  <a:schemeClr val="accent2">
                    <a:lumMod val="75000"/>
                  </a:schemeClr>
                </a:solidFill>
              </a:rPr>
              <a:t>Decision tree</a:t>
            </a:r>
          </a:p>
          <a:p>
            <a:pPr lvl="1">
              <a:lnSpc>
                <a:spcPct val="100000"/>
              </a:lnSpc>
            </a:pPr>
            <a:r>
              <a:rPr lang="en-US" sz="1800" dirty="0">
                <a:solidFill>
                  <a:schemeClr val="accent2">
                    <a:lumMod val="75000"/>
                  </a:schemeClr>
                </a:solidFill>
              </a:rPr>
              <a:t>Random Forest</a:t>
            </a:r>
          </a:p>
          <a:p>
            <a:pPr lvl="1">
              <a:lnSpc>
                <a:spcPct val="100000"/>
              </a:lnSpc>
            </a:pPr>
            <a:r>
              <a:rPr lang="en-US" sz="1800" dirty="0">
                <a:solidFill>
                  <a:schemeClr val="accent2">
                    <a:lumMod val="75000"/>
                  </a:schemeClr>
                </a:solidFill>
              </a:rPr>
              <a:t>Naïve Bayes</a:t>
            </a:r>
          </a:p>
          <a:p>
            <a:pPr lvl="1">
              <a:lnSpc>
                <a:spcPct val="100000"/>
              </a:lnSpc>
            </a:pPr>
            <a:r>
              <a:rPr lang="en-US" sz="1800" dirty="0">
                <a:solidFill>
                  <a:schemeClr val="accent2">
                    <a:lumMod val="75000"/>
                  </a:schemeClr>
                </a:solidFill>
              </a:rPr>
              <a:t>Gradient Boosting Classifier</a:t>
            </a:r>
          </a:p>
          <a:p>
            <a:pPr marL="0" indent="0">
              <a:buNone/>
            </a:pPr>
            <a:endParaRPr lang="en-US" sz="2000" dirty="0"/>
          </a:p>
          <a:p>
            <a:endParaRPr lang="en-US" sz="2000" dirty="0"/>
          </a:p>
          <a:p>
            <a:endParaRPr lang="en-US" sz="2000" dirty="0"/>
          </a:p>
        </p:txBody>
      </p:sp>
      <p:grpSp>
        <p:nvGrpSpPr>
          <p:cNvPr id="6" name="Group 4"/>
          <p:cNvGrpSpPr>
            <a:grpSpLocks noChangeAspect="1"/>
          </p:cNvGrpSpPr>
          <p:nvPr/>
        </p:nvGrpSpPr>
        <p:grpSpPr bwMode="auto">
          <a:xfrm>
            <a:off x="8218826" y="2722309"/>
            <a:ext cx="3477806" cy="3579431"/>
            <a:chOff x="808" y="390"/>
            <a:chExt cx="308" cy="317"/>
          </a:xfrm>
          <a:solidFill>
            <a:schemeClr val="accent2"/>
          </a:solidFill>
        </p:grpSpPr>
        <p:sp>
          <p:nvSpPr>
            <p:cNvPr id="7" name="Freeform 6"/>
            <p:cNvSpPr>
              <a:spLocks noEditPoints="1"/>
            </p:cNvSpPr>
            <p:nvPr/>
          </p:nvSpPr>
          <p:spPr bwMode="auto">
            <a:xfrm>
              <a:off x="880" y="451"/>
              <a:ext cx="165" cy="256"/>
            </a:xfrm>
            <a:custGeom>
              <a:avLst/>
              <a:gdLst>
                <a:gd name="T0" fmla="*/ 659 w 1813"/>
                <a:gd name="T1" fmla="*/ 1252 h 2816"/>
                <a:gd name="T2" fmla="*/ 673 w 1813"/>
                <a:gd name="T3" fmla="*/ 1286 h 2816"/>
                <a:gd name="T4" fmla="*/ 744 w 1813"/>
                <a:gd name="T5" fmla="*/ 1803 h 2816"/>
                <a:gd name="T6" fmla="*/ 774 w 1813"/>
                <a:gd name="T7" fmla="*/ 1819 h 2816"/>
                <a:gd name="T8" fmla="*/ 1243 w 1813"/>
                <a:gd name="T9" fmla="*/ 1159 h 2816"/>
                <a:gd name="T10" fmla="*/ 957 w 1813"/>
                <a:gd name="T11" fmla="*/ 1137 h 2816"/>
                <a:gd name="T12" fmla="*/ 1250 w 1813"/>
                <a:gd name="T13" fmla="*/ 585 h 2816"/>
                <a:gd name="T14" fmla="*/ 907 w 1813"/>
                <a:gd name="T15" fmla="*/ 0 h 2816"/>
                <a:gd name="T16" fmla="*/ 1276 w 1813"/>
                <a:gd name="T17" fmla="*/ 79 h 2816"/>
                <a:gd name="T18" fmla="*/ 1573 w 1813"/>
                <a:gd name="T19" fmla="*/ 294 h 2816"/>
                <a:gd name="T20" fmla="*/ 1762 w 1813"/>
                <a:gd name="T21" fmla="*/ 608 h 2816"/>
                <a:gd name="T22" fmla="*/ 1809 w 1813"/>
                <a:gd name="T23" fmla="*/ 989 h 2816"/>
                <a:gd name="T24" fmla="*/ 1720 w 1813"/>
                <a:gd name="T25" fmla="*/ 1356 h 2816"/>
                <a:gd name="T26" fmla="*/ 1558 w 1813"/>
                <a:gd name="T27" fmla="*/ 1672 h 2816"/>
                <a:gd name="T28" fmla="*/ 1411 w 1813"/>
                <a:gd name="T29" fmla="*/ 1914 h 2816"/>
                <a:gd name="T30" fmla="*/ 1326 w 1813"/>
                <a:gd name="T31" fmla="*/ 2101 h 2816"/>
                <a:gd name="T32" fmla="*/ 1320 w 1813"/>
                <a:gd name="T33" fmla="*/ 2311 h 2816"/>
                <a:gd name="T34" fmla="*/ 1277 w 1813"/>
                <a:gd name="T35" fmla="*/ 2372 h 2816"/>
                <a:gd name="T36" fmla="*/ 1127 w 1813"/>
                <a:gd name="T37" fmla="*/ 2401 h 2816"/>
                <a:gd name="T38" fmla="*/ 946 w 1813"/>
                <a:gd name="T39" fmla="*/ 2415 h 2816"/>
                <a:gd name="T40" fmla="*/ 812 w 1813"/>
                <a:gd name="T41" fmla="*/ 2418 h 2816"/>
                <a:gd name="T42" fmla="*/ 797 w 1813"/>
                <a:gd name="T43" fmla="*/ 2418 h 2816"/>
                <a:gd name="T44" fmla="*/ 917 w 1813"/>
                <a:gd name="T45" fmla="*/ 2421 h 2816"/>
                <a:gd name="T46" fmla="*/ 1101 w 1813"/>
                <a:gd name="T47" fmla="*/ 2434 h 2816"/>
                <a:gd name="T48" fmla="*/ 1278 w 1813"/>
                <a:gd name="T49" fmla="*/ 2462 h 2816"/>
                <a:gd name="T50" fmla="*/ 1375 w 1813"/>
                <a:gd name="T51" fmla="*/ 2512 h 2816"/>
                <a:gd name="T52" fmla="*/ 1333 w 1813"/>
                <a:gd name="T53" fmla="*/ 2573 h 2816"/>
                <a:gd name="T54" fmla="*/ 1186 w 1813"/>
                <a:gd name="T55" fmla="*/ 2609 h 2816"/>
                <a:gd name="T56" fmla="*/ 1005 w 1813"/>
                <a:gd name="T57" fmla="*/ 2628 h 2816"/>
                <a:gd name="T58" fmla="*/ 969 w 1813"/>
                <a:gd name="T59" fmla="*/ 2632 h 2816"/>
                <a:gd name="T60" fmla="*/ 1139 w 1813"/>
                <a:gd name="T61" fmla="*/ 2642 h 2816"/>
                <a:gd name="T62" fmla="*/ 1279 w 1813"/>
                <a:gd name="T63" fmla="*/ 2673 h 2816"/>
                <a:gd name="T64" fmla="*/ 1321 w 1813"/>
                <a:gd name="T65" fmla="*/ 2742 h 2816"/>
                <a:gd name="T66" fmla="*/ 1251 w 1813"/>
                <a:gd name="T67" fmla="*/ 2813 h 2816"/>
                <a:gd name="T68" fmla="*/ 524 w 1813"/>
                <a:gd name="T69" fmla="*/ 2795 h 2816"/>
                <a:gd name="T70" fmla="*/ 491 w 1813"/>
                <a:gd name="T71" fmla="*/ 2707 h 2816"/>
                <a:gd name="T72" fmla="*/ 534 w 1813"/>
                <a:gd name="T73" fmla="*/ 2657 h 2816"/>
                <a:gd name="T74" fmla="*/ 524 w 1813"/>
                <a:gd name="T75" fmla="*/ 2608 h 2816"/>
                <a:gd name="T76" fmla="*/ 454 w 1813"/>
                <a:gd name="T77" fmla="*/ 2565 h 2816"/>
                <a:gd name="T78" fmla="*/ 443 w 1813"/>
                <a:gd name="T79" fmla="*/ 2497 h 2816"/>
                <a:gd name="T80" fmla="*/ 506 w 1813"/>
                <a:gd name="T81" fmla="*/ 2450 h 2816"/>
                <a:gd name="T82" fmla="*/ 536 w 1813"/>
                <a:gd name="T83" fmla="*/ 2406 h 2816"/>
                <a:gd name="T84" fmla="*/ 496 w 1813"/>
                <a:gd name="T85" fmla="*/ 2358 h 2816"/>
                <a:gd name="T86" fmla="*/ 501 w 1813"/>
                <a:gd name="T87" fmla="*/ 2281 h 2816"/>
                <a:gd name="T88" fmla="*/ 459 w 1813"/>
                <a:gd name="T89" fmla="*/ 2027 h 2816"/>
                <a:gd name="T90" fmla="*/ 345 w 1813"/>
                <a:gd name="T91" fmla="*/ 1817 h 2816"/>
                <a:gd name="T92" fmla="*/ 184 w 1813"/>
                <a:gd name="T93" fmla="*/ 1538 h 2816"/>
                <a:gd name="T94" fmla="*/ 43 w 1813"/>
                <a:gd name="T95" fmla="*/ 1205 h 2816"/>
                <a:gd name="T96" fmla="*/ 3 w 1813"/>
                <a:gd name="T97" fmla="*/ 831 h 2816"/>
                <a:gd name="T98" fmla="*/ 111 w 1813"/>
                <a:gd name="T99" fmla="*/ 473 h 2816"/>
                <a:gd name="T100" fmla="*/ 348 w 1813"/>
                <a:gd name="T101" fmla="*/ 194 h 2816"/>
                <a:gd name="T102" fmla="*/ 677 w 1813"/>
                <a:gd name="T103" fmla="*/ 30 h 2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3" h="2816">
                  <a:moveTo>
                    <a:pt x="989" y="580"/>
                  </a:moveTo>
                  <a:lnTo>
                    <a:pt x="979" y="581"/>
                  </a:lnTo>
                  <a:lnTo>
                    <a:pt x="972" y="586"/>
                  </a:lnTo>
                  <a:lnTo>
                    <a:pt x="966" y="594"/>
                  </a:lnTo>
                  <a:lnTo>
                    <a:pt x="659" y="1252"/>
                  </a:lnTo>
                  <a:lnTo>
                    <a:pt x="657" y="1259"/>
                  </a:lnTo>
                  <a:lnTo>
                    <a:pt x="657" y="1268"/>
                  </a:lnTo>
                  <a:lnTo>
                    <a:pt x="660" y="1275"/>
                  </a:lnTo>
                  <a:lnTo>
                    <a:pt x="667" y="1282"/>
                  </a:lnTo>
                  <a:lnTo>
                    <a:pt x="673" y="1286"/>
                  </a:lnTo>
                  <a:lnTo>
                    <a:pt x="681" y="1287"/>
                  </a:lnTo>
                  <a:lnTo>
                    <a:pt x="947" y="1288"/>
                  </a:lnTo>
                  <a:lnTo>
                    <a:pt x="744" y="1786"/>
                  </a:lnTo>
                  <a:lnTo>
                    <a:pt x="743" y="1795"/>
                  </a:lnTo>
                  <a:lnTo>
                    <a:pt x="744" y="1803"/>
                  </a:lnTo>
                  <a:lnTo>
                    <a:pt x="748" y="1812"/>
                  </a:lnTo>
                  <a:lnTo>
                    <a:pt x="755" y="1817"/>
                  </a:lnTo>
                  <a:lnTo>
                    <a:pt x="761" y="1819"/>
                  </a:lnTo>
                  <a:lnTo>
                    <a:pt x="767" y="1820"/>
                  </a:lnTo>
                  <a:lnTo>
                    <a:pt x="774" y="1819"/>
                  </a:lnTo>
                  <a:lnTo>
                    <a:pt x="781" y="1815"/>
                  </a:lnTo>
                  <a:lnTo>
                    <a:pt x="786" y="1809"/>
                  </a:lnTo>
                  <a:lnTo>
                    <a:pt x="1238" y="1176"/>
                  </a:lnTo>
                  <a:lnTo>
                    <a:pt x="1242" y="1168"/>
                  </a:lnTo>
                  <a:lnTo>
                    <a:pt x="1243" y="1159"/>
                  </a:lnTo>
                  <a:lnTo>
                    <a:pt x="1240" y="1150"/>
                  </a:lnTo>
                  <a:lnTo>
                    <a:pt x="1235" y="1144"/>
                  </a:lnTo>
                  <a:lnTo>
                    <a:pt x="1227" y="1138"/>
                  </a:lnTo>
                  <a:lnTo>
                    <a:pt x="1219" y="1137"/>
                  </a:lnTo>
                  <a:lnTo>
                    <a:pt x="957" y="1137"/>
                  </a:lnTo>
                  <a:lnTo>
                    <a:pt x="1255" y="616"/>
                  </a:lnTo>
                  <a:lnTo>
                    <a:pt x="1258" y="608"/>
                  </a:lnTo>
                  <a:lnTo>
                    <a:pt x="1258" y="600"/>
                  </a:lnTo>
                  <a:lnTo>
                    <a:pt x="1255" y="591"/>
                  </a:lnTo>
                  <a:lnTo>
                    <a:pt x="1250" y="585"/>
                  </a:lnTo>
                  <a:lnTo>
                    <a:pt x="1242" y="581"/>
                  </a:lnTo>
                  <a:lnTo>
                    <a:pt x="1234" y="580"/>
                  </a:lnTo>
                  <a:lnTo>
                    <a:pt x="989" y="580"/>
                  </a:lnTo>
                  <a:close/>
                  <a:moveTo>
                    <a:pt x="905" y="0"/>
                  </a:moveTo>
                  <a:lnTo>
                    <a:pt x="907" y="0"/>
                  </a:lnTo>
                  <a:lnTo>
                    <a:pt x="985" y="4"/>
                  </a:lnTo>
                  <a:lnTo>
                    <a:pt x="1062" y="14"/>
                  </a:lnTo>
                  <a:lnTo>
                    <a:pt x="1135" y="30"/>
                  </a:lnTo>
                  <a:lnTo>
                    <a:pt x="1207" y="52"/>
                  </a:lnTo>
                  <a:lnTo>
                    <a:pt x="1276" y="79"/>
                  </a:lnTo>
                  <a:lnTo>
                    <a:pt x="1343" y="112"/>
                  </a:lnTo>
                  <a:lnTo>
                    <a:pt x="1405" y="151"/>
                  </a:lnTo>
                  <a:lnTo>
                    <a:pt x="1465" y="194"/>
                  </a:lnTo>
                  <a:lnTo>
                    <a:pt x="1521" y="242"/>
                  </a:lnTo>
                  <a:lnTo>
                    <a:pt x="1573" y="294"/>
                  </a:lnTo>
                  <a:lnTo>
                    <a:pt x="1620" y="350"/>
                  </a:lnTo>
                  <a:lnTo>
                    <a:pt x="1663" y="409"/>
                  </a:lnTo>
                  <a:lnTo>
                    <a:pt x="1701" y="473"/>
                  </a:lnTo>
                  <a:lnTo>
                    <a:pt x="1734" y="538"/>
                  </a:lnTo>
                  <a:lnTo>
                    <a:pt x="1762" y="608"/>
                  </a:lnTo>
                  <a:lnTo>
                    <a:pt x="1783" y="681"/>
                  </a:lnTo>
                  <a:lnTo>
                    <a:pt x="1800" y="755"/>
                  </a:lnTo>
                  <a:lnTo>
                    <a:pt x="1809" y="831"/>
                  </a:lnTo>
                  <a:lnTo>
                    <a:pt x="1813" y="909"/>
                  </a:lnTo>
                  <a:lnTo>
                    <a:pt x="1809" y="989"/>
                  </a:lnTo>
                  <a:lnTo>
                    <a:pt x="1801" y="1066"/>
                  </a:lnTo>
                  <a:lnTo>
                    <a:pt x="1786" y="1142"/>
                  </a:lnTo>
                  <a:lnTo>
                    <a:pt x="1768" y="1215"/>
                  </a:lnTo>
                  <a:lnTo>
                    <a:pt x="1745" y="1286"/>
                  </a:lnTo>
                  <a:lnTo>
                    <a:pt x="1720" y="1356"/>
                  </a:lnTo>
                  <a:lnTo>
                    <a:pt x="1690" y="1423"/>
                  </a:lnTo>
                  <a:lnTo>
                    <a:pt x="1659" y="1488"/>
                  </a:lnTo>
                  <a:lnTo>
                    <a:pt x="1627" y="1551"/>
                  </a:lnTo>
                  <a:lnTo>
                    <a:pt x="1593" y="1612"/>
                  </a:lnTo>
                  <a:lnTo>
                    <a:pt x="1558" y="1672"/>
                  </a:lnTo>
                  <a:lnTo>
                    <a:pt x="1524" y="1729"/>
                  </a:lnTo>
                  <a:lnTo>
                    <a:pt x="1490" y="1784"/>
                  </a:lnTo>
                  <a:lnTo>
                    <a:pt x="1463" y="1828"/>
                  </a:lnTo>
                  <a:lnTo>
                    <a:pt x="1437" y="1872"/>
                  </a:lnTo>
                  <a:lnTo>
                    <a:pt x="1411" y="1914"/>
                  </a:lnTo>
                  <a:lnTo>
                    <a:pt x="1389" y="1956"/>
                  </a:lnTo>
                  <a:lnTo>
                    <a:pt x="1368" y="1995"/>
                  </a:lnTo>
                  <a:lnTo>
                    <a:pt x="1351" y="2032"/>
                  </a:lnTo>
                  <a:lnTo>
                    <a:pt x="1336" y="2067"/>
                  </a:lnTo>
                  <a:lnTo>
                    <a:pt x="1326" y="2101"/>
                  </a:lnTo>
                  <a:lnTo>
                    <a:pt x="1318" y="2132"/>
                  </a:lnTo>
                  <a:lnTo>
                    <a:pt x="1316" y="2161"/>
                  </a:lnTo>
                  <a:lnTo>
                    <a:pt x="1312" y="2281"/>
                  </a:lnTo>
                  <a:lnTo>
                    <a:pt x="1312" y="2289"/>
                  </a:lnTo>
                  <a:lnTo>
                    <a:pt x="1320" y="2311"/>
                  </a:lnTo>
                  <a:lnTo>
                    <a:pt x="1323" y="2334"/>
                  </a:lnTo>
                  <a:lnTo>
                    <a:pt x="1320" y="2346"/>
                  </a:lnTo>
                  <a:lnTo>
                    <a:pt x="1311" y="2355"/>
                  </a:lnTo>
                  <a:lnTo>
                    <a:pt x="1296" y="2365"/>
                  </a:lnTo>
                  <a:lnTo>
                    <a:pt x="1277" y="2372"/>
                  </a:lnTo>
                  <a:lnTo>
                    <a:pt x="1253" y="2380"/>
                  </a:lnTo>
                  <a:lnTo>
                    <a:pt x="1225" y="2386"/>
                  </a:lnTo>
                  <a:lnTo>
                    <a:pt x="1195" y="2392"/>
                  </a:lnTo>
                  <a:lnTo>
                    <a:pt x="1162" y="2397"/>
                  </a:lnTo>
                  <a:lnTo>
                    <a:pt x="1127" y="2401"/>
                  </a:lnTo>
                  <a:lnTo>
                    <a:pt x="1091" y="2405"/>
                  </a:lnTo>
                  <a:lnTo>
                    <a:pt x="1054" y="2408"/>
                  </a:lnTo>
                  <a:lnTo>
                    <a:pt x="1017" y="2410"/>
                  </a:lnTo>
                  <a:lnTo>
                    <a:pt x="981" y="2413"/>
                  </a:lnTo>
                  <a:lnTo>
                    <a:pt x="946" y="2415"/>
                  </a:lnTo>
                  <a:lnTo>
                    <a:pt x="914" y="2416"/>
                  </a:lnTo>
                  <a:lnTo>
                    <a:pt x="883" y="2417"/>
                  </a:lnTo>
                  <a:lnTo>
                    <a:pt x="856" y="2417"/>
                  </a:lnTo>
                  <a:lnTo>
                    <a:pt x="832" y="2418"/>
                  </a:lnTo>
                  <a:lnTo>
                    <a:pt x="812" y="2418"/>
                  </a:lnTo>
                  <a:lnTo>
                    <a:pt x="797" y="2418"/>
                  </a:lnTo>
                  <a:lnTo>
                    <a:pt x="788" y="2418"/>
                  </a:lnTo>
                  <a:lnTo>
                    <a:pt x="785" y="2418"/>
                  </a:lnTo>
                  <a:lnTo>
                    <a:pt x="788" y="2418"/>
                  </a:lnTo>
                  <a:lnTo>
                    <a:pt x="797" y="2418"/>
                  </a:lnTo>
                  <a:lnTo>
                    <a:pt x="812" y="2418"/>
                  </a:lnTo>
                  <a:lnTo>
                    <a:pt x="832" y="2419"/>
                  </a:lnTo>
                  <a:lnTo>
                    <a:pt x="857" y="2419"/>
                  </a:lnTo>
                  <a:lnTo>
                    <a:pt x="885" y="2420"/>
                  </a:lnTo>
                  <a:lnTo>
                    <a:pt x="917" y="2421"/>
                  </a:lnTo>
                  <a:lnTo>
                    <a:pt x="951" y="2423"/>
                  </a:lnTo>
                  <a:lnTo>
                    <a:pt x="987" y="2424"/>
                  </a:lnTo>
                  <a:lnTo>
                    <a:pt x="1024" y="2427"/>
                  </a:lnTo>
                  <a:lnTo>
                    <a:pt x="1063" y="2431"/>
                  </a:lnTo>
                  <a:lnTo>
                    <a:pt x="1101" y="2434"/>
                  </a:lnTo>
                  <a:lnTo>
                    <a:pt x="1140" y="2438"/>
                  </a:lnTo>
                  <a:lnTo>
                    <a:pt x="1177" y="2443"/>
                  </a:lnTo>
                  <a:lnTo>
                    <a:pt x="1213" y="2449"/>
                  </a:lnTo>
                  <a:lnTo>
                    <a:pt x="1246" y="2455"/>
                  </a:lnTo>
                  <a:lnTo>
                    <a:pt x="1278" y="2462"/>
                  </a:lnTo>
                  <a:lnTo>
                    <a:pt x="1307" y="2470"/>
                  </a:lnTo>
                  <a:lnTo>
                    <a:pt x="1331" y="2479"/>
                  </a:lnTo>
                  <a:lnTo>
                    <a:pt x="1351" y="2489"/>
                  </a:lnTo>
                  <a:lnTo>
                    <a:pt x="1366" y="2501"/>
                  </a:lnTo>
                  <a:lnTo>
                    <a:pt x="1375" y="2512"/>
                  </a:lnTo>
                  <a:lnTo>
                    <a:pt x="1378" y="2526"/>
                  </a:lnTo>
                  <a:lnTo>
                    <a:pt x="1375" y="2539"/>
                  </a:lnTo>
                  <a:lnTo>
                    <a:pt x="1366" y="2551"/>
                  </a:lnTo>
                  <a:lnTo>
                    <a:pt x="1352" y="2563"/>
                  </a:lnTo>
                  <a:lnTo>
                    <a:pt x="1333" y="2573"/>
                  </a:lnTo>
                  <a:lnTo>
                    <a:pt x="1310" y="2582"/>
                  </a:lnTo>
                  <a:lnTo>
                    <a:pt x="1282" y="2590"/>
                  </a:lnTo>
                  <a:lnTo>
                    <a:pt x="1253" y="2597"/>
                  </a:lnTo>
                  <a:lnTo>
                    <a:pt x="1220" y="2603"/>
                  </a:lnTo>
                  <a:lnTo>
                    <a:pt x="1186" y="2609"/>
                  </a:lnTo>
                  <a:lnTo>
                    <a:pt x="1150" y="2614"/>
                  </a:lnTo>
                  <a:lnTo>
                    <a:pt x="1114" y="2618"/>
                  </a:lnTo>
                  <a:lnTo>
                    <a:pt x="1077" y="2621"/>
                  </a:lnTo>
                  <a:lnTo>
                    <a:pt x="1040" y="2625"/>
                  </a:lnTo>
                  <a:lnTo>
                    <a:pt x="1005" y="2628"/>
                  </a:lnTo>
                  <a:lnTo>
                    <a:pt x="971" y="2629"/>
                  </a:lnTo>
                  <a:lnTo>
                    <a:pt x="939" y="2631"/>
                  </a:lnTo>
                  <a:lnTo>
                    <a:pt x="908" y="2632"/>
                  </a:lnTo>
                  <a:lnTo>
                    <a:pt x="938" y="2632"/>
                  </a:lnTo>
                  <a:lnTo>
                    <a:pt x="969" y="2632"/>
                  </a:lnTo>
                  <a:lnTo>
                    <a:pt x="1001" y="2633"/>
                  </a:lnTo>
                  <a:lnTo>
                    <a:pt x="1035" y="2634"/>
                  </a:lnTo>
                  <a:lnTo>
                    <a:pt x="1070" y="2636"/>
                  </a:lnTo>
                  <a:lnTo>
                    <a:pt x="1105" y="2638"/>
                  </a:lnTo>
                  <a:lnTo>
                    <a:pt x="1139" y="2642"/>
                  </a:lnTo>
                  <a:lnTo>
                    <a:pt x="1171" y="2646"/>
                  </a:lnTo>
                  <a:lnTo>
                    <a:pt x="1202" y="2651"/>
                  </a:lnTo>
                  <a:lnTo>
                    <a:pt x="1232" y="2657"/>
                  </a:lnTo>
                  <a:lnTo>
                    <a:pt x="1257" y="2665"/>
                  </a:lnTo>
                  <a:lnTo>
                    <a:pt x="1279" y="2673"/>
                  </a:lnTo>
                  <a:lnTo>
                    <a:pt x="1298" y="2683"/>
                  </a:lnTo>
                  <a:lnTo>
                    <a:pt x="1312" y="2693"/>
                  </a:lnTo>
                  <a:lnTo>
                    <a:pt x="1320" y="2706"/>
                  </a:lnTo>
                  <a:lnTo>
                    <a:pt x="1323" y="2721"/>
                  </a:lnTo>
                  <a:lnTo>
                    <a:pt x="1321" y="2742"/>
                  </a:lnTo>
                  <a:lnTo>
                    <a:pt x="1314" y="2762"/>
                  </a:lnTo>
                  <a:lnTo>
                    <a:pt x="1302" y="2780"/>
                  </a:lnTo>
                  <a:lnTo>
                    <a:pt x="1288" y="2795"/>
                  </a:lnTo>
                  <a:lnTo>
                    <a:pt x="1271" y="2807"/>
                  </a:lnTo>
                  <a:lnTo>
                    <a:pt x="1251" y="2813"/>
                  </a:lnTo>
                  <a:lnTo>
                    <a:pt x="1228" y="2816"/>
                  </a:lnTo>
                  <a:lnTo>
                    <a:pt x="584" y="2816"/>
                  </a:lnTo>
                  <a:lnTo>
                    <a:pt x="562" y="2813"/>
                  </a:lnTo>
                  <a:lnTo>
                    <a:pt x="542" y="2807"/>
                  </a:lnTo>
                  <a:lnTo>
                    <a:pt x="524" y="2795"/>
                  </a:lnTo>
                  <a:lnTo>
                    <a:pt x="509" y="2780"/>
                  </a:lnTo>
                  <a:lnTo>
                    <a:pt x="499" y="2762"/>
                  </a:lnTo>
                  <a:lnTo>
                    <a:pt x="491" y="2742"/>
                  </a:lnTo>
                  <a:lnTo>
                    <a:pt x="489" y="2721"/>
                  </a:lnTo>
                  <a:lnTo>
                    <a:pt x="491" y="2707"/>
                  </a:lnTo>
                  <a:lnTo>
                    <a:pt x="498" y="2696"/>
                  </a:lnTo>
                  <a:lnTo>
                    <a:pt x="506" y="2686"/>
                  </a:lnTo>
                  <a:lnTo>
                    <a:pt x="515" y="2676"/>
                  </a:lnTo>
                  <a:lnTo>
                    <a:pt x="526" y="2667"/>
                  </a:lnTo>
                  <a:lnTo>
                    <a:pt x="534" y="2657"/>
                  </a:lnTo>
                  <a:lnTo>
                    <a:pt x="541" y="2647"/>
                  </a:lnTo>
                  <a:lnTo>
                    <a:pt x="543" y="2634"/>
                  </a:lnTo>
                  <a:lnTo>
                    <a:pt x="541" y="2625"/>
                  </a:lnTo>
                  <a:lnTo>
                    <a:pt x="533" y="2616"/>
                  </a:lnTo>
                  <a:lnTo>
                    <a:pt x="524" y="2608"/>
                  </a:lnTo>
                  <a:lnTo>
                    <a:pt x="510" y="2600"/>
                  </a:lnTo>
                  <a:lnTo>
                    <a:pt x="496" y="2593"/>
                  </a:lnTo>
                  <a:lnTo>
                    <a:pt x="482" y="2584"/>
                  </a:lnTo>
                  <a:lnTo>
                    <a:pt x="467" y="2576"/>
                  </a:lnTo>
                  <a:lnTo>
                    <a:pt x="454" y="2565"/>
                  </a:lnTo>
                  <a:lnTo>
                    <a:pt x="444" y="2555"/>
                  </a:lnTo>
                  <a:lnTo>
                    <a:pt x="436" y="2541"/>
                  </a:lnTo>
                  <a:lnTo>
                    <a:pt x="434" y="2526"/>
                  </a:lnTo>
                  <a:lnTo>
                    <a:pt x="436" y="2511"/>
                  </a:lnTo>
                  <a:lnTo>
                    <a:pt x="443" y="2497"/>
                  </a:lnTo>
                  <a:lnTo>
                    <a:pt x="453" y="2486"/>
                  </a:lnTo>
                  <a:lnTo>
                    <a:pt x="465" y="2476"/>
                  </a:lnTo>
                  <a:lnTo>
                    <a:pt x="478" y="2467"/>
                  </a:lnTo>
                  <a:lnTo>
                    <a:pt x="492" y="2458"/>
                  </a:lnTo>
                  <a:lnTo>
                    <a:pt x="506" y="2450"/>
                  </a:lnTo>
                  <a:lnTo>
                    <a:pt x="518" y="2442"/>
                  </a:lnTo>
                  <a:lnTo>
                    <a:pt x="528" y="2435"/>
                  </a:lnTo>
                  <a:lnTo>
                    <a:pt x="534" y="2426"/>
                  </a:lnTo>
                  <a:lnTo>
                    <a:pt x="538" y="2418"/>
                  </a:lnTo>
                  <a:lnTo>
                    <a:pt x="536" y="2406"/>
                  </a:lnTo>
                  <a:lnTo>
                    <a:pt x="530" y="2397"/>
                  </a:lnTo>
                  <a:lnTo>
                    <a:pt x="523" y="2387"/>
                  </a:lnTo>
                  <a:lnTo>
                    <a:pt x="513" y="2378"/>
                  </a:lnTo>
                  <a:lnTo>
                    <a:pt x="504" y="2368"/>
                  </a:lnTo>
                  <a:lnTo>
                    <a:pt x="496" y="2358"/>
                  </a:lnTo>
                  <a:lnTo>
                    <a:pt x="491" y="2347"/>
                  </a:lnTo>
                  <a:lnTo>
                    <a:pt x="489" y="2334"/>
                  </a:lnTo>
                  <a:lnTo>
                    <a:pt x="491" y="2311"/>
                  </a:lnTo>
                  <a:lnTo>
                    <a:pt x="501" y="2289"/>
                  </a:lnTo>
                  <a:lnTo>
                    <a:pt x="501" y="2281"/>
                  </a:lnTo>
                  <a:lnTo>
                    <a:pt x="495" y="2161"/>
                  </a:lnTo>
                  <a:lnTo>
                    <a:pt x="493" y="2132"/>
                  </a:lnTo>
                  <a:lnTo>
                    <a:pt x="486" y="2099"/>
                  </a:lnTo>
                  <a:lnTo>
                    <a:pt x="474" y="2064"/>
                  </a:lnTo>
                  <a:lnTo>
                    <a:pt x="459" y="2027"/>
                  </a:lnTo>
                  <a:lnTo>
                    <a:pt x="442" y="1987"/>
                  </a:lnTo>
                  <a:lnTo>
                    <a:pt x="420" y="1946"/>
                  </a:lnTo>
                  <a:lnTo>
                    <a:pt x="397" y="1904"/>
                  </a:lnTo>
                  <a:lnTo>
                    <a:pt x="372" y="1860"/>
                  </a:lnTo>
                  <a:lnTo>
                    <a:pt x="345" y="1817"/>
                  </a:lnTo>
                  <a:lnTo>
                    <a:pt x="318" y="1771"/>
                  </a:lnTo>
                  <a:lnTo>
                    <a:pt x="285" y="1716"/>
                  </a:lnTo>
                  <a:lnTo>
                    <a:pt x="251" y="1659"/>
                  </a:lnTo>
                  <a:lnTo>
                    <a:pt x="217" y="1600"/>
                  </a:lnTo>
                  <a:lnTo>
                    <a:pt x="184" y="1538"/>
                  </a:lnTo>
                  <a:lnTo>
                    <a:pt x="151" y="1474"/>
                  </a:lnTo>
                  <a:lnTo>
                    <a:pt x="120" y="1410"/>
                  </a:lnTo>
                  <a:lnTo>
                    <a:pt x="92" y="1343"/>
                  </a:lnTo>
                  <a:lnTo>
                    <a:pt x="66" y="1275"/>
                  </a:lnTo>
                  <a:lnTo>
                    <a:pt x="43" y="1205"/>
                  </a:lnTo>
                  <a:lnTo>
                    <a:pt x="25" y="1133"/>
                  </a:lnTo>
                  <a:lnTo>
                    <a:pt x="12" y="1060"/>
                  </a:lnTo>
                  <a:lnTo>
                    <a:pt x="2" y="986"/>
                  </a:lnTo>
                  <a:lnTo>
                    <a:pt x="0" y="909"/>
                  </a:lnTo>
                  <a:lnTo>
                    <a:pt x="3" y="831"/>
                  </a:lnTo>
                  <a:lnTo>
                    <a:pt x="13" y="755"/>
                  </a:lnTo>
                  <a:lnTo>
                    <a:pt x="29" y="681"/>
                  </a:lnTo>
                  <a:lnTo>
                    <a:pt x="51" y="608"/>
                  </a:lnTo>
                  <a:lnTo>
                    <a:pt x="78" y="538"/>
                  </a:lnTo>
                  <a:lnTo>
                    <a:pt x="111" y="473"/>
                  </a:lnTo>
                  <a:lnTo>
                    <a:pt x="149" y="409"/>
                  </a:lnTo>
                  <a:lnTo>
                    <a:pt x="192" y="350"/>
                  </a:lnTo>
                  <a:lnTo>
                    <a:pt x="240" y="294"/>
                  </a:lnTo>
                  <a:lnTo>
                    <a:pt x="292" y="242"/>
                  </a:lnTo>
                  <a:lnTo>
                    <a:pt x="348" y="194"/>
                  </a:lnTo>
                  <a:lnTo>
                    <a:pt x="407" y="151"/>
                  </a:lnTo>
                  <a:lnTo>
                    <a:pt x="470" y="112"/>
                  </a:lnTo>
                  <a:lnTo>
                    <a:pt x="536" y="79"/>
                  </a:lnTo>
                  <a:lnTo>
                    <a:pt x="605" y="52"/>
                  </a:lnTo>
                  <a:lnTo>
                    <a:pt x="677" y="30"/>
                  </a:lnTo>
                  <a:lnTo>
                    <a:pt x="751" y="14"/>
                  </a:lnTo>
                  <a:lnTo>
                    <a:pt x="827" y="4"/>
                  </a:lnTo>
                  <a:lnTo>
                    <a:pt x="90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latin typeface="Calibri" panose="020F0502020204030204"/>
              </a:endParaRPr>
            </a:p>
          </p:txBody>
        </p:sp>
        <p:sp>
          <p:nvSpPr>
            <p:cNvPr id="8" name="Freeform 7"/>
            <p:cNvSpPr>
              <a:spLocks/>
            </p:cNvSpPr>
            <p:nvPr/>
          </p:nvSpPr>
          <p:spPr bwMode="auto">
            <a:xfrm>
              <a:off x="1002" y="390"/>
              <a:ext cx="40" cy="58"/>
            </a:xfrm>
            <a:custGeom>
              <a:avLst/>
              <a:gdLst>
                <a:gd name="T0" fmla="*/ 318 w 442"/>
                <a:gd name="T1" fmla="*/ 0 h 640"/>
                <a:gd name="T2" fmla="*/ 344 w 442"/>
                <a:gd name="T3" fmla="*/ 4 h 640"/>
                <a:gd name="T4" fmla="*/ 369 w 442"/>
                <a:gd name="T5" fmla="*/ 13 h 640"/>
                <a:gd name="T6" fmla="*/ 391 w 442"/>
                <a:gd name="T7" fmla="*/ 27 h 640"/>
                <a:gd name="T8" fmla="*/ 409 w 442"/>
                <a:gd name="T9" fmla="*/ 45 h 640"/>
                <a:gd name="T10" fmla="*/ 424 w 442"/>
                <a:gd name="T11" fmla="*/ 65 h 640"/>
                <a:gd name="T12" fmla="*/ 435 w 442"/>
                <a:gd name="T13" fmla="*/ 87 h 640"/>
                <a:gd name="T14" fmla="*/ 441 w 442"/>
                <a:gd name="T15" fmla="*/ 111 h 640"/>
                <a:gd name="T16" fmla="*/ 442 w 442"/>
                <a:gd name="T17" fmla="*/ 137 h 640"/>
                <a:gd name="T18" fmla="*/ 438 w 442"/>
                <a:gd name="T19" fmla="*/ 162 h 640"/>
                <a:gd name="T20" fmla="*/ 429 w 442"/>
                <a:gd name="T21" fmla="*/ 187 h 640"/>
                <a:gd name="T22" fmla="*/ 246 w 442"/>
                <a:gd name="T23" fmla="*/ 566 h 640"/>
                <a:gd name="T24" fmla="*/ 233 w 442"/>
                <a:gd name="T25" fmla="*/ 588 h 640"/>
                <a:gd name="T26" fmla="*/ 216 w 442"/>
                <a:gd name="T27" fmla="*/ 607 h 640"/>
                <a:gd name="T28" fmla="*/ 197 w 442"/>
                <a:gd name="T29" fmla="*/ 620 h 640"/>
                <a:gd name="T30" fmla="*/ 176 w 442"/>
                <a:gd name="T31" fmla="*/ 631 h 640"/>
                <a:gd name="T32" fmla="*/ 153 w 442"/>
                <a:gd name="T33" fmla="*/ 637 h 640"/>
                <a:gd name="T34" fmla="*/ 129 w 442"/>
                <a:gd name="T35" fmla="*/ 640 h 640"/>
                <a:gd name="T36" fmla="*/ 101 w 442"/>
                <a:gd name="T37" fmla="*/ 636 h 640"/>
                <a:gd name="T38" fmla="*/ 73 w 442"/>
                <a:gd name="T39" fmla="*/ 627 h 640"/>
                <a:gd name="T40" fmla="*/ 50 w 442"/>
                <a:gd name="T41" fmla="*/ 613 h 640"/>
                <a:gd name="T42" fmla="*/ 32 w 442"/>
                <a:gd name="T43" fmla="*/ 596 h 640"/>
                <a:gd name="T44" fmla="*/ 17 w 442"/>
                <a:gd name="T45" fmla="*/ 576 h 640"/>
                <a:gd name="T46" fmla="*/ 7 w 442"/>
                <a:gd name="T47" fmla="*/ 552 h 640"/>
                <a:gd name="T48" fmla="*/ 2 w 442"/>
                <a:gd name="T49" fmla="*/ 528 h 640"/>
                <a:gd name="T50" fmla="*/ 0 w 442"/>
                <a:gd name="T51" fmla="*/ 504 h 640"/>
                <a:gd name="T52" fmla="*/ 4 w 442"/>
                <a:gd name="T53" fmla="*/ 478 h 640"/>
                <a:gd name="T54" fmla="*/ 13 w 442"/>
                <a:gd name="T55" fmla="*/ 454 h 640"/>
                <a:gd name="T56" fmla="*/ 196 w 442"/>
                <a:gd name="T57" fmla="*/ 73 h 640"/>
                <a:gd name="T58" fmla="*/ 210 w 442"/>
                <a:gd name="T59" fmla="*/ 51 h 640"/>
                <a:gd name="T60" fmla="*/ 227 w 442"/>
                <a:gd name="T61" fmla="*/ 32 h 640"/>
                <a:gd name="T62" fmla="*/ 248 w 442"/>
                <a:gd name="T63" fmla="*/ 18 h 640"/>
                <a:gd name="T64" fmla="*/ 270 w 442"/>
                <a:gd name="T65" fmla="*/ 8 h 640"/>
                <a:gd name="T66" fmla="*/ 294 w 442"/>
                <a:gd name="T67" fmla="*/ 1 h 640"/>
                <a:gd name="T68" fmla="*/ 318 w 442"/>
                <a:gd name="T69"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2" h="640">
                  <a:moveTo>
                    <a:pt x="318" y="0"/>
                  </a:moveTo>
                  <a:lnTo>
                    <a:pt x="344" y="4"/>
                  </a:lnTo>
                  <a:lnTo>
                    <a:pt x="369" y="13"/>
                  </a:lnTo>
                  <a:lnTo>
                    <a:pt x="391" y="27"/>
                  </a:lnTo>
                  <a:lnTo>
                    <a:pt x="409" y="45"/>
                  </a:lnTo>
                  <a:lnTo>
                    <a:pt x="424" y="65"/>
                  </a:lnTo>
                  <a:lnTo>
                    <a:pt x="435" y="87"/>
                  </a:lnTo>
                  <a:lnTo>
                    <a:pt x="441" y="111"/>
                  </a:lnTo>
                  <a:lnTo>
                    <a:pt x="442" y="137"/>
                  </a:lnTo>
                  <a:lnTo>
                    <a:pt x="438" y="162"/>
                  </a:lnTo>
                  <a:lnTo>
                    <a:pt x="429" y="187"/>
                  </a:lnTo>
                  <a:lnTo>
                    <a:pt x="246" y="566"/>
                  </a:lnTo>
                  <a:lnTo>
                    <a:pt x="233" y="588"/>
                  </a:lnTo>
                  <a:lnTo>
                    <a:pt x="216" y="607"/>
                  </a:lnTo>
                  <a:lnTo>
                    <a:pt x="197" y="620"/>
                  </a:lnTo>
                  <a:lnTo>
                    <a:pt x="176" y="631"/>
                  </a:lnTo>
                  <a:lnTo>
                    <a:pt x="153" y="637"/>
                  </a:lnTo>
                  <a:lnTo>
                    <a:pt x="129" y="640"/>
                  </a:lnTo>
                  <a:lnTo>
                    <a:pt x="101" y="636"/>
                  </a:lnTo>
                  <a:lnTo>
                    <a:pt x="73" y="627"/>
                  </a:lnTo>
                  <a:lnTo>
                    <a:pt x="50" y="613"/>
                  </a:lnTo>
                  <a:lnTo>
                    <a:pt x="32" y="596"/>
                  </a:lnTo>
                  <a:lnTo>
                    <a:pt x="17" y="576"/>
                  </a:lnTo>
                  <a:lnTo>
                    <a:pt x="7" y="552"/>
                  </a:lnTo>
                  <a:lnTo>
                    <a:pt x="2" y="528"/>
                  </a:lnTo>
                  <a:lnTo>
                    <a:pt x="0" y="504"/>
                  </a:lnTo>
                  <a:lnTo>
                    <a:pt x="4" y="478"/>
                  </a:lnTo>
                  <a:lnTo>
                    <a:pt x="13" y="454"/>
                  </a:lnTo>
                  <a:lnTo>
                    <a:pt x="196" y="73"/>
                  </a:lnTo>
                  <a:lnTo>
                    <a:pt x="210" y="51"/>
                  </a:lnTo>
                  <a:lnTo>
                    <a:pt x="227" y="32"/>
                  </a:lnTo>
                  <a:lnTo>
                    <a:pt x="248" y="18"/>
                  </a:lnTo>
                  <a:lnTo>
                    <a:pt x="270" y="8"/>
                  </a:lnTo>
                  <a:lnTo>
                    <a:pt x="294" y="1"/>
                  </a:lnTo>
                  <a:lnTo>
                    <a:pt x="3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latin typeface="Calibri" panose="020F0502020204030204"/>
              </a:endParaRPr>
            </a:p>
          </p:txBody>
        </p:sp>
        <p:sp>
          <p:nvSpPr>
            <p:cNvPr id="9" name="Freeform 8"/>
            <p:cNvSpPr>
              <a:spLocks/>
            </p:cNvSpPr>
            <p:nvPr/>
          </p:nvSpPr>
          <p:spPr bwMode="auto">
            <a:xfrm>
              <a:off x="882" y="390"/>
              <a:ext cx="40" cy="58"/>
            </a:xfrm>
            <a:custGeom>
              <a:avLst/>
              <a:gdLst>
                <a:gd name="T0" fmla="*/ 123 w 442"/>
                <a:gd name="T1" fmla="*/ 0 h 640"/>
                <a:gd name="T2" fmla="*/ 148 w 442"/>
                <a:gd name="T3" fmla="*/ 1 h 640"/>
                <a:gd name="T4" fmla="*/ 173 w 442"/>
                <a:gd name="T5" fmla="*/ 8 h 640"/>
                <a:gd name="T6" fmla="*/ 195 w 442"/>
                <a:gd name="T7" fmla="*/ 18 h 640"/>
                <a:gd name="T8" fmla="*/ 215 w 442"/>
                <a:gd name="T9" fmla="*/ 32 h 640"/>
                <a:gd name="T10" fmla="*/ 233 w 442"/>
                <a:gd name="T11" fmla="*/ 51 h 640"/>
                <a:gd name="T12" fmla="*/ 247 w 442"/>
                <a:gd name="T13" fmla="*/ 73 h 640"/>
                <a:gd name="T14" fmla="*/ 429 w 442"/>
                <a:gd name="T15" fmla="*/ 454 h 640"/>
                <a:gd name="T16" fmla="*/ 439 w 442"/>
                <a:gd name="T17" fmla="*/ 478 h 640"/>
                <a:gd name="T18" fmla="*/ 442 w 442"/>
                <a:gd name="T19" fmla="*/ 504 h 640"/>
                <a:gd name="T20" fmla="*/ 441 w 442"/>
                <a:gd name="T21" fmla="*/ 528 h 640"/>
                <a:gd name="T22" fmla="*/ 436 w 442"/>
                <a:gd name="T23" fmla="*/ 552 h 640"/>
                <a:gd name="T24" fmla="*/ 425 w 442"/>
                <a:gd name="T25" fmla="*/ 576 h 640"/>
                <a:gd name="T26" fmla="*/ 410 w 442"/>
                <a:gd name="T27" fmla="*/ 596 h 640"/>
                <a:gd name="T28" fmla="*/ 391 w 442"/>
                <a:gd name="T29" fmla="*/ 613 h 640"/>
                <a:gd name="T30" fmla="*/ 369 w 442"/>
                <a:gd name="T31" fmla="*/ 627 h 640"/>
                <a:gd name="T32" fmla="*/ 351 w 442"/>
                <a:gd name="T33" fmla="*/ 634 h 640"/>
                <a:gd name="T34" fmla="*/ 332 w 442"/>
                <a:gd name="T35" fmla="*/ 638 h 640"/>
                <a:gd name="T36" fmla="*/ 313 w 442"/>
                <a:gd name="T37" fmla="*/ 640 h 640"/>
                <a:gd name="T38" fmla="*/ 289 w 442"/>
                <a:gd name="T39" fmla="*/ 637 h 640"/>
                <a:gd name="T40" fmla="*/ 267 w 442"/>
                <a:gd name="T41" fmla="*/ 631 h 640"/>
                <a:gd name="T42" fmla="*/ 244 w 442"/>
                <a:gd name="T43" fmla="*/ 620 h 640"/>
                <a:gd name="T44" fmla="*/ 225 w 442"/>
                <a:gd name="T45" fmla="*/ 607 h 640"/>
                <a:gd name="T46" fmla="*/ 210 w 442"/>
                <a:gd name="T47" fmla="*/ 588 h 640"/>
                <a:gd name="T48" fmla="*/ 196 w 442"/>
                <a:gd name="T49" fmla="*/ 566 h 640"/>
                <a:gd name="T50" fmla="*/ 13 w 442"/>
                <a:gd name="T51" fmla="*/ 187 h 640"/>
                <a:gd name="T52" fmla="*/ 5 w 442"/>
                <a:gd name="T53" fmla="*/ 162 h 640"/>
                <a:gd name="T54" fmla="*/ 0 w 442"/>
                <a:gd name="T55" fmla="*/ 137 h 640"/>
                <a:gd name="T56" fmla="*/ 2 w 442"/>
                <a:gd name="T57" fmla="*/ 111 h 640"/>
                <a:gd name="T58" fmla="*/ 8 w 442"/>
                <a:gd name="T59" fmla="*/ 87 h 640"/>
                <a:gd name="T60" fmla="*/ 17 w 442"/>
                <a:gd name="T61" fmla="*/ 65 h 640"/>
                <a:gd name="T62" fmla="*/ 32 w 442"/>
                <a:gd name="T63" fmla="*/ 45 h 640"/>
                <a:gd name="T64" fmla="*/ 51 w 442"/>
                <a:gd name="T65" fmla="*/ 27 h 640"/>
                <a:gd name="T66" fmla="*/ 73 w 442"/>
                <a:gd name="T67" fmla="*/ 13 h 640"/>
                <a:gd name="T68" fmla="*/ 98 w 442"/>
                <a:gd name="T69" fmla="*/ 4 h 640"/>
                <a:gd name="T70" fmla="*/ 123 w 442"/>
                <a:gd name="T7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2" h="640">
                  <a:moveTo>
                    <a:pt x="123" y="0"/>
                  </a:moveTo>
                  <a:lnTo>
                    <a:pt x="148" y="1"/>
                  </a:lnTo>
                  <a:lnTo>
                    <a:pt x="173" y="8"/>
                  </a:lnTo>
                  <a:lnTo>
                    <a:pt x="195" y="18"/>
                  </a:lnTo>
                  <a:lnTo>
                    <a:pt x="215" y="32"/>
                  </a:lnTo>
                  <a:lnTo>
                    <a:pt x="233" y="51"/>
                  </a:lnTo>
                  <a:lnTo>
                    <a:pt x="247" y="73"/>
                  </a:lnTo>
                  <a:lnTo>
                    <a:pt x="429" y="454"/>
                  </a:lnTo>
                  <a:lnTo>
                    <a:pt x="439" y="478"/>
                  </a:lnTo>
                  <a:lnTo>
                    <a:pt x="442" y="504"/>
                  </a:lnTo>
                  <a:lnTo>
                    <a:pt x="441" y="528"/>
                  </a:lnTo>
                  <a:lnTo>
                    <a:pt x="436" y="552"/>
                  </a:lnTo>
                  <a:lnTo>
                    <a:pt x="425" y="576"/>
                  </a:lnTo>
                  <a:lnTo>
                    <a:pt x="410" y="596"/>
                  </a:lnTo>
                  <a:lnTo>
                    <a:pt x="391" y="613"/>
                  </a:lnTo>
                  <a:lnTo>
                    <a:pt x="369" y="627"/>
                  </a:lnTo>
                  <a:lnTo>
                    <a:pt x="351" y="634"/>
                  </a:lnTo>
                  <a:lnTo>
                    <a:pt x="332" y="638"/>
                  </a:lnTo>
                  <a:lnTo>
                    <a:pt x="313" y="640"/>
                  </a:lnTo>
                  <a:lnTo>
                    <a:pt x="289" y="637"/>
                  </a:lnTo>
                  <a:lnTo>
                    <a:pt x="267" y="631"/>
                  </a:lnTo>
                  <a:lnTo>
                    <a:pt x="244" y="620"/>
                  </a:lnTo>
                  <a:lnTo>
                    <a:pt x="225" y="607"/>
                  </a:lnTo>
                  <a:lnTo>
                    <a:pt x="210" y="588"/>
                  </a:lnTo>
                  <a:lnTo>
                    <a:pt x="196" y="566"/>
                  </a:lnTo>
                  <a:lnTo>
                    <a:pt x="13" y="187"/>
                  </a:lnTo>
                  <a:lnTo>
                    <a:pt x="5" y="162"/>
                  </a:lnTo>
                  <a:lnTo>
                    <a:pt x="0" y="137"/>
                  </a:lnTo>
                  <a:lnTo>
                    <a:pt x="2" y="111"/>
                  </a:lnTo>
                  <a:lnTo>
                    <a:pt x="8" y="87"/>
                  </a:lnTo>
                  <a:lnTo>
                    <a:pt x="17" y="65"/>
                  </a:lnTo>
                  <a:lnTo>
                    <a:pt x="32" y="45"/>
                  </a:lnTo>
                  <a:lnTo>
                    <a:pt x="51" y="27"/>
                  </a:lnTo>
                  <a:lnTo>
                    <a:pt x="73" y="13"/>
                  </a:lnTo>
                  <a:lnTo>
                    <a:pt x="98" y="4"/>
                  </a:lnTo>
                  <a:lnTo>
                    <a:pt x="12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latin typeface="Calibri" panose="020F0502020204030204"/>
              </a:endParaRPr>
            </a:p>
          </p:txBody>
        </p:sp>
        <p:sp>
          <p:nvSpPr>
            <p:cNvPr id="10" name="Freeform 9"/>
            <p:cNvSpPr>
              <a:spLocks/>
            </p:cNvSpPr>
            <p:nvPr/>
          </p:nvSpPr>
          <p:spPr bwMode="auto">
            <a:xfrm>
              <a:off x="1057" y="501"/>
              <a:ext cx="59" cy="36"/>
            </a:xfrm>
            <a:custGeom>
              <a:avLst/>
              <a:gdLst>
                <a:gd name="T0" fmla="*/ 534 w 656"/>
                <a:gd name="T1" fmla="*/ 0 h 398"/>
                <a:gd name="T2" fmla="*/ 558 w 656"/>
                <a:gd name="T3" fmla="*/ 3 h 398"/>
                <a:gd name="T4" fmla="*/ 583 w 656"/>
                <a:gd name="T5" fmla="*/ 13 h 398"/>
                <a:gd name="T6" fmla="*/ 604 w 656"/>
                <a:gd name="T7" fmla="*/ 26 h 398"/>
                <a:gd name="T8" fmla="*/ 622 w 656"/>
                <a:gd name="T9" fmla="*/ 43 h 398"/>
                <a:gd name="T10" fmla="*/ 637 w 656"/>
                <a:gd name="T11" fmla="*/ 63 h 398"/>
                <a:gd name="T12" fmla="*/ 648 w 656"/>
                <a:gd name="T13" fmla="*/ 87 h 398"/>
                <a:gd name="T14" fmla="*/ 654 w 656"/>
                <a:gd name="T15" fmla="*/ 112 h 398"/>
                <a:gd name="T16" fmla="*/ 656 w 656"/>
                <a:gd name="T17" fmla="*/ 138 h 398"/>
                <a:gd name="T18" fmla="*/ 651 w 656"/>
                <a:gd name="T19" fmla="*/ 162 h 398"/>
                <a:gd name="T20" fmla="*/ 642 w 656"/>
                <a:gd name="T21" fmla="*/ 186 h 398"/>
                <a:gd name="T22" fmla="*/ 629 w 656"/>
                <a:gd name="T23" fmla="*/ 207 h 398"/>
                <a:gd name="T24" fmla="*/ 612 w 656"/>
                <a:gd name="T25" fmla="*/ 226 h 398"/>
                <a:gd name="T26" fmla="*/ 592 w 656"/>
                <a:gd name="T27" fmla="*/ 241 h 398"/>
                <a:gd name="T28" fmla="*/ 568 w 656"/>
                <a:gd name="T29" fmla="*/ 252 h 398"/>
                <a:gd name="T30" fmla="*/ 171 w 656"/>
                <a:gd name="T31" fmla="*/ 391 h 398"/>
                <a:gd name="T32" fmla="*/ 150 w 656"/>
                <a:gd name="T33" fmla="*/ 397 h 398"/>
                <a:gd name="T34" fmla="*/ 128 w 656"/>
                <a:gd name="T35" fmla="*/ 398 h 398"/>
                <a:gd name="T36" fmla="*/ 106 w 656"/>
                <a:gd name="T37" fmla="*/ 397 h 398"/>
                <a:gd name="T38" fmla="*/ 84 w 656"/>
                <a:gd name="T39" fmla="*/ 390 h 398"/>
                <a:gd name="T40" fmla="*/ 64 w 656"/>
                <a:gd name="T41" fmla="*/ 381 h 398"/>
                <a:gd name="T42" fmla="*/ 45 w 656"/>
                <a:gd name="T43" fmla="*/ 368 h 398"/>
                <a:gd name="T44" fmla="*/ 29 w 656"/>
                <a:gd name="T45" fmla="*/ 352 h 398"/>
                <a:gd name="T46" fmla="*/ 17 w 656"/>
                <a:gd name="T47" fmla="*/ 333 h 398"/>
                <a:gd name="T48" fmla="*/ 6 w 656"/>
                <a:gd name="T49" fmla="*/ 311 h 398"/>
                <a:gd name="T50" fmla="*/ 1 w 656"/>
                <a:gd name="T51" fmla="*/ 285 h 398"/>
                <a:gd name="T52" fmla="*/ 0 w 656"/>
                <a:gd name="T53" fmla="*/ 260 h 398"/>
                <a:gd name="T54" fmla="*/ 4 w 656"/>
                <a:gd name="T55" fmla="*/ 234 h 398"/>
                <a:gd name="T56" fmla="*/ 12 w 656"/>
                <a:gd name="T57" fmla="*/ 211 h 398"/>
                <a:gd name="T58" fmla="*/ 25 w 656"/>
                <a:gd name="T59" fmla="*/ 190 h 398"/>
                <a:gd name="T60" fmla="*/ 42 w 656"/>
                <a:gd name="T61" fmla="*/ 172 h 398"/>
                <a:gd name="T62" fmla="*/ 62 w 656"/>
                <a:gd name="T63" fmla="*/ 156 h 398"/>
                <a:gd name="T64" fmla="*/ 86 w 656"/>
                <a:gd name="T65" fmla="*/ 145 h 398"/>
                <a:gd name="T66" fmla="*/ 483 w 656"/>
                <a:gd name="T67" fmla="*/ 6 h 398"/>
                <a:gd name="T68" fmla="*/ 509 w 656"/>
                <a:gd name="T69" fmla="*/ 0 h 398"/>
                <a:gd name="T70" fmla="*/ 534 w 656"/>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6" h="398">
                  <a:moveTo>
                    <a:pt x="534" y="0"/>
                  </a:moveTo>
                  <a:lnTo>
                    <a:pt x="558" y="3"/>
                  </a:lnTo>
                  <a:lnTo>
                    <a:pt x="583" y="13"/>
                  </a:lnTo>
                  <a:lnTo>
                    <a:pt x="604" y="26"/>
                  </a:lnTo>
                  <a:lnTo>
                    <a:pt x="622" y="43"/>
                  </a:lnTo>
                  <a:lnTo>
                    <a:pt x="637" y="63"/>
                  </a:lnTo>
                  <a:lnTo>
                    <a:pt x="648" y="87"/>
                  </a:lnTo>
                  <a:lnTo>
                    <a:pt x="654" y="112"/>
                  </a:lnTo>
                  <a:lnTo>
                    <a:pt x="656" y="138"/>
                  </a:lnTo>
                  <a:lnTo>
                    <a:pt x="651" y="162"/>
                  </a:lnTo>
                  <a:lnTo>
                    <a:pt x="642" y="186"/>
                  </a:lnTo>
                  <a:lnTo>
                    <a:pt x="629" y="207"/>
                  </a:lnTo>
                  <a:lnTo>
                    <a:pt x="612" y="226"/>
                  </a:lnTo>
                  <a:lnTo>
                    <a:pt x="592" y="241"/>
                  </a:lnTo>
                  <a:lnTo>
                    <a:pt x="568" y="252"/>
                  </a:lnTo>
                  <a:lnTo>
                    <a:pt x="171" y="391"/>
                  </a:lnTo>
                  <a:lnTo>
                    <a:pt x="150" y="397"/>
                  </a:lnTo>
                  <a:lnTo>
                    <a:pt x="128" y="398"/>
                  </a:lnTo>
                  <a:lnTo>
                    <a:pt x="106" y="397"/>
                  </a:lnTo>
                  <a:lnTo>
                    <a:pt x="84" y="390"/>
                  </a:lnTo>
                  <a:lnTo>
                    <a:pt x="64" y="381"/>
                  </a:lnTo>
                  <a:lnTo>
                    <a:pt x="45" y="368"/>
                  </a:lnTo>
                  <a:lnTo>
                    <a:pt x="29" y="352"/>
                  </a:lnTo>
                  <a:lnTo>
                    <a:pt x="17" y="333"/>
                  </a:lnTo>
                  <a:lnTo>
                    <a:pt x="6" y="311"/>
                  </a:lnTo>
                  <a:lnTo>
                    <a:pt x="1" y="285"/>
                  </a:lnTo>
                  <a:lnTo>
                    <a:pt x="0" y="260"/>
                  </a:lnTo>
                  <a:lnTo>
                    <a:pt x="4" y="234"/>
                  </a:lnTo>
                  <a:lnTo>
                    <a:pt x="12" y="211"/>
                  </a:lnTo>
                  <a:lnTo>
                    <a:pt x="25" y="190"/>
                  </a:lnTo>
                  <a:lnTo>
                    <a:pt x="42" y="172"/>
                  </a:lnTo>
                  <a:lnTo>
                    <a:pt x="62" y="156"/>
                  </a:lnTo>
                  <a:lnTo>
                    <a:pt x="86" y="145"/>
                  </a:lnTo>
                  <a:lnTo>
                    <a:pt x="483" y="6"/>
                  </a:lnTo>
                  <a:lnTo>
                    <a:pt x="509" y="0"/>
                  </a:lnTo>
                  <a:lnTo>
                    <a:pt x="53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latin typeface="Calibri" panose="020F0502020204030204"/>
              </a:endParaRPr>
            </a:p>
          </p:txBody>
        </p:sp>
        <p:sp>
          <p:nvSpPr>
            <p:cNvPr id="11" name="Freeform 10"/>
            <p:cNvSpPr>
              <a:spLocks/>
            </p:cNvSpPr>
            <p:nvPr/>
          </p:nvSpPr>
          <p:spPr bwMode="auto">
            <a:xfrm>
              <a:off x="808" y="501"/>
              <a:ext cx="60" cy="36"/>
            </a:xfrm>
            <a:custGeom>
              <a:avLst/>
              <a:gdLst>
                <a:gd name="T0" fmla="*/ 121 w 656"/>
                <a:gd name="T1" fmla="*/ 0 h 398"/>
                <a:gd name="T2" fmla="*/ 147 w 656"/>
                <a:gd name="T3" fmla="*/ 0 h 398"/>
                <a:gd name="T4" fmla="*/ 172 w 656"/>
                <a:gd name="T5" fmla="*/ 6 h 398"/>
                <a:gd name="T6" fmla="*/ 569 w 656"/>
                <a:gd name="T7" fmla="*/ 145 h 398"/>
                <a:gd name="T8" fmla="*/ 593 w 656"/>
                <a:gd name="T9" fmla="*/ 156 h 398"/>
                <a:gd name="T10" fmla="*/ 614 w 656"/>
                <a:gd name="T11" fmla="*/ 172 h 398"/>
                <a:gd name="T12" fmla="*/ 631 w 656"/>
                <a:gd name="T13" fmla="*/ 190 h 398"/>
                <a:gd name="T14" fmla="*/ 643 w 656"/>
                <a:gd name="T15" fmla="*/ 211 h 398"/>
                <a:gd name="T16" fmla="*/ 652 w 656"/>
                <a:gd name="T17" fmla="*/ 234 h 398"/>
                <a:gd name="T18" fmla="*/ 656 w 656"/>
                <a:gd name="T19" fmla="*/ 260 h 398"/>
                <a:gd name="T20" fmla="*/ 655 w 656"/>
                <a:gd name="T21" fmla="*/ 285 h 398"/>
                <a:gd name="T22" fmla="*/ 649 w 656"/>
                <a:gd name="T23" fmla="*/ 311 h 398"/>
                <a:gd name="T24" fmla="*/ 639 w 656"/>
                <a:gd name="T25" fmla="*/ 333 h 398"/>
                <a:gd name="T26" fmla="*/ 625 w 656"/>
                <a:gd name="T27" fmla="*/ 351 h 398"/>
                <a:gd name="T28" fmla="*/ 609 w 656"/>
                <a:gd name="T29" fmla="*/ 368 h 398"/>
                <a:gd name="T30" fmla="*/ 591 w 656"/>
                <a:gd name="T31" fmla="*/ 381 h 398"/>
                <a:gd name="T32" fmla="*/ 571 w 656"/>
                <a:gd name="T33" fmla="*/ 390 h 398"/>
                <a:gd name="T34" fmla="*/ 549 w 656"/>
                <a:gd name="T35" fmla="*/ 397 h 398"/>
                <a:gd name="T36" fmla="*/ 526 w 656"/>
                <a:gd name="T37" fmla="*/ 398 h 398"/>
                <a:gd name="T38" fmla="*/ 505 w 656"/>
                <a:gd name="T39" fmla="*/ 397 h 398"/>
                <a:gd name="T40" fmla="*/ 484 w 656"/>
                <a:gd name="T41" fmla="*/ 391 h 398"/>
                <a:gd name="T42" fmla="*/ 87 w 656"/>
                <a:gd name="T43" fmla="*/ 252 h 398"/>
                <a:gd name="T44" fmla="*/ 63 w 656"/>
                <a:gd name="T45" fmla="*/ 241 h 398"/>
                <a:gd name="T46" fmla="*/ 42 w 656"/>
                <a:gd name="T47" fmla="*/ 226 h 398"/>
                <a:gd name="T48" fmla="*/ 25 w 656"/>
                <a:gd name="T49" fmla="*/ 207 h 398"/>
                <a:gd name="T50" fmla="*/ 13 w 656"/>
                <a:gd name="T51" fmla="*/ 186 h 398"/>
                <a:gd name="T52" fmla="*/ 4 w 656"/>
                <a:gd name="T53" fmla="*/ 162 h 398"/>
                <a:gd name="T54" fmla="*/ 0 w 656"/>
                <a:gd name="T55" fmla="*/ 138 h 398"/>
                <a:gd name="T56" fmla="*/ 1 w 656"/>
                <a:gd name="T57" fmla="*/ 112 h 398"/>
                <a:gd name="T58" fmla="*/ 7 w 656"/>
                <a:gd name="T59" fmla="*/ 87 h 398"/>
                <a:gd name="T60" fmla="*/ 18 w 656"/>
                <a:gd name="T61" fmla="*/ 63 h 398"/>
                <a:gd name="T62" fmla="*/ 33 w 656"/>
                <a:gd name="T63" fmla="*/ 43 h 398"/>
                <a:gd name="T64" fmla="*/ 52 w 656"/>
                <a:gd name="T65" fmla="*/ 26 h 398"/>
                <a:gd name="T66" fmla="*/ 73 w 656"/>
                <a:gd name="T67" fmla="*/ 13 h 398"/>
                <a:gd name="T68" fmla="*/ 96 w 656"/>
                <a:gd name="T69" fmla="*/ 3 h 398"/>
                <a:gd name="T70" fmla="*/ 121 w 656"/>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6" h="398">
                  <a:moveTo>
                    <a:pt x="121" y="0"/>
                  </a:moveTo>
                  <a:lnTo>
                    <a:pt x="147" y="0"/>
                  </a:lnTo>
                  <a:lnTo>
                    <a:pt x="172" y="6"/>
                  </a:lnTo>
                  <a:lnTo>
                    <a:pt x="569" y="145"/>
                  </a:lnTo>
                  <a:lnTo>
                    <a:pt x="593" y="156"/>
                  </a:lnTo>
                  <a:lnTo>
                    <a:pt x="614" y="172"/>
                  </a:lnTo>
                  <a:lnTo>
                    <a:pt x="631" y="190"/>
                  </a:lnTo>
                  <a:lnTo>
                    <a:pt x="643" y="211"/>
                  </a:lnTo>
                  <a:lnTo>
                    <a:pt x="652" y="234"/>
                  </a:lnTo>
                  <a:lnTo>
                    <a:pt x="656" y="260"/>
                  </a:lnTo>
                  <a:lnTo>
                    <a:pt x="655" y="285"/>
                  </a:lnTo>
                  <a:lnTo>
                    <a:pt x="649" y="311"/>
                  </a:lnTo>
                  <a:lnTo>
                    <a:pt x="639" y="333"/>
                  </a:lnTo>
                  <a:lnTo>
                    <a:pt x="625" y="351"/>
                  </a:lnTo>
                  <a:lnTo>
                    <a:pt x="609" y="368"/>
                  </a:lnTo>
                  <a:lnTo>
                    <a:pt x="591" y="381"/>
                  </a:lnTo>
                  <a:lnTo>
                    <a:pt x="571" y="390"/>
                  </a:lnTo>
                  <a:lnTo>
                    <a:pt x="549" y="397"/>
                  </a:lnTo>
                  <a:lnTo>
                    <a:pt x="526" y="398"/>
                  </a:lnTo>
                  <a:lnTo>
                    <a:pt x="505" y="397"/>
                  </a:lnTo>
                  <a:lnTo>
                    <a:pt x="484" y="391"/>
                  </a:lnTo>
                  <a:lnTo>
                    <a:pt x="87" y="252"/>
                  </a:lnTo>
                  <a:lnTo>
                    <a:pt x="63" y="241"/>
                  </a:lnTo>
                  <a:lnTo>
                    <a:pt x="42" y="226"/>
                  </a:lnTo>
                  <a:lnTo>
                    <a:pt x="25" y="207"/>
                  </a:lnTo>
                  <a:lnTo>
                    <a:pt x="13" y="186"/>
                  </a:lnTo>
                  <a:lnTo>
                    <a:pt x="4" y="162"/>
                  </a:lnTo>
                  <a:lnTo>
                    <a:pt x="0" y="138"/>
                  </a:lnTo>
                  <a:lnTo>
                    <a:pt x="1" y="112"/>
                  </a:lnTo>
                  <a:lnTo>
                    <a:pt x="7" y="87"/>
                  </a:lnTo>
                  <a:lnTo>
                    <a:pt x="18" y="63"/>
                  </a:lnTo>
                  <a:lnTo>
                    <a:pt x="33" y="43"/>
                  </a:lnTo>
                  <a:lnTo>
                    <a:pt x="52" y="26"/>
                  </a:lnTo>
                  <a:lnTo>
                    <a:pt x="73" y="13"/>
                  </a:lnTo>
                  <a:lnTo>
                    <a:pt x="96" y="3"/>
                  </a:lnTo>
                  <a:lnTo>
                    <a:pt x="12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latin typeface="Calibri" panose="020F0502020204030204"/>
              </a:endParaRPr>
            </a:p>
          </p:txBody>
        </p:sp>
      </p:grpSp>
      <p:pic>
        <p:nvPicPr>
          <p:cNvPr id="9220" name="Picture 4" descr="Image result for predictive modellin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99556">
                        <a14:foregroundMark x1="26222" y1="66071" x2="26222" y2="72768"/>
                        <a14:foregroundMark x1="38667" y1="72321" x2="38667" y2="76339"/>
                        <a14:foregroundMark x1="54667" y1="75893" x2="55556" y2="79911"/>
                        <a14:foregroundMark x1="64000" y1="67857" x2="64000" y2="73214"/>
                        <a14:foregroundMark x1="75556" y1="58482" x2="76444" y2="63393"/>
                        <a14:foregroundMark x1="60889" y1="46875" x2="61333" y2="45089"/>
                      </a14:backgroundRemoval>
                    </a14:imgEffect>
                  </a14:imgLayer>
                </a14:imgProps>
              </a:ext>
              <a:ext uri="{28A0092B-C50C-407E-A947-70E740481C1C}">
                <a14:useLocalDpi xmlns:a14="http://schemas.microsoft.com/office/drawing/2010/main" val="0"/>
              </a:ext>
            </a:extLst>
          </a:blip>
          <a:srcRect/>
          <a:stretch>
            <a:fillRect/>
          </a:stretch>
        </p:blipFill>
        <p:spPr bwMode="auto">
          <a:xfrm>
            <a:off x="9049337" y="3456709"/>
            <a:ext cx="1816784" cy="180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0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Logistic Regression</a:t>
            </a:r>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a:t>The model gave </a:t>
            </a:r>
            <a:r>
              <a:rPr lang="en-US" sz="2000" dirty="0">
                <a:solidFill>
                  <a:srgbClr val="0070C0"/>
                </a:solidFill>
              </a:rPr>
              <a:t>accuracy is 58% and recall is 70% </a:t>
            </a:r>
            <a:r>
              <a:rPr lang="en-US" sz="2000" dirty="0"/>
              <a:t>on final test data.</a:t>
            </a:r>
          </a:p>
          <a:p>
            <a:r>
              <a:rPr lang="en-US" sz="2000" dirty="0"/>
              <a:t> Recursive Feature Elimination (</a:t>
            </a:r>
            <a:r>
              <a:rPr lang="en-US" sz="2000" b="1" dirty="0"/>
              <a:t>RFE</a:t>
            </a:r>
            <a:r>
              <a:rPr lang="en-US" sz="2000" dirty="0"/>
              <a:t>) is used to understand important features.</a:t>
            </a:r>
          </a:p>
          <a:p>
            <a:r>
              <a:rPr lang="en-US" sz="2000" dirty="0"/>
              <a:t>Top 5 features as per RFE ranking are </a:t>
            </a:r>
          </a:p>
          <a:p>
            <a:pPr lvl="1"/>
            <a:r>
              <a:rPr lang="en-US" altLang="en-US" sz="1600" dirty="0"/>
              <a:t>'</a:t>
            </a:r>
            <a:r>
              <a:rPr lang="en-US" altLang="en-US" sz="1600" dirty="0" err="1"/>
              <a:t>discharge_disposition_id_Expired</a:t>
            </a:r>
            <a:r>
              <a:rPr lang="en-US" altLang="en-US" sz="1600" dirty="0"/>
              <a:t>'</a:t>
            </a:r>
          </a:p>
          <a:p>
            <a:pPr lvl="1"/>
            <a:r>
              <a:rPr lang="en-US" altLang="en-US" sz="1600" dirty="0"/>
              <a:t>'</a:t>
            </a:r>
            <a:r>
              <a:rPr lang="en-US" altLang="en-US" sz="1600" dirty="0" err="1"/>
              <a:t>medical_specialty_Otolaryngology</a:t>
            </a:r>
            <a:r>
              <a:rPr lang="en-US" altLang="en-US" sz="1600" dirty="0"/>
              <a:t>'</a:t>
            </a:r>
          </a:p>
          <a:p>
            <a:pPr lvl="1"/>
            <a:r>
              <a:rPr lang="en-US" altLang="en-US" sz="1600" dirty="0"/>
              <a:t>'</a:t>
            </a:r>
            <a:r>
              <a:rPr lang="en-US" altLang="en-US" sz="1600" dirty="0" err="1"/>
              <a:t>medical_specialty_Pediatrics-CriticalCare</a:t>
            </a:r>
            <a:r>
              <a:rPr lang="en-US" altLang="en-US" sz="1600" dirty="0"/>
              <a:t>' </a:t>
            </a:r>
          </a:p>
          <a:p>
            <a:pPr lvl="1"/>
            <a:r>
              <a:rPr lang="en-US" altLang="en-US" sz="1600" dirty="0"/>
              <a:t>'</a:t>
            </a:r>
            <a:r>
              <a:rPr lang="en-US" altLang="en-US" sz="1600" dirty="0" err="1"/>
              <a:t>medical_specialty_Pediatrics</a:t>
            </a:r>
            <a:r>
              <a:rPr lang="en-US" altLang="en-US" sz="1600" dirty="0"/>
              <a:t>-Endocrinology'</a:t>
            </a:r>
          </a:p>
          <a:p>
            <a:pPr lvl="1"/>
            <a:r>
              <a:rPr lang="en-US" altLang="en-US" sz="1600" dirty="0"/>
              <a:t> '</a:t>
            </a:r>
            <a:r>
              <a:rPr lang="en-US" altLang="en-US" sz="1600" dirty="0" err="1"/>
              <a:t>medical_specialty_Proctology</a:t>
            </a:r>
            <a:r>
              <a:rPr lang="en-US" altLang="en-US" sz="1600" dirty="0"/>
              <a:t>‘.</a:t>
            </a:r>
          </a:p>
          <a:p>
            <a:r>
              <a:rPr lang="en-US" sz="2000" dirty="0">
                <a:solidFill>
                  <a:schemeClr val="accent2">
                    <a:lumMod val="75000"/>
                  </a:schemeClr>
                </a:solidFill>
              </a:rPr>
              <a:t>Classification Report on Validation set:</a:t>
            </a:r>
          </a:p>
          <a:p>
            <a:pPr marL="0" indent="0">
              <a:buNone/>
            </a:pPr>
            <a:r>
              <a:rPr lang="en-US" sz="2000" dirty="0"/>
              <a:t> </a:t>
            </a: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397317" y="4730751"/>
            <a:ext cx="4562475" cy="1209675"/>
          </a:xfrm>
          <a:prstGeom prst="rect">
            <a:avLst/>
          </a:prstGeom>
        </p:spPr>
      </p:pic>
    </p:spTree>
    <p:extLst>
      <p:ext uri="{BB962C8B-B14F-4D97-AF65-F5344CB8AC3E}">
        <p14:creationId xmlns:p14="http://schemas.microsoft.com/office/powerpoint/2010/main" val="209381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20" y="101600"/>
            <a:ext cx="10515600" cy="1325563"/>
          </a:xfrm>
        </p:spPr>
        <p:txBody>
          <a:bodyPr/>
          <a:lstStyle/>
          <a:p>
            <a:r>
              <a:rPr lang="en-US" dirty="0">
                <a:solidFill>
                  <a:srgbClr val="0070C0"/>
                </a:solidFill>
              </a:rPr>
              <a:t>Decision Tree</a:t>
            </a:r>
          </a:p>
        </p:txBody>
      </p:sp>
      <p:sp>
        <p:nvSpPr>
          <p:cNvPr id="3" name="Content Placeholder 2"/>
          <p:cNvSpPr>
            <a:spLocks noGrp="1"/>
          </p:cNvSpPr>
          <p:nvPr>
            <p:ph idx="1"/>
          </p:nvPr>
        </p:nvSpPr>
        <p:spPr>
          <a:xfrm>
            <a:off x="706120" y="1256665"/>
            <a:ext cx="10515600" cy="4351338"/>
          </a:xfrm>
        </p:spPr>
        <p:txBody>
          <a:bodyPr>
            <a:normAutofit/>
          </a:bodyPr>
          <a:lstStyle/>
          <a:p>
            <a:r>
              <a:rPr lang="en-US" sz="2000" dirty="0"/>
              <a:t>Parameter tuning is done based on grid search.</a:t>
            </a:r>
          </a:p>
          <a:p>
            <a:r>
              <a:rPr lang="en-US" sz="2000" dirty="0"/>
              <a:t>Hyperparameters used for decision tree are criterion='</a:t>
            </a:r>
            <a:r>
              <a:rPr lang="en-US" sz="2000" dirty="0" err="1"/>
              <a:t>gini</a:t>
            </a:r>
            <a:r>
              <a:rPr lang="en-US" sz="2000" dirty="0"/>
              <a:t>', </a:t>
            </a:r>
            <a:r>
              <a:rPr lang="en-US" sz="2000" dirty="0" err="1"/>
              <a:t>max_depth</a:t>
            </a:r>
            <a:r>
              <a:rPr lang="en-US" sz="2000" dirty="0"/>
              <a:t>=90, </a:t>
            </a:r>
            <a:r>
              <a:rPr lang="en-US" sz="2000" dirty="0" err="1"/>
              <a:t>max_features</a:t>
            </a:r>
            <a:r>
              <a:rPr lang="en-US" sz="2000" dirty="0"/>
              <a:t>=40, </a:t>
            </a:r>
            <a:r>
              <a:rPr lang="en-US" sz="2000" dirty="0" err="1"/>
              <a:t>min_samples_split</a:t>
            </a:r>
            <a:r>
              <a:rPr lang="en-US" sz="2000" dirty="0"/>
              <a:t>=2</a:t>
            </a:r>
          </a:p>
          <a:p>
            <a:r>
              <a:rPr lang="en-US" sz="2000" dirty="0"/>
              <a:t>Decision tree gave a recall of 35% on final test set.</a:t>
            </a:r>
          </a:p>
          <a:p>
            <a:r>
              <a:rPr lang="en-US" sz="2000" dirty="0"/>
              <a:t>Top 5 important attributes of decision tree are</a:t>
            </a:r>
          </a:p>
          <a:p>
            <a:pPr lvl="1"/>
            <a:r>
              <a:rPr lang="en-US" sz="1600" dirty="0" err="1"/>
              <a:t>Num_lab_procedures</a:t>
            </a:r>
            <a:endParaRPr lang="en-US" sz="1600" dirty="0"/>
          </a:p>
          <a:p>
            <a:pPr lvl="1"/>
            <a:r>
              <a:rPr lang="en-US" sz="1600" dirty="0" err="1"/>
              <a:t>Num_medications</a:t>
            </a:r>
            <a:endParaRPr lang="en-US" sz="1600" dirty="0"/>
          </a:p>
          <a:p>
            <a:pPr lvl="1"/>
            <a:r>
              <a:rPr lang="en-US" sz="1600" dirty="0"/>
              <a:t>#</a:t>
            </a:r>
            <a:r>
              <a:rPr lang="en-US" sz="1600" dirty="0" err="1"/>
              <a:t>Days_in_hospital</a:t>
            </a:r>
            <a:endParaRPr lang="en-US" sz="1600" dirty="0"/>
          </a:p>
          <a:p>
            <a:pPr lvl="1"/>
            <a:r>
              <a:rPr lang="en-US" sz="1600" dirty="0" err="1"/>
              <a:t>Num_diagnosis</a:t>
            </a:r>
            <a:endParaRPr lang="en-US" sz="1600" dirty="0"/>
          </a:p>
          <a:p>
            <a:pPr lvl="1"/>
            <a:r>
              <a:rPr lang="en-US" sz="1600" dirty="0" err="1"/>
              <a:t>Num_procedures</a:t>
            </a:r>
            <a:endParaRPr lang="en-US" sz="1600" dirty="0"/>
          </a:p>
          <a:p>
            <a:r>
              <a:rPr lang="en-US" sz="2000" dirty="0">
                <a:solidFill>
                  <a:schemeClr val="accent2">
                    <a:lumMod val="75000"/>
                  </a:schemeClr>
                </a:solidFill>
              </a:rPr>
              <a:t>Classification Report on Validation set:</a:t>
            </a:r>
          </a:p>
          <a:p>
            <a:pPr lvl="1"/>
            <a:endParaRPr lang="en-US" sz="1600" dirty="0"/>
          </a:p>
        </p:txBody>
      </p:sp>
      <p:pic>
        <p:nvPicPr>
          <p:cNvPr id="4" name="Picture 3"/>
          <p:cNvPicPr>
            <a:picLocks noChangeAspect="1"/>
          </p:cNvPicPr>
          <p:nvPr/>
        </p:nvPicPr>
        <p:blipFill>
          <a:blip r:embed="rId2"/>
          <a:stretch>
            <a:fillRect/>
          </a:stretch>
        </p:blipFill>
        <p:spPr>
          <a:xfrm>
            <a:off x="1214120" y="5046027"/>
            <a:ext cx="4495800" cy="809625"/>
          </a:xfrm>
          <a:prstGeom prst="rect">
            <a:avLst/>
          </a:prstGeom>
        </p:spPr>
      </p:pic>
    </p:spTree>
    <p:extLst>
      <p:ext uri="{BB962C8B-B14F-4D97-AF65-F5344CB8AC3E}">
        <p14:creationId xmlns:p14="http://schemas.microsoft.com/office/powerpoint/2010/main" val="155969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20" y="101600"/>
            <a:ext cx="10515600" cy="1325563"/>
          </a:xfrm>
        </p:spPr>
        <p:txBody>
          <a:bodyPr/>
          <a:lstStyle/>
          <a:p>
            <a:r>
              <a:rPr lang="en-US" dirty="0">
                <a:solidFill>
                  <a:srgbClr val="0070C0"/>
                </a:solidFill>
              </a:rPr>
              <a:t>Random Forest</a:t>
            </a:r>
          </a:p>
        </p:txBody>
      </p:sp>
      <p:sp>
        <p:nvSpPr>
          <p:cNvPr id="3" name="Content Placeholder 2"/>
          <p:cNvSpPr>
            <a:spLocks noGrp="1"/>
          </p:cNvSpPr>
          <p:nvPr>
            <p:ph idx="1"/>
          </p:nvPr>
        </p:nvSpPr>
        <p:spPr>
          <a:xfrm>
            <a:off x="706120" y="1256665"/>
            <a:ext cx="10515600" cy="4351338"/>
          </a:xfrm>
        </p:spPr>
        <p:txBody>
          <a:bodyPr>
            <a:normAutofit/>
          </a:bodyPr>
          <a:lstStyle/>
          <a:p>
            <a:r>
              <a:rPr lang="en-US" sz="2000" dirty="0"/>
              <a:t>Hyperparameters used for random forest are criterion='</a:t>
            </a:r>
            <a:r>
              <a:rPr lang="en-US" sz="2000" dirty="0" err="1"/>
              <a:t>gini</a:t>
            </a:r>
            <a:r>
              <a:rPr lang="en-US" sz="2000" dirty="0"/>
              <a:t>', </a:t>
            </a:r>
            <a:r>
              <a:rPr lang="en-US" sz="2000" dirty="0" err="1"/>
              <a:t>max_depth</a:t>
            </a:r>
            <a:r>
              <a:rPr lang="en-US" sz="2000" dirty="0"/>
              <a:t>=90, </a:t>
            </a:r>
            <a:r>
              <a:rPr lang="en-US" sz="2000" dirty="0" err="1"/>
              <a:t>max_features</a:t>
            </a:r>
            <a:r>
              <a:rPr lang="en-US" sz="2000" dirty="0"/>
              <a:t>=40, </a:t>
            </a:r>
            <a:r>
              <a:rPr lang="en-US" sz="2000" dirty="0" err="1"/>
              <a:t>min_samples_split</a:t>
            </a:r>
            <a:r>
              <a:rPr lang="en-US" sz="2000" dirty="0"/>
              <a:t>=2, </a:t>
            </a:r>
            <a:r>
              <a:rPr lang="en-US" sz="2000" dirty="0" err="1"/>
              <a:t>n_estimators</a:t>
            </a:r>
            <a:r>
              <a:rPr lang="en-US" sz="2000" dirty="0"/>
              <a:t>=10</a:t>
            </a:r>
          </a:p>
          <a:p>
            <a:r>
              <a:rPr lang="en-US" sz="2000" dirty="0"/>
              <a:t>Random Forest gave a recall of 43% on final test set.</a:t>
            </a:r>
          </a:p>
          <a:p>
            <a:r>
              <a:rPr lang="en-US" sz="2000" dirty="0"/>
              <a:t>Top 5 important attributes of decision tree are</a:t>
            </a:r>
          </a:p>
          <a:p>
            <a:pPr lvl="1"/>
            <a:r>
              <a:rPr lang="en-US" sz="1600" dirty="0" err="1"/>
              <a:t>Num_lab_procedures</a:t>
            </a:r>
            <a:endParaRPr lang="en-US" sz="1600" dirty="0"/>
          </a:p>
          <a:p>
            <a:pPr lvl="1"/>
            <a:r>
              <a:rPr lang="en-US" sz="1600" dirty="0" err="1"/>
              <a:t>Num_medications</a:t>
            </a:r>
            <a:endParaRPr lang="en-US" sz="1600" dirty="0"/>
          </a:p>
          <a:p>
            <a:pPr lvl="1"/>
            <a:r>
              <a:rPr lang="en-US" sz="1600" dirty="0"/>
              <a:t>#</a:t>
            </a:r>
            <a:r>
              <a:rPr lang="en-US" sz="1600" dirty="0" err="1"/>
              <a:t>Days_in_hospital</a:t>
            </a:r>
            <a:endParaRPr lang="en-US" sz="1600" dirty="0"/>
          </a:p>
          <a:p>
            <a:pPr lvl="1"/>
            <a:r>
              <a:rPr lang="en-US" sz="1600" dirty="0" err="1"/>
              <a:t>Num_diagnosis</a:t>
            </a:r>
            <a:endParaRPr lang="en-US" sz="1600" dirty="0"/>
          </a:p>
          <a:p>
            <a:pPr lvl="1"/>
            <a:r>
              <a:rPr lang="en-US" sz="1600" dirty="0" err="1"/>
              <a:t>Discharge_disposition_id_Transfered</a:t>
            </a:r>
            <a:endParaRPr lang="en-US" sz="1600" dirty="0"/>
          </a:p>
          <a:p>
            <a:r>
              <a:rPr lang="en-US" sz="2000" dirty="0">
                <a:solidFill>
                  <a:schemeClr val="accent2">
                    <a:lumMod val="75000"/>
                  </a:schemeClr>
                </a:solidFill>
              </a:rPr>
              <a:t>Classification Report on Validation set:</a:t>
            </a:r>
          </a:p>
          <a:p>
            <a:pPr lvl="1"/>
            <a:endParaRPr lang="en-US" sz="1600" dirty="0"/>
          </a:p>
        </p:txBody>
      </p:sp>
      <p:pic>
        <p:nvPicPr>
          <p:cNvPr id="5" name="Picture 4"/>
          <p:cNvPicPr>
            <a:picLocks noChangeAspect="1"/>
          </p:cNvPicPr>
          <p:nvPr/>
        </p:nvPicPr>
        <p:blipFill>
          <a:blip r:embed="rId2"/>
          <a:stretch>
            <a:fillRect/>
          </a:stretch>
        </p:blipFill>
        <p:spPr>
          <a:xfrm>
            <a:off x="1320800" y="4592002"/>
            <a:ext cx="4572000" cy="1209675"/>
          </a:xfrm>
          <a:prstGeom prst="rect">
            <a:avLst/>
          </a:prstGeom>
        </p:spPr>
      </p:pic>
    </p:spTree>
    <p:extLst>
      <p:ext uri="{BB962C8B-B14F-4D97-AF65-F5344CB8AC3E}">
        <p14:creationId xmlns:p14="http://schemas.microsoft.com/office/powerpoint/2010/main" val="308782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Naïve Bayes</a:t>
            </a:r>
          </a:p>
        </p:txBody>
      </p:sp>
      <p:sp>
        <p:nvSpPr>
          <p:cNvPr id="3" name="Content Placeholder 2"/>
          <p:cNvSpPr>
            <a:spLocks noGrp="1"/>
          </p:cNvSpPr>
          <p:nvPr>
            <p:ph idx="1"/>
          </p:nvPr>
        </p:nvSpPr>
        <p:spPr/>
        <p:txBody>
          <a:bodyPr/>
          <a:lstStyle/>
          <a:p>
            <a:r>
              <a:rPr lang="en-US" sz="2000" dirty="0"/>
              <a:t>Naive Bayes algorithm is a probabilistic model for classification. It assumes that given the class features are statistically independent of each other.</a:t>
            </a:r>
          </a:p>
          <a:p>
            <a:r>
              <a:rPr lang="en-US" sz="2000" dirty="0"/>
              <a:t>Naïve Bayes is used to improve recall.</a:t>
            </a:r>
          </a:p>
          <a:p>
            <a:r>
              <a:rPr lang="en-US" sz="2000" dirty="0"/>
              <a:t>Up-sampling with SMOTE, diagnosis_3_cat dropped with Naïve Bayes gave best recall of 75%.</a:t>
            </a:r>
          </a:p>
          <a:p>
            <a:r>
              <a:rPr lang="en-US" sz="2000" dirty="0">
                <a:solidFill>
                  <a:schemeClr val="accent2">
                    <a:lumMod val="75000"/>
                  </a:schemeClr>
                </a:solidFill>
              </a:rPr>
              <a:t>Classification Report on Validation set:</a:t>
            </a:r>
          </a:p>
          <a:p>
            <a:pPr marL="0" indent="0">
              <a:buNone/>
            </a:pPr>
            <a:endParaRPr lang="en-US" dirty="0"/>
          </a:p>
        </p:txBody>
      </p:sp>
      <p:pic>
        <p:nvPicPr>
          <p:cNvPr id="4" name="Picture 3"/>
          <p:cNvPicPr>
            <a:picLocks noChangeAspect="1"/>
          </p:cNvPicPr>
          <p:nvPr/>
        </p:nvPicPr>
        <p:blipFill>
          <a:blip r:embed="rId2"/>
          <a:stretch>
            <a:fillRect/>
          </a:stretch>
        </p:blipFill>
        <p:spPr>
          <a:xfrm>
            <a:off x="1192212" y="3859530"/>
            <a:ext cx="4524375" cy="1162050"/>
          </a:xfrm>
          <a:prstGeom prst="rect">
            <a:avLst/>
          </a:prstGeom>
        </p:spPr>
      </p:pic>
    </p:spTree>
    <p:extLst>
      <p:ext uri="{BB962C8B-B14F-4D97-AF65-F5344CB8AC3E}">
        <p14:creationId xmlns:p14="http://schemas.microsoft.com/office/powerpoint/2010/main" val="420626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Gradient Boosting Classifier</a:t>
            </a:r>
          </a:p>
        </p:txBody>
      </p:sp>
      <p:sp>
        <p:nvSpPr>
          <p:cNvPr id="3" name="Content Placeholder 2"/>
          <p:cNvSpPr>
            <a:spLocks noGrp="1"/>
          </p:cNvSpPr>
          <p:nvPr>
            <p:ph idx="1"/>
          </p:nvPr>
        </p:nvSpPr>
        <p:spPr/>
        <p:txBody>
          <a:bodyPr>
            <a:normAutofit/>
          </a:bodyPr>
          <a:lstStyle/>
          <a:p>
            <a:pPr fontAlgn="base"/>
            <a:r>
              <a:rPr lang="en-US" sz="2000" dirty="0"/>
              <a:t>Gradient boosting involves loss function to be optimized and allows weak learners to make predictions. This is an additive model to add weak learners to minimize the loss function.</a:t>
            </a:r>
          </a:p>
          <a:p>
            <a:pPr fontAlgn="base"/>
            <a:r>
              <a:rPr lang="en-US" sz="2000" dirty="0"/>
              <a:t>Parameters used to train this model are criterion='</a:t>
            </a:r>
            <a:r>
              <a:rPr lang="en-US" sz="2000" dirty="0" err="1"/>
              <a:t>mse</a:t>
            </a:r>
            <a:r>
              <a:rPr lang="en-US" sz="2000" dirty="0"/>
              <a:t>', </a:t>
            </a:r>
            <a:r>
              <a:rPr lang="en-US" sz="2000" dirty="0" err="1"/>
              <a:t>learning_rate</a:t>
            </a:r>
            <a:r>
              <a:rPr lang="en-US" sz="2000" dirty="0"/>
              <a:t>=0.15, </a:t>
            </a:r>
            <a:r>
              <a:rPr lang="en-US" sz="2000" dirty="0" err="1"/>
              <a:t>max_depth</a:t>
            </a:r>
            <a:r>
              <a:rPr lang="en-US" sz="2000" dirty="0"/>
              <a:t>=3.</a:t>
            </a:r>
          </a:p>
          <a:p>
            <a:r>
              <a:rPr lang="en-US" sz="2000" dirty="0"/>
              <a:t>Up-sampling with SMOTE, with Gradient Boosting Classifier gave recall of 65%.</a:t>
            </a:r>
          </a:p>
          <a:p>
            <a:r>
              <a:rPr lang="en-US" sz="2000" dirty="0">
                <a:solidFill>
                  <a:schemeClr val="accent2">
                    <a:lumMod val="75000"/>
                  </a:schemeClr>
                </a:solidFill>
              </a:rPr>
              <a:t>Classification Report on Validation set:</a:t>
            </a:r>
          </a:p>
          <a:p>
            <a:pPr fontAlgn="base"/>
            <a:endParaRPr lang="en-US" sz="2000" dirty="0"/>
          </a:p>
          <a:p>
            <a:pPr fontAlgn="base"/>
            <a:endParaRPr lang="en-US" sz="2000" dirty="0"/>
          </a:p>
          <a:p>
            <a:endParaRPr lang="en-US" sz="2000" dirty="0"/>
          </a:p>
        </p:txBody>
      </p:sp>
      <p:pic>
        <p:nvPicPr>
          <p:cNvPr id="4" name="Picture 3"/>
          <p:cNvPicPr>
            <a:picLocks noChangeAspect="1"/>
          </p:cNvPicPr>
          <p:nvPr/>
        </p:nvPicPr>
        <p:blipFill>
          <a:blip r:embed="rId2"/>
          <a:stretch>
            <a:fillRect/>
          </a:stretch>
        </p:blipFill>
        <p:spPr>
          <a:xfrm>
            <a:off x="1158240" y="3792855"/>
            <a:ext cx="4572000" cy="1162050"/>
          </a:xfrm>
          <a:prstGeom prst="rect">
            <a:avLst/>
          </a:prstGeom>
        </p:spPr>
      </p:pic>
    </p:spTree>
    <p:extLst>
      <p:ext uri="{BB962C8B-B14F-4D97-AF65-F5344CB8AC3E}">
        <p14:creationId xmlns:p14="http://schemas.microsoft.com/office/powerpoint/2010/main" val="294616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Diagonal Corner Rectangle 2"/>
          <p:cNvSpPr/>
          <p:nvPr/>
        </p:nvSpPr>
        <p:spPr>
          <a:xfrm>
            <a:off x="5850986" y="2192190"/>
            <a:ext cx="1828324" cy="1828324"/>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5998" dirty="0">
                <a:solidFill>
                  <a:prstClr val="white"/>
                </a:solidFill>
                <a:latin typeface="Arial" panose="020B0604020202020204" pitchFamily="34" charset="0"/>
                <a:cs typeface="Arial" panose="020B0604020202020204" pitchFamily="34" charset="0"/>
              </a:rPr>
              <a:t>75</a:t>
            </a:r>
            <a:r>
              <a:rPr lang="en-US" sz="5998" baseline="30000" dirty="0">
                <a:solidFill>
                  <a:prstClr val="white"/>
                </a:solidFill>
                <a:latin typeface="Arial" panose="020B0604020202020204" pitchFamily="34" charset="0"/>
                <a:cs typeface="Arial" panose="020B0604020202020204" pitchFamily="34" charset="0"/>
              </a:rPr>
              <a:t>%</a:t>
            </a:r>
          </a:p>
        </p:txBody>
      </p:sp>
      <p:sp>
        <p:nvSpPr>
          <p:cNvPr id="4" name="Round Diagonal Corner Rectangle 3"/>
          <p:cNvSpPr/>
          <p:nvPr/>
        </p:nvSpPr>
        <p:spPr>
          <a:xfrm>
            <a:off x="4240448" y="4141507"/>
            <a:ext cx="1462659" cy="1462659"/>
          </a:xfrm>
          <a:prstGeom prst="round2DiagRect">
            <a:avLst/>
          </a:prstGeom>
          <a:solidFill>
            <a:schemeClr val="accent3"/>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999" dirty="0">
                <a:solidFill>
                  <a:prstClr val="white"/>
                </a:solidFill>
                <a:latin typeface="Arial" panose="020B0604020202020204" pitchFamily="34" charset="0"/>
                <a:cs typeface="Arial" panose="020B0604020202020204" pitchFamily="34" charset="0"/>
              </a:rPr>
              <a:t>43</a:t>
            </a:r>
            <a:r>
              <a:rPr lang="en-US" sz="3999" baseline="30000" dirty="0">
                <a:solidFill>
                  <a:prstClr val="white"/>
                </a:solidFill>
                <a:latin typeface="Arial" panose="020B0604020202020204" pitchFamily="34" charset="0"/>
                <a:cs typeface="Arial" panose="020B0604020202020204" pitchFamily="34" charset="0"/>
              </a:rPr>
              <a:t>%</a:t>
            </a:r>
          </a:p>
        </p:txBody>
      </p:sp>
      <p:sp>
        <p:nvSpPr>
          <p:cNvPr id="5" name="Round Diagonal Corner Rectangle 4"/>
          <p:cNvSpPr/>
          <p:nvPr/>
        </p:nvSpPr>
        <p:spPr>
          <a:xfrm flipH="1">
            <a:off x="4560404" y="2877813"/>
            <a:ext cx="1142702" cy="1142701"/>
          </a:xfrm>
          <a:prstGeom prst="round2DiagRect">
            <a:avLst/>
          </a:prstGeom>
          <a:solidFill>
            <a:schemeClr val="accent2"/>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2399" dirty="0">
                <a:solidFill>
                  <a:prstClr val="white"/>
                </a:solidFill>
                <a:latin typeface="Arial" panose="020B0604020202020204" pitchFamily="34" charset="0"/>
                <a:cs typeface="Arial" panose="020B0604020202020204" pitchFamily="34" charset="0"/>
              </a:rPr>
              <a:t>35</a:t>
            </a:r>
            <a:r>
              <a:rPr lang="en-US" sz="2399" baseline="30000" dirty="0">
                <a:solidFill>
                  <a:prstClr val="white"/>
                </a:solidFill>
                <a:latin typeface="Arial" panose="020B0604020202020204" pitchFamily="34" charset="0"/>
                <a:cs typeface="Arial" panose="020B0604020202020204" pitchFamily="34" charset="0"/>
              </a:rPr>
              <a:t>%</a:t>
            </a:r>
          </a:p>
        </p:txBody>
      </p:sp>
      <p:sp>
        <p:nvSpPr>
          <p:cNvPr id="6" name="Round Diagonal Corner Rectangle 5"/>
          <p:cNvSpPr/>
          <p:nvPr/>
        </p:nvSpPr>
        <p:spPr>
          <a:xfrm flipH="1">
            <a:off x="5850987" y="4141508"/>
            <a:ext cx="1645491" cy="1645491"/>
          </a:xfrm>
          <a:prstGeom prst="round2DiagRect">
            <a:avLst/>
          </a:prstGeom>
          <a:solidFill>
            <a:schemeClr val="accent4"/>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4399" dirty="0">
                <a:solidFill>
                  <a:prstClr val="white"/>
                </a:solidFill>
                <a:latin typeface="Arial" panose="020B0604020202020204" pitchFamily="34" charset="0"/>
                <a:cs typeface="Arial" panose="020B0604020202020204" pitchFamily="34" charset="0"/>
              </a:rPr>
              <a:t>58</a:t>
            </a:r>
            <a:r>
              <a:rPr lang="en-US" sz="4399" baseline="30000" dirty="0">
                <a:solidFill>
                  <a:prstClr val="white"/>
                </a:solidFill>
                <a:latin typeface="Arial" panose="020B0604020202020204" pitchFamily="34" charset="0"/>
                <a:cs typeface="Arial" panose="020B0604020202020204" pitchFamily="34" charset="0"/>
              </a:rPr>
              <a:t>%</a:t>
            </a:r>
          </a:p>
        </p:txBody>
      </p:sp>
      <p:sp>
        <p:nvSpPr>
          <p:cNvPr id="7" name="Rectangle 6"/>
          <p:cNvSpPr/>
          <p:nvPr/>
        </p:nvSpPr>
        <p:spPr>
          <a:xfrm>
            <a:off x="1240530" y="3054045"/>
            <a:ext cx="3171994" cy="461537"/>
          </a:xfrm>
          <a:prstGeom prst="rect">
            <a:avLst/>
          </a:prstGeom>
        </p:spPr>
        <p:txBody>
          <a:bodyPr wrap="square">
            <a:spAutoFit/>
          </a:bodyPr>
          <a:lstStyle/>
          <a:p>
            <a:pPr algn="r" defTabSz="914126"/>
            <a:r>
              <a:rPr lang="en-US" sz="2399" dirty="0">
                <a:solidFill>
                  <a:srgbClr val="F99325"/>
                </a:solidFill>
                <a:latin typeface="Arial" panose="020B0604020202020204" pitchFamily="34" charset="0"/>
                <a:cs typeface="Arial" panose="020B0604020202020204" pitchFamily="34" charset="0"/>
              </a:rPr>
              <a:t>Decision Tree</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8" name="Rectangle 7"/>
          <p:cNvSpPr/>
          <p:nvPr/>
        </p:nvSpPr>
        <p:spPr>
          <a:xfrm>
            <a:off x="920574" y="4503600"/>
            <a:ext cx="3171994" cy="461537"/>
          </a:xfrm>
          <a:prstGeom prst="rect">
            <a:avLst/>
          </a:prstGeom>
        </p:spPr>
        <p:txBody>
          <a:bodyPr wrap="square">
            <a:spAutoFit/>
          </a:bodyPr>
          <a:lstStyle/>
          <a:p>
            <a:pPr algn="r" defTabSz="914126"/>
            <a:r>
              <a:rPr lang="en-US" sz="2399" dirty="0">
                <a:solidFill>
                  <a:srgbClr val="6DAF27"/>
                </a:solidFill>
                <a:latin typeface="Arial" panose="020B0604020202020204" pitchFamily="34" charset="0"/>
                <a:cs typeface="Arial" panose="020B0604020202020204" pitchFamily="34" charset="0"/>
              </a:rPr>
              <a:t>Random Forest</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9" name="Rectangle 8"/>
          <p:cNvSpPr/>
          <p:nvPr/>
        </p:nvSpPr>
        <p:spPr>
          <a:xfrm>
            <a:off x="7827190" y="2775085"/>
            <a:ext cx="3171994" cy="461537"/>
          </a:xfrm>
          <a:prstGeom prst="rect">
            <a:avLst/>
          </a:prstGeom>
        </p:spPr>
        <p:txBody>
          <a:bodyPr wrap="square">
            <a:spAutoFit/>
          </a:bodyPr>
          <a:lstStyle/>
          <a:p>
            <a:pPr defTabSz="914126"/>
            <a:r>
              <a:rPr lang="en-US" sz="2399" dirty="0">
                <a:solidFill>
                  <a:srgbClr val="EA3D15"/>
                </a:solidFill>
                <a:latin typeface="Arial" panose="020B0604020202020204" pitchFamily="34" charset="0"/>
                <a:cs typeface="Arial" panose="020B0604020202020204" pitchFamily="34" charset="0"/>
              </a:rPr>
              <a:t>Naïve Bayes</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10" name="Rectangle 9"/>
          <p:cNvSpPr/>
          <p:nvPr/>
        </p:nvSpPr>
        <p:spPr>
          <a:xfrm>
            <a:off x="7827190" y="4642067"/>
            <a:ext cx="3171994" cy="461537"/>
          </a:xfrm>
          <a:prstGeom prst="rect">
            <a:avLst/>
          </a:prstGeom>
        </p:spPr>
        <p:txBody>
          <a:bodyPr wrap="square">
            <a:spAutoFit/>
          </a:bodyPr>
          <a:lstStyle/>
          <a:p>
            <a:pPr defTabSz="914126"/>
            <a:r>
              <a:rPr lang="en-US" sz="2399" dirty="0">
                <a:solidFill>
                  <a:srgbClr val="188ED6"/>
                </a:solidFill>
                <a:latin typeface="Arial" panose="020B0604020202020204" pitchFamily="34" charset="0"/>
                <a:cs typeface="Arial" panose="020B0604020202020204" pitchFamily="34" charset="0"/>
              </a:rPr>
              <a:t>Logistic regression</a:t>
            </a:r>
            <a:endParaRPr lang="en-US" sz="1799" dirty="0">
              <a:solidFill>
                <a:prstClr val="black">
                  <a:lumMod val="75000"/>
                  <a:lumOff val="25000"/>
                </a:prstClr>
              </a:solidFill>
              <a:latin typeface="Arial" panose="020B0604020202020204" pitchFamily="34" charset="0"/>
              <a:cs typeface="Arial" panose="020B0604020202020204" pitchFamily="34" charset="0"/>
            </a:endParaRPr>
          </a:p>
        </p:txBody>
      </p:sp>
      <p:sp>
        <p:nvSpPr>
          <p:cNvPr id="14" name="Title 1"/>
          <p:cNvSpPr txBox="1">
            <a:spLocks/>
          </p:cNvSpPr>
          <p:nvPr/>
        </p:nvSpPr>
        <p:spPr>
          <a:xfrm>
            <a:off x="593186" y="36541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rPr>
              <a:t>Model Comparison </a:t>
            </a:r>
          </a:p>
          <a:p>
            <a:r>
              <a:rPr lang="en-US" sz="2800" dirty="0">
                <a:solidFill>
                  <a:schemeClr val="accent2">
                    <a:lumMod val="75000"/>
                  </a:schemeClr>
                </a:solidFill>
              </a:rPr>
              <a:t>(Recall with respect to Readmission within 30 days)</a:t>
            </a:r>
          </a:p>
        </p:txBody>
      </p:sp>
    </p:spTree>
    <p:extLst>
      <p:ext uri="{BB962C8B-B14F-4D97-AF65-F5344CB8AC3E}">
        <p14:creationId xmlns:p14="http://schemas.microsoft.com/office/powerpoint/2010/main" val="340047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96" y="304800"/>
            <a:ext cx="10515600" cy="1325563"/>
          </a:xfrm>
        </p:spPr>
        <p:txBody>
          <a:bodyPr>
            <a:normAutofit/>
          </a:bodyPr>
          <a:lstStyle/>
          <a:p>
            <a:r>
              <a:rPr lang="en-US" dirty="0">
                <a:solidFill>
                  <a:srgbClr val="0070C0"/>
                </a:solidFill>
              </a:rPr>
              <a:t>Analysis</a:t>
            </a:r>
            <a:br>
              <a:rPr lang="en-US" dirty="0">
                <a:solidFill>
                  <a:srgbClr val="0070C0"/>
                </a:solidFill>
              </a:rPr>
            </a:br>
            <a:r>
              <a:rPr lang="en-US" sz="2400" dirty="0">
                <a:solidFill>
                  <a:schemeClr val="accent2">
                    <a:lumMod val="75000"/>
                  </a:schemeClr>
                </a:solidFill>
              </a:rPr>
              <a:t>(To understand the rules a decision tree, a small tree with depth 3 is created)</a:t>
            </a:r>
            <a:endParaRPr lang="en-US" dirty="0">
              <a:solidFill>
                <a:schemeClr val="accent2">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1181003" y="1825625"/>
            <a:ext cx="9829993" cy="4351338"/>
          </a:xfrm>
          <a:prstGeom prst="rect">
            <a:avLst/>
          </a:prstGeom>
        </p:spPr>
      </p:pic>
    </p:spTree>
    <p:extLst>
      <p:ext uri="{BB962C8B-B14F-4D97-AF65-F5344CB8AC3E}">
        <p14:creationId xmlns:p14="http://schemas.microsoft.com/office/powerpoint/2010/main" val="268543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Group 145"/>
          <p:cNvGrpSpPr/>
          <p:nvPr/>
        </p:nvGrpSpPr>
        <p:grpSpPr>
          <a:xfrm>
            <a:off x="1588" y="2401344"/>
            <a:ext cx="12202866" cy="3887017"/>
            <a:chOff x="0" y="2401343"/>
            <a:chExt cx="12202866" cy="3887017"/>
          </a:xfrm>
        </p:grpSpPr>
        <p:sp>
          <p:nvSpPr>
            <p:cNvPr id="145" name="Oval 144"/>
            <p:cNvSpPr/>
            <p:nvPr/>
          </p:nvSpPr>
          <p:spPr>
            <a:xfrm>
              <a:off x="8858250" y="2509564"/>
              <a:ext cx="876300" cy="8763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5" name="Group 124"/>
            <p:cNvGrpSpPr/>
            <p:nvPr/>
          </p:nvGrpSpPr>
          <p:grpSpPr>
            <a:xfrm>
              <a:off x="0" y="2401343"/>
              <a:ext cx="12202866" cy="3887017"/>
              <a:chOff x="0" y="2605223"/>
              <a:chExt cx="12202866" cy="3887017"/>
            </a:xfrm>
            <a:solidFill>
              <a:schemeClr val="bg1">
                <a:lumMod val="75000"/>
              </a:schemeClr>
            </a:solidFill>
          </p:grpSpPr>
          <p:sp>
            <p:nvSpPr>
              <p:cNvPr id="126" name="Oval 125"/>
              <p:cNvSpPr/>
              <p:nvPr/>
            </p:nvSpPr>
            <p:spPr>
              <a:xfrm>
                <a:off x="0" y="4954386"/>
                <a:ext cx="897774" cy="897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p:cNvSpPr/>
              <p:nvPr/>
            </p:nvSpPr>
            <p:spPr>
              <a:xfrm>
                <a:off x="764771" y="5403273"/>
                <a:ext cx="565265" cy="5652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Oval 127"/>
              <p:cNvSpPr/>
              <p:nvPr/>
            </p:nvSpPr>
            <p:spPr>
              <a:xfrm>
                <a:off x="1223090" y="5378334"/>
                <a:ext cx="947651" cy="94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val 128"/>
              <p:cNvSpPr/>
              <p:nvPr/>
            </p:nvSpPr>
            <p:spPr>
              <a:xfrm>
                <a:off x="2094807" y="5685906"/>
                <a:ext cx="565265" cy="5652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3192086" y="5120641"/>
                <a:ext cx="798024" cy="7980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p:cNvSpPr/>
              <p:nvPr/>
            </p:nvSpPr>
            <p:spPr>
              <a:xfrm>
                <a:off x="3667032" y="5178829"/>
                <a:ext cx="947651" cy="94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Oval 131"/>
              <p:cNvSpPr/>
              <p:nvPr/>
            </p:nvSpPr>
            <p:spPr>
              <a:xfrm>
                <a:off x="4455622" y="5137266"/>
                <a:ext cx="565265" cy="5652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Oval 132"/>
              <p:cNvSpPr/>
              <p:nvPr/>
            </p:nvSpPr>
            <p:spPr>
              <a:xfrm>
                <a:off x="4858950" y="4861763"/>
                <a:ext cx="914401" cy="9144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Oval 133"/>
              <p:cNvSpPr/>
              <p:nvPr/>
            </p:nvSpPr>
            <p:spPr>
              <a:xfrm>
                <a:off x="6526460" y="2973494"/>
                <a:ext cx="1919058" cy="1919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5773351" y="3846424"/>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Oval 135"/>
              <p:cNvSpPr/>
              <p:nvPr/>
            </p:nvSpPr>
            <p:spPr>
              <a:xfrm>
                <a:off x="5441270" y="4463936"/>
                <a:ext cx="764770" cy="7647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Oval 136"/>
              <p:cNvSpPr/>
              <p:nvPr/>
            </p:nvSpPr>
            <p:spPr>
              <a:xfrm>
                <a:off x="7915954" y="2605223"/>
                <a:ext cx="1327800" cy="1327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Oval 137"/>
              <p:cNvSpPr/>
              <p:nvPr/>
            </p:nvSpPr>
            <p:spPr>
              <a:xfrm>
                <a:off x="9174014" y="3061813"/>
                <a:ext cx="1225966" cy="12259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p:cNvSpPr/>
              <p:nvPr/>
            </p:nvSpPr>
            <p:spPr>
              <a:xfrm>
                <a:off x="10091433" y="3003712"/>
                <a:ext cx="2111433" cy="21114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p:cNvSpPr/>
              <p:nvPr/>
            </p:nvSpPr>
            <p:spPr>
              <a:xfrm>
                <a:off x="8067664" y="3464039"/>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Oval 140"/>
              <p:cNvSpPr/>
              <p:nvPr/>
            </p:nvSpPr>
            <p:spPr>
              <a:xfrm>
                <a:off x="9214820" y="3996053"/>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Oval 141"/>
              <p:cNvSpPr/>
              <p:nvPr/>
            </p:nvSpPr>
            <p:spPr>
              <a:xfrm>
                <a:off x="10730322" y="4245434"/>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Oval 142"/>
              <p:cNvSpPr/>
              <p:nvPr/>
            </p:nvSpPr>
            <p:spPr>
              <a:xfrm>
                <a:off x="2569752" y="5544589"/>
                <a:ext cx="947651" cy="94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 name="TextBox 3"/>
          <p:cNvSpPr txBox="1"/>
          <p:nvPr/>
        </p:nvSpPr>
        <p:spPr>
          <a:xfrm>
            <a:off x="7032104" y="1845355"/>
            <a:ext cx="3690434" cy="369332"/>
          </a:xfrm>
          <a:prstGeom prst="rect">
            <a:avLst/>
          </a:prstGeom>
          <a:noFill/>
        </p:spPr>
        <p:txBody>
          <a:bodyPr wrap="square" rtlCol="0">
            <a:spAutoFit/>
          </a:bodyPr>
          <a:lstStyle/>
          <a:p>
            <a:r>
              <a:rPr lang="en-IN" dirty="0">
                <a:solidFill>
                  <a:schemeClr val="bg1">
                    <a:lumMod val="95000"/>
                  </a:schemeClr>
                </a:solidFill>
                <a:latin typeface="+mj-lt"/>
                <a:cs typeface="Arial" pitchFamily="34" charset="0"/>
              </a:rPr>
              <a:t>Your subtitle text here.</a:t>
            </a:r>
          </a:p>
        </p:txBody>
      </p:sp>
      <p:grpSp>
        <p:nvGrpSpPr>
          <p:cNvPr id="124" name="Group 123"/>
          <p:cNvGrpSpPr/>
          <p:nvPr/>
        </p:nvGrpSpPr>
        <p:grpSpPr>
          <a:xfrm>
            <a:off x="1588" y="2782344"/>
            <a:ext cx="12202866" cy="3887017"/>
            <a:chOff x="0" y="2605223"/>
            <a:chExt cx="12202866" cy="3887017"/>
          </a:xfrm>
          <a:solidFill>
            <a:schemeClr val="bg1"/>
          </a:solidFill>
        </p:grpSpPr>
        <p:sp>
          <p:nvSpPr>
            <p:cNvPr id="103" name="Oval 102"/>
            <p:cNvSpPr/>
            <p:nvPr/>
          </p:nvSpPr>
          <p:spPr>
            <a:xfrm>
              <a:off x="0" y="4954386"/>
              <a:ext cx="897774" cy="897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p:cNvSpPr/>
            <p:nvPr/>
          </p:nvSpPr>
          <p:spPr>
            <a:xfrm>
              <a:off x="764771" y="5403273"/>
              <a:ext cx="565265" cy="5652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p:cNvSpPr/>
            <p:nvPr/>
          </p:nvSpPr>
          <p:spPr>
            <a:xfrm>
              <a:off x="1223090" y="5378334"/>
              <a:ext cx="947651" cy="94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val 105"/>
            <p:cNvSpPr/>
            <p:nvPr/>
          </p:nvSpPr>
          <p:spPr>
            <a:xfrm>
              <a:off x="2094807" y="5685906"/>
              <a:ext cx="565265" cy="5652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p:cNvSpPr/>
            <p:nvPr/>
          </p:nvSpPr>
          <p:spPr>
            <a:xfrm>
              <a:off x="3192086" y="5120641"/>
              <a:ext cx="798024" cy="7980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Oval 107"/>
            <p:cNvSpPr/>
            <p:nvPr/>
          </p:nvSpPr>
          <p:spPr>
            <a:xfrm>
              <a:off x="3667032" y="5178829"/>
              <a:ext cx="947651" cy="94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p:cNvSpPr/>
            <p:nvPr/>
          </p:nvSpPr>
          <p:spPr>
            <a:xfrm>
              <a:off x="4455622" y="5137266"/>
              <a:ext cx="565265" cy="5652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Oval 109"/>
            <p:cNvSpPr/>
            <p:nvPr/>
          </p:nvSpPr>
          <p:spPr>
            <a:xfrm>
              <a:off x="4858950" y="4861763"/>
              <a:ext cx="914401" cy="9144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p:cNvSpPr/>
            <p:nvPr/>
          </p:nvSpPr>
          <p:spPr>
            <a:xfrm>
              <a:off x="6526460" y="2973494"/>
              <a:ext cx="1919058" cy="1919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Oval 111"/>
            <p:cNvSpPr/>
            <p:nvPr/>
          </p:nvSpPr>
          <p:spPr>
            <a:xfrm>
              <a:off x="5773351" y="3846424"/>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p:cNvSpPr/>
            <p:nvPr/>
          </p:nvSpPr>
          <p:spPr>
            <a:xfrm>
              <a:off x="5441270" y="4463936"/>
              <a:ext cx="764770" cy="7647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val 113"/>
            <p:cNvSpPr/>
            <p:nvPr/>
          </p:nvSpPr>
          <p:spPr>
            <a:xfrm>
              <a:off x="7915954" y="2605223"/>
              <a:ext cx="1327800" cy="1327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p:cNvSpPr/>
            <p:nvPr/>
          </p:nvSpPr>
          <p:spPr>
            <a:xfrm>
              <a:off x="9174014" y="3061813"/>
              <a:ext cx="1225966" cy="12259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p:cNvSpPr/>
            <p:nvPr/>
          </p:nvSpPr>
          <p:spPr>
            <a:xfrm>
              <a:off x="10091433" y="3003712"/>
              <a:ext cx="2111433" cy="21114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p:cNvSpPr/>
            <p:nvPr/>
          </p:nvSpPr>
          <p:spPr>
            <a:xfrm>
              <a:off x="8067664" y="3464039"/>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p:cNvSpPr/>
            <p:nvPr/>
          </p:nvSpPr>
          <p:spPr>
            <a:xfrm>
              <a:off x="9214820" y="3996053"/>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p:cNvSpPr/>
            <p:nvPr/>
          </p:nvSpPr>
          <p:spPr>
            <a:xfrm>
              <a:off x="10730322" y="4245434"/>
              <a:ext cx="1472544" cy="14725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p:cNvSpPr/>
            <p:nvPr/>
          </p:nvSpPr>
          <p:spPr>
            <a:xfrm>
              <a:off x="2569752" y="5544589"/>
              <a:ext cx="947651" cy="94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3" name="Isosceles Triangle 122"/>
          <p:cNvSpPr/>
          <p:nvPr/>
        </p:nvSpPr>
        <p:spPr>
          <a:xfrm>
            <a:off x="9997375" y="3074204"/>
            <a:ext cx="558178" cy="25529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2" name="Group 101"/>
          <p:cNvGrpSpPr/>
          <p:nvPr/>
        </p:nvGrpSpPr>
        <p:grpSpPr>
          <a:xfrm rot="18900000">
            <a:off x="9069881" y="879607"/>
            <a:ext cx="2409588" cy="2402532"/>
            <a:chOff x="-1322388" y="0"/>
            <a:chExt cx="6505576" cy="6486526"/>
          </a:xfrm>
        </p:grpSpPr>
        <p:sp>
          <p:nvSpPr>
            <p:cNvPr id="92" name="Freeform 83"/>
            <p:cNvSpPr>
              <a:spLocks/>
            </p:cNvSpPr>
            <p:nvPr/>
          </p:nvSpPr>
          <p:spPr bwMode="auto">
            <a:xfrm>
              <a:off x="-1103313" y="4267200"/>
              <a:ext cx="1952625" cy="1985963"/>
            </a:xfrm>
            <a:custGeom>
              <a:avLst/>
              <a:gdLst>
                <a:gd name="T0" fmla="*/ 891 w 1230"/>
                <a:gd name="T1" fmla="*/ 0 h 1251"/>
                <a:gd name="T2" fmla="*/ 1230 w 1230"/>
                <a:gd name="T3" fmla="*/ 390 h 1251"/>
                <a:gd name="T4" fmla="*/ 967 w 1230"/>
                <a:gd name="T5" fmla="*/ 642 h 1251"/>
                <a:gd name="T6" fmla="*/ 960 w 1230"/>
                <a:gd name="T7" fmla="*/ 668 h 1251"/>
                <a:gd name="T8" fmla="*/ 949 w 1230"/>
                <a:gd name="T9" fmla="*/ 711 h 1251"/>
                <a:gd name="T10" fmla="*/ 933 w 1230"/>
                <a:gd name="T11" fmla="*/ 753 h 1251"/>
                <a:gd name="T12" fmla="*/ 912 w 1230"/>
                <a:gd name="T13" fmla="*/ 791 h 1251"/>
                <a:gd name="T14" fmla="*/ 886 w 1230"/>
                <a:gd name="T15" fmla="*/ 829 h 1251"/>
                <a:gd name="T16" fmla="*/ 855 w 1230"/>
                <a:gd name="T17" fmla="*/ 862 h 1251"/>
                <a:gd name="T18" fmla="*/ 846 w 1230"/>
                <a:gd name="T19" fmla="*/ 871 h 1251"/>
                <a:gd name="T20" fmla="*/ 836 w 1230"/>
                <a:gd name="T21" fmla="*/ 880 h 1251"/>
                <a:gd name="T22" fmla="*/ 821 w 1230"/>
                <a:gd name="T23" fmla="*/ 890 h 1251"/>
                <a:gd name="T24" fmla="*/ 804 w 1230"/>
                <a:gd name="T25" fmla="*/ 902 h 1251"/>
                <a:gd name="T26" fmla="*/ 783 w 1230"/>
                <a:gd name="T27" fmla="*/ 916 h 1251"/>
                <a:gd name="T28" fmla="*/ 758 w 1230"/>
                <a:gd name="T29" fmla="*/ 931 h 1251"/>
                <a:gd name="T30" fmla="*/ 729 w 1230"/>
                <a:gd name="T31" fmla="*/ 947 h 1251"/>
                <a:gd name="T32" fmla="*/ 694 w 1230"/>
                <a:gd name="T33" fmla="*/ 965 h 1251"/>
                <a:gd name="T34" fmla="*/ 656 w 1230"/>
                <a:gd name="T35" fmla="*/ 985 h 1251"/>
                <a:gd name="T36" fmla="*/ 611 w 1230"/>
                <a:gd name="T37" fmla="*/ 1006 h 1251"/>
                <a:gd name="T38" fmla="*/ 560 w 1230"/>
                <a:gd name="T39" fmla="*/ 1030 h 1251"/>
                <a:gd name="T40" fmla="*/ 503 w 1230"/>
                <a:gd name="T41" fmla="*/ 1055 h 1251"/>
                <a:gd name="T42" fmla="*/ 440 w 1230"/>
                <a:gd name="T43" fmla="*/ 1082 h 1251"/>
                <a:gd name="T44" fmla="*/ 370 w 1230"/>
                <a:gd name="T45" fmla="*/ 1111 h 1251"/>
                <a:gd name="T46" fmla="*/ 292 w 1230"/>
                <a:gd name="T47" fmla="*/ 1142 h 1251"/>
                <a:gd name="T48" fmla="*/ 229 w 1230"/>
                <a:gd name="T49" fmla="*/ 1167 h 1251"/>
                <a:gd name="T50" fmla="*/ 167 w 1230"/>
                <a:gd name="T51" fmla="*/ 1190 h 1251"/>
                <a:gd name="T52" fmla="*/ 107 w 1230"/>
                <a:gd name="T53" fmla="*/ 1212 h 1251"/>
                <a:gd name="T54" fmla="*/ 51 w 1230"/>
                <a:gd name="T55" fmla="*/ 1233 h 1251"/>
                <a:gd name="T56" fmla="*/ 0 w 1230"/>
                <a:gd name="T57" fmla="*/ 1251 h 1251"/>
                <a:gd name="T58" fmla="*/ 19 w 1230"/>
                <a:gd name="T59" fmla="*/ 1199 h 1251"/>
                <a:gd name="T60" fmla="*/ 39 w 1230"/>
                <a:gd name="T61" fmla="*/ 1143 h 1251"/>
                <a:gd name="T62" fmla="*/ 61 w 1230"/>
                <a:gd name="T63" fmla="*/ 1085 h 1251"/>
                <a:gd name="T64" fmla="*/ 85 w 1230"/>
                <a:gd name="T65" fmla="*/ 1023 h 1251"/>
                <a:gd name="T66" fmla="*/ 110 w 1230"/>
                <a:gd name="T67" fmla="*/ 958 h 1251"/>
                <a:gd name="T68" fmla="*/ 139 w 1230"/>
                <a:gd name="T69" fmla="*/ 881 h 1251"/>
                <a:gd name="T70" fmla="*/ 169 w 1230"/>
                <a:gd name="T71" fmla="*/ 811 h 1251"/>
                <a:gd name="T72" fmla="*/ 195 w 1230"/>
                <a:gd name="T73" fmla="*/ 748 h 1251"/>
                <a:gd name="T74" fmla="*/ 220 w 1230"/>
                <a:gd name="T75" fmla="*/ 692 h 1251"/>
                <a:gd name="T76" fmla="*/ 244 w 1230"/>
                <a:gd name="T77" fmla="*/ 641 h 1251"/>
                <a:gd name="T78" fmla="*/ 266 w 1230"/>
                <a:gd name="T79" fmla="*/ 596 h 1251"/>
                <a:gd name="T80" fmla="*/ 286 w 1230"/>
                <a:gd name="T81" fmla="*/ 556 h 1251"/>
                <a:gd name="T82" fmla="*/ 304 w 1230"/>
                <a:gd name="T83" fmla="*/ 523 h 1251"/>
                <a:gd name="T84" fmla="*/ 320 w 1230"/>
                <a:gd name="T85" fmla="*/ 493 h 1251"/>
                <a:gd name="T86" fmla="*/ 336 w 1230"/>
                <a:gd name="T87" fmla="*/ 468 h 1251"/>
                <a:gd name="T88" fmla="*/ 348 w 1230"/>
                <a:gd name="T89" fmla="*/ 447 h 1251"/>
                <a:gd name="T90" fmla="*/ 361 w 1230"/>
                <a:gd name="T91" fmla="*/ 430 h 1251"/>
                <a:gd name="T92" fmla="*/ 372 w 1230"/>
                <a:gd name="T93" fmla="*/ 416 h 1251"/>
                <a:gd name="T94" fmla="*/ 381 w 1230"/>
                <a:gd name="T95" fmla="*/ 405 h 1251"/>
                <a:gd name="T96" fmla="*/ 388 w 1230"/>
                <a:gd name="T97" fmla="*/ 396 h 1251"/>
                <a:gd name="T98" fmla="*/ 423 w 1230"/>
                <a:gd name="T99" fmla="*/ 366 h 1251"/>
                <a:gd name="T100" fmla="*/ 459 w 1230"/>
                <a:gd name="T101" fmla="*/ 340 h 1251"/>
                <a:gd name="T102" fmla="*/ 499 w 1230"/>
                <a:gd name="T103" fmla="*/ 319 h 1251"/>
                <a:gd name="T104" fmla="*/ 540 w 1230"/>
                <a:gd name="T105" fmla="*/ 302 h 1251"/>
                <a:gd name="T106" fmla="*/ 584 w 1230"/>
                <a:gd name="T107" fmla="*/ 290 h 1251"/>
                <a:gd name="T108" fmla="*/ 608 w 1230"/>
                <a:gd name="T109" fmla="*/ 285 h 1251"/>
                <a:gd name="T110" fmla="*/ 891 w 1230"/>
                <a:gd name="T111" fmla="*/ 0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0" h="1251">
                  <a:moveTo>
                    <a:pt x="891" y="0"/>
                  </a:moveTo>
                  <a:lnTo>
                    <a:pt x="1230" y="390"/>
                  </a:lnTo>
                  <a:lnTo>
                    <a:pt x="967" y="642"/>
                  </a:lnTo>
                  <a:lnTo>
                    <a:pt x="960" y="668"/>
                  </a:lnTo>
                  <a:lnTo>
                    <a:pt x="949" y="711"/>
                  </a:lnTo>
                  <a:lnTo>
                    <a:pt x="933" y="753"/>
                  </a:lnTo>
                  <a:lnTo>
                    <a:pt x="912" y="791"/>
                  </a:lnTo>
                  <a:lnTo>
                    <a:pt x="886" y="829"/>
                  </a:lnTo>
                  <a:lnTo>
                    <a:pt x="855" y="862"/>
                  </a:lnTo>
                  <a:lnTo>
                    <a:pt x="846" y="871"/>
                  </a:lnTo>
                  <a:lnTo>
                    <a:pt x="836" y="880"/>
                  </a:lnTo>
                  <a:lnTo>
                    <a:pt x="821" y="890"/>
                  </a:lnTo>
                  <a:lnTo>
                    <a:pt x="804" y="902"/>
                  </a:lnTo>
                  <a:lnTo>
                    <a:pt x="783" y="916"/>
                  </a:lnTo>
                  <a:lnTo>
                    <a:pt x="758" y="931"/>
                  </a:lnTo>
                  <a:lnTo>
                    <a:pt x="729" y="947"/>
                  </a:lnTo>
                  <a:lnTo>
                    <a:pt x="694" y="965"/>
                  </a:lnTo>
                  <a:lnTo>
                    <a:pt x="656" y="985"/>
                  </a:lnTo>
                  <a:lnTo>
                    <a:pt x="611" y="1006"/>
                  </a:lnTo>
                  <a:lnTo>
                    <a:pt x="560" y="1030"/>
                  </a:lnTo>
                  <a:lnTo>
                    <a:pt x="503" y="1055"/>
                  </a:lnTo>
                  <a:lnTo>
                    <a:pt x="440" y="1082"/>
                  </a:lnTo>
                  <a:lnTo>
                    <a:pt x="370" y="1111"/>
                  </a:lnTo>
                  <a:lnTo>
                    <a:pt x="292" y="1142"/>
                  </a:lnTo>
                  <a:lnTo>
                    <a:pt x="229" y="1167"/>
                  </a:lnTo>
                  <a:lnTo>
                    <a:pt x="167" y="1190"/>
                  </a:lnTo>
                  <a:lnTo>
                    <a:pt x="107" y="1212"/>
                  </a:lnTo>
                  <a:lnTo>
                    <a:pt x="51" y="1233"/>
                  </a:lnTo>
                  <a:lnTo>
                    <a:pt x="0" y="1251"/>
                  </a:lnTo>
                  <a:lnTo>
                    <a:pt x="19" y="1199"/>
                  </a:lnTo>
                  <a:lnTo>
                    <a:pt x="39" y="1143"/>
                  </a:lnTo>
                  <a:lnTo>
                    <a:pt x="61" y="1085"/>
                  </a:lnTo>
                  <a:lnTo>
                    <a:pt x="85" y="1023"/>
                  </a:lnTo>
                  <a:lnTo>
                    <a:pt x="110" y="958"/>
                  </a:lnTo>
                  <a:lnTo>
                    <a:pt x="139" y="881"/>
                  </a:lnTo>
                  <a:lnTo>
                    <a:pt x="169" y="811"/>
                  </a:lnTo>
                  <a:lnTo>
                    <a:pt x="195" y="748"/>
                  </a:lnTo>
                  <a:lnTo>
                    <a:pt x="220" y="692"/>
                  </a:lnTo>
                  <a:lnTo>
                    <a:pt x="244" y="641"/>
                  </a:lnTo>
                  <a:lnTo>
                    <a:pt x="266" y="596"/>
                  </a:lnTo>
                  <a:lnTo>
                    <a:pt x="286" y="556"/>
                  </a:lnTo>
                  <a:lnTo>
                    <a:pt x="304" y="523"/>
                  </a:lnTo>
                  <a:lnTo>
                    <a:pt x="320" y="493"/>
                  </a:lnTo>
                  <a:lnTo>
                    <a:pt x="336" y="468"/>
                  </a:lnTo>
                  <a:lnTo>
                    <a:pt x="348" y="447"/>
                  </a:lnTo>
                  <a:lnTo>
                    <a:pt x="361" y="430"/>
                  </a:lnTo>
                  <a:lnTo>
                    <a:pt x="372" y="416"/>
                  </a:lnTo>
                  <a:lnTo>
                    <a:pt x="381" y="405"/>
                  </a:lnTo>
                  <a:lnTo>
                    <a:pt x="388" y="396"/>
                  </a:lnTo>
                  <a:lnTo>
                    <a:pt x="423" y="366"/>
                  </a:lnTo>
                  <a:lnTo>
                    <a:pt x="459" y="340"/>
                  </a:lnTo>
                  <a:lnTo>
                    <a:pt x="499" y="319"/>
                  </a:lnTo>
                  <a:lnTo>
                    <a:pt x="540" y="302"/>
                  </a:lnTo>
                  <a:lnTo>
                    <a:pt x="584" y="290"/>
                  </a:lnTo>
                  <a:lnTo>
                    <a:pt x="608" y="285"/>
                  </a:lnTo>
                  <a:lnTo>
                    <a:pt x="891"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3" name="Freeform 84"/>
            <p:cNvSpPr>
              <a:spLocks noEditPoints="1"/>
            </p:cNvSpPr>
            <p:nvPr/>
          </p:nvSpPr>
          <p:spPr bwMode="auto">
            <a:xfrm>
              <a:off x="-1322388" y="4067175"/>
              <a:ext cx="2357438" cy="2405063"/>
            </a:xfrm>
            <a:custGeom>
              <a:avLst/>
              <a:gdLst>
                <a:gd name="T0" fmla="*/ 825 w 1485"/>
                <a:gd name="T1" fmla="*/ 452 h 1515"/>
                <a:gd name="T2" fmla="*/ 739 w 1485"/>
                <a:gd name="T3" fmla="*/ 500 h 1515"/>
                <a:gd name="T4" fmla="*/ 658 w 1485"/>
                <a:gd name="T5" fmla="*/ 530 h 1515"/>
                <a:gd name="T6" fmla="*/ 587 w 1485"/>
                <a:gd name="T7" fmla="*/ 583 h 1515"/>
                <a:gd name="T8" fmla="*/ 578 w 1485"/>
                <a:gd name="T9" fmla="*/ 592 h 1515"/>
                <a:gd name="T10" fmla="*/ 564 w 1485"/>
                <a:gd name="T11" fmla="*/ 612 h 1515"/>
                <a:gd name="T12" fmla="*/ 542 w 1485"/>
                <a:gd name="T13" fmla="*/ 645 h 1515"/>
                <a:gd name="T14" fmla="*/ 514 w 1485"/>
                <a:gd name="T15" fmla="*/ 694 h 1515"/>
                <a:gd name="T16" fmla="*/ 479 w 1485"/>
                <a:gd name="T17" fmla="*/ 763 h 1515"/>
                <a:gd name="T18" fmla="*/ 435 w 1485"/>
                <a:gd name="T19" fmla="*/ 854 h 1515"/>
                <a:gd name="T20" fmla="*/ 386 w 1485"/>
                <a:gd name="T21" fmla="*/ 970 h 1515"/>
                <a:gd name="T22" fmla="*/ 327 w 1485"/>
                <a:gd name="T23" fmla="*/ 1115 h 1515"/>
                <a:gd name="T24" fmla="*/ 281 w 1485"/>
                <a:gd name="T25" fmla="*/ 1234 h 1515"/>
                <a:gd name="T26" fmla="*/ 401 w 1485"/>
                <a:gd name="T27" fmla="*/ 1188 h 1515"/>
                <a:gd name="T28" fmla="*/ 545 w 1485"/>
                <a:gd name="T29" fmla="*/ 1130 h 1515"/>
                <a:gd name="T30" fmla="*/ 662 w 1485"/>
                <a:gd name="T31" fmla="*/ 1079 h 1515"/>
                <a:gd name="T32" fmla="*/ 753 w 1485"/>
                <a:gd name="T33" fmla="*/ 1037 h 1515"/>
                <a:gd name="T34" fmla="*/ 821 w 1485"/>
                <a:gd name="T35" fmla="*/ 1001 h 1515"/>
                <a:gd name="T36" fmla="*/ 871 w 1485"/>
                <a:gd name="T37" fmla="*/ 972 h 1515"/>
                <a:gd name="T38" fmla="*/ 903 w 1485"/>
                <a:gd name="T39" fmla="*/ 951 h 1515"/>
                <a:gd name="T40" fmla="*/ 923 w 1485"/>
                <a:gd name="T41" fmla="*/ 936 h 1515"/>
                <a:gd name="T42" fmla="*/ 933 w 1485"/>
                <a:gd name="T43" fmla="*/ 929 h 1515"/>
                <a:gd name="T44" fmla="*/ 985 w 1485"/>
                <a:gd name="T45" fmla="*/ 858 h 1515"/>
                <a:gd name="T46" fmla="*/ 1016 w 1485"/>
                <a:gd name="T47" fmla="*/ 777 h 1515"/>
                <a:gd name="T48" fmla="*/ 1065 w 1485"/>
                <a:gd name="T49" fmla="*/ 689 h 1515"/>
                <a:gd name="T50" fmla="*/ 1025 w 1485"/>
                <a:gd name="T51" fmla="*/ 251 h 1515"/>
                <a:gd name="T52" fmla="*/ 1485 w 1485"/>
                <a:gd name="T53" fmla="*/ 522 h 1515"/>
                <a:gd name="T54" fmla="*/ 1169 w 1485"/>
                <a:gd name="T55" fmla="*/ 863 h 1515"/>
                <a:gd name="T56" fmla="*/ 1123 w 1485"/>
                <a:gd name="T57" fmla="*/ 960 h 1515"/>
                <a:gd name="T58" fmla="*/ 1054 w 1485"/>
                <a:gd name="T59" fmla="*/ 1049 h 1515"/>
                <a:gd name="T60" fmla="*/ 1004 w 1485"/>
                <a:gd name="T61" fmla="*/ 1089 h 1515"/>
                <a:gd name="T62" fmla="*/ 934 w 1485"/>
                <a:gd name="T63" fmla="*/ 1132 h 1515"/>
                <a:gd name="T64" fmla="*/ 850 w 1485"/>
                <a:gd name="T65" fmla="*/ 1178 h 1515"/>
                <a:gd name="T66" fmla="*/ 754 w 1485"/>
                <a:gd name="T67" fmla="*/ 1224 h 1515"/>
                <a:gd name="T68" fmla="*/ 649 w 1485"/>
                <a:gd name="T69" fmla="*/ 1270 h 1515"/>
                <a:gd name="T70" fmla="*/ 542 w 1485"/>
                <a:gd name="T71" fmla="*/ 1315 h 1515"/>
                <a:gd name="T72" fmla="*/ 434 w 1485"/>
                <a:gd name="T73" fmla="*/ 1357 h 1515"/>
                <a:gd name="T74" fmla="*/ 331 w 1485"/>
                <a:gd name="T75" fmla="*/ 1397 h 1515"/>
                <a:gd name="T76" fmla="*/ 234 w 1485"/>
                <a:gd name="T77" fmla="*/ 1433 h 1515"/>
                <a:gd name="T78" fmla="*/ 149 w 1485"/>
                <a:gd name="T79" fmla="*/ 1463 h 1515"/>
                <a:gd name="T80" fmla="*/ 81 w 1485"/>
                <a:gd name="T81" fmla="*/ 1488 h 1515"/>
                <a:gd name="T82" fmla="*/ 30 w 1485"/>
                <a:gd name="T83" fmla="*/ 1504 h 1515"/>
                <a:gd name="T84" fmla="*/ 4 w 1485"/>
                <a:gd name="T85" fmla="*/ 1514 h 1515"/>
                <a:gd name="T86" fmla="*/ 1 w 1485"/>
                <a:gd name="T87" fmla="*/ 1512 h 1515"/>
                <a:gd name="T88" fmla="*/ 10 w 1485"/>
                <a:gd name="T89" fmla="*/ 1484 h 1515"/>
                <a:gd name="T90" fmla="*/ 27 w 1485"/>
                <a:gd name="T91" fmla="*/ 1434 h 1515"/>
                <a:gd name="T92" fmla="*/ 52 w 1485"/>
                <a:gd name="T93" fmla="*/ 1365 h 1515"/>
                <a:gd name="T94" fmla="*/ 82 w 1485"/>
                <a:gd name="T95" fmla="*/ 1280 h 1515"/>
                <a:gd name="T96" fmla="*/ 117 w 1485"/>
                <a:gd name="T97" fmla="*/ 1185 h 1515"/>
                <a:gd name="T98" fmla="*/ 157 w 1485"/>
                <a:gd name="T99" fmla="*/ 1080 h 1515"/>
                <a:gd name="T100" fmla="*/ 200 w 1485"/>
                <a:gd name="T101" fmla="*/ 973 h 1515"/>
                <a:gd name="T102" fmla="*/ 245 w 1485"/>
                <a:gd name="T103" fmla="*/ 865 h 1515"/>
                <a:gd name="T104" fmla="*/ 291 w 1485"/>
                <a:gd name="T105" fmla="*/ 762 h 1515"/>
                <a:gd name="T106" fmla="*/ 337 w 1485"/>
                <a:gd name="T107" fmla="*/ 665 h 1515"/>
                <a:gd name="T108" fmla="*/ 382 w 1485"/>
                <a:gd name="T109" fmla="*/ 582 h 1515"/>
                <a:gd name="T110" fmla="*/ 425 w 1485"/>
                <a:gd name="T111" fmla="*/ 512 h 1515"/>
                <a:gd name="T112" fmla="*/ 467 w 1485"/>
                <a:gd name="T113" fmla="*/ 462 h 1515"/>
                <a:gd name="T114" fmla="*/ 555 w 1485"/>
                <a:gd name="T115" fmla="*/ 393 h 1515"/>
                <a:gd name="T116" fmla="*/ 653 w 1485"/>
                <a:gd name="T117" fmla="*/ 347 h 1515"/>
                <a:gd name="T118" fmla="*/ 1034 w 1485"/>
                <a:gd name="T119"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85" h="1515">
                  <a:moveTo>
                    <a:pt x="1025" y="251"/>
                  </a:moveTo>
                  <a:lnTo>
                    <a:pt x="825" y="452"/>
                  </a:lnTo>
                  <a:lnTo>
                    <a:pt x="789" y="490"/>
                  </a:lnTo>
                  <a:lnTo>
                    <a:pt x="739" y="500"/>
                  </a:lnTo>
                  <a:lnTo>
                    <a:pt x="697" y="512"/>
                  </a:lnTo>
                  <a:lnTo>
                    <a:pt x="658" y="530"/>
                  </a:lnTo>
                  <a:lnTo>
                    <a:pt x="621" y="553"/>
                  </a:lnTo>
                  <a:lnTo>
                    <a:pt x="587" y="583"/>
                  </a:lnTo>
                  <a:lnTo>
                    <a:pt x="583" y="587"/>
                  </a:lnTo>
                  <a:lnTo>
                    <a:pt x="578" y="592"/>
                  </a:lnTo>
                  <a:lnTo>
                    <a:pt x="572" y="600"/>
                  </a:lnTo>
                  <a:lnTo>
                    <a:pt x="564" y="612"/>
                  </a:lnTo>
                  <a:lnTo>
                    <a:pt x="554" y="626"/>
                  </a:lnTo>
                  <a:lnTo>
                    <a:pt x="542" y="645"/>
                  </a:lnTo>
                  <a:lnTo>
                    <a:pt x="529" y="668"/>
                  </a:lnTo>
                  <a:lnTo>
                    <a:pt x="514" y="694"/>
                  </a:lnTo>
                  <a:lnTo>
                    <a:pt x="498" y="726"/>
                  </a:lnTo>
                  <a:lnTo>
                    <a:pt x="479" y="763"/>
                  </a:lnTo>
                  <a:lnTo>
                    <a:pt x="458" y="806"/>
                  </a:lnTo>
                  <a:lnTo>
                    <a:pt x="435" y="854"/>
                  </a:lnTo>
                  <a:lnTo>
                    <a:pt x="412" y="909"/>
                  </a:lnTo>
                  <a:lnTo>
                    <a:pt x="386" y="970"/>
                  </a:lnTo>
                  <a:lnTo>
                    <a:pt x="357" y="1039"/>
                  </a:lnTo>
                  <a:lnTo>
                    <a:pt x="327" y="1115"/>
                  </a:lnTo>
                  <a:lnTo>
                    <a:pt x="304" y="1175"/>
                  </a:lnTo>
                  <a:lnTo>
                    <a:pt x="281" y="1234"/>
                  </a:lnTo>
                  <a:lnTo>
                    <a:pt x="340" y="1212"/>
                  </a:lnTo>
                  <a:lnTo>
                    <a:pt x="401" y="1188"/>
                  </a:lnTo>
                  <a:lnTo>
                    <a:pt x="476" y="1159"/>
                  </a:lnTo>
                  <a:lnTo>
                    <a:pt x="545" y="1130"/>
                  </a:lnTo>
                  <a:lnTo>
                    <a:pt x="607" y="1104"/>
                  </a:lnTo>
                  <a:lnTo>
                    <a:pt x="662" y="1079"/>
                  </a:lnTo>
                  <a:lnTo>
                    <a:pt x="710" y="1057"/>
                  </a:lnTo>
                  <a:lnTo>
                    <a:pt x="753" y="1037"/>
                  </a:lnTo>
                  <a:lnTo>
                    <a:pt x="790" y="1018"/>
                  </a:lnTo>
                  <a:lnTo>
                    <a:pt x="821" y="1001"/>
                  </a:lnTo>
                  <a:lnTo>
                    <a:pt x="848" y="986"/>
                  </a:lnTo>
                  <a:lnTo>
                    <a:pt x="871" y="972"/>
                  </a:lnTo>
                  <a:lnTo>
                    <a:pt x="889" y="961"/>
                  </a:lnTo>
                  <a:lnTo>
                    <a:pt x="903" y="951"/>
                  </a:lnTo>
                  <a:lnTo>
                    <a:pt x="916" y="943"/>
                  </a:lnTo>
                  <a:lnTo>
                    <a:pt x="923" y="936"/>
                  </a:lnTo>
                  <a:lnTo>
                    <a:pt x="929" y="932"/>
                  </a:lnTo>
                  <a:lnTo>
                    <a:pt x="933" y="929"/>
                  </a:lnTo>
                  <a:lnTo>
                    <a:pt x="962" y="895"/>
                  </a:lnTo>
                  <a:lnTo>
                    <a:pt x="985" y="858"/>
                  </a:lnTo>
                  <a:lnTo>
                    <a:pt x="1004" y="818"/>
                  </a:lnTo>
                  <a:lnTo>
                    <a:pt x="1016" y="777"/>
                  </a:lnTo>
                  <a:lnTo>
                    <a:pt x="1026" y="725"/>
                  </a:lnTo>
                  <a:lnTo>
                    <a:pt x="1065" y="689"/>
                  </a:lnTo>
                  <a:lnTo>
                    <a:pt x="1250" y="511"/>
                  </a:lnTo>
                  <a:lnTo>
                    <a:pt x="1025" y="251"/>
                  </a:lnTo>
                  <a:close/>
                  <a:moveTo>
                    <a:pt x="1034" y="0"/>
                  </a:moveTo>
                  <a:lnTo>
                    <a:pt x="1485" y="522"/>
                  </a:lnTo>
                  <a:lnTo>
                    <a:pt x="1183" y="812"/>
                  </a:lnTo>
                  <a:lnTo>
                    <a:pt x="1169" y="863"/>
                  </a:lnTo>
                  <a:lnTo>
                    <a:pt x="1149" y="912"/>
                  </a:lnTo>
                  <a:lnTo>
                    <a:pt x="1123" y="960"/>
                  </a:lnTo>
                  <a:lnTo>
                    <a:pt x="1091" y="1006"/>
                  </a:lnTo>
                  <a:lnTo>
                    <a:pt x="1054" y="1049"/>
                  </a:lnTo>
                  <a:lnTo>
                    <a:pt x="1031" y="1069"/>
                  </a:lnTo>
                  <a:lnTo>
                    <a:pt x="1004" y="1089"/>
                  </a:lnTo>
                  <a:lnTo>
                    <a:pt x="972" y="1111"/>
                  </a:lnTo>
                  <a:lnTo>
                    <a:pt x="934" y="1132"/>
                  </a:lnTo>
                  <a:lnTo>
                    <a:pt x="893" y="1155"/>
                  </a:lnTo>
                  <a:lnTo>
                    <a:pt x="850" y="1178"/>
                  </a:lnTo>
                  <a:lnTo>
                    <a:pt x="802" y="1201"/>
                  </a:lnTo>
                  <a:lnTo>
                    <a:pt x="754" y="1224"/>
                  </a:lnTo>
                  <a:lnTo>
                    <a:pt x="703" y="1247"/>
                  </a:lnTo>
                  <a:lnTo>
                    <a:pt x="649" y="1270"/>
                  </a:lnTo>
                  <a:lnTo>
                    <a:pt x="596" y="1293"/>
                  </a:lnTo>
                  <a:lnTo>
                    <a:pt x="542" y="1315"/>
                  </a:lnTo>
                  <a:lnTo>
                    <a:pt x="488" y="1336"/>
                  </a:lnTo>
                  <a:lnTo>
                    <a:pt x="434" y="1357"/>
                  </a:lnTo>
                  <a:lnTo>
                    <a:pt x="382" y="1379"/>
                  </a:lnTo>
                  <a:lnTo>
                    <a:pt x="331" y="1397"/>
                  </a:lnTo>
                  <a:lnTo>
                    <a:pt x="281" y="1416"/>
                  </a:lnTo>
                  <a:lnTo>
                    <a:pt x="234" y="1433"/>
                  </a:lnTo>
                  <a:lnTo>
                    <a:pt x="190" y="1448"/>
                  </a:lnTo>
                  <a:lnTo>
                    <a:pt x="149" y="1463"/>
                  </a:lnTo>
                  <a:lnTo>
                    <a:pt x="113" y="1476"/>
                  </a:lnTo>
                  <a:lnTo>
                    <a:pt x="81" y="1488"/>
                  </a:lnTo>
                  <a:lnTo>
                    <a:pt x="52" y="1497"/>
                  </a:lnTo>
                  <a:lnTo>
                    <a:pt x="30" y="1504"/>
                  </a:lnTo>
                  <a:lnTo>
                    <a:pt x="14" y="1510"/>
                  </a:lnTo>
                  <a:lnTo>
                    <a:pt x="4" y="1514"/>
                  </a:lnTo>
                  <a:lnTo>
                    <a:pt x="0" y="1515"/>
                  </a:lnTo>
                  <a:lnTo>
                    <a:pt x="1" y="1512"/>
                  </a:lnTo>
                  <a:lnTo>
                    <a:pt x="5" y="1500"/>
                  </a:lnTo>
                  <a:lnTo>
                    <a:pt x="10" y="1484"/>
                  </a:lnTo>
                  <a:lnTo>
                    <a:pt x="17" y="1462"/>
                  </a:lnTo>
                  <a:lnTo>
                    <a:pt x="27" y="1434"/>
                  </a:lnTo>
                  <a:lnTo>
                    <a:pt x="39" y="1402"/>
                  </a:lnTo>
                  <a:lnTo>
                    <a:pt x="52" y="1365"/>
                  </a:lnTo>
                  <a:lnTo>
                    <a:pt x="66" y="1325"/>
                  </a:lnTo>
                  <a:lnTo>
                    <a:pt x="82" y="1280"/>
                  </a:lnTo>
                  <a:lnTo>
                    <a:pt x="100" y="1234"/>
                  </a:lnTo>
                  <a:lnTo>
                    <a:pt x="117" y="1185"/>
                  </a:lnTo>
                  <a:lnTo>
                    <a:pt x="137" y="1134"/>
                  </a:lnTo>
                  <a:lnTo>
                    <a:pt x="157" y="1080"/>
                  </a:lnTo>
                  <a:lnTo>
                    <a:pt x="178" y="1027"/>
                  </a:lnTo>
                  <a:lnTo>
                    <a:pt x="200" y="973"/>
                  </a:lnTo>
                  <a:lnTo>
                    <a:pt x="223" y="919"/>
                  </a:lnTo>
                  <a:lnTo>
                    <a:pt x="245" y="865"/>
                  </a:lnTo>
                  <a:lnTo>
                    <a:pt x="267" y="813"/>
                  </a:lnTo>
                  <a:lnTo>
                    <a:pt x="291" y="762"/>
                  </a:lnTo>
                  <a:lnTo>
                    <a:pt x="313" y="712"/>
                  </a:lnTo>
                  <a:lnTo>
                    <a:pt x="337" y="665"/>
                  </a:lnTo>
                  <a:lnTo>
                    <a:pt x="360" y="622"/>
                  </a:lnTo>
                  <a:lnTo>
                    <a:pt x="382" y="582"/>
                  </a:lnTo>
                  <a:lnTo>
                    <a:pt x="404" y="544"/>
                  </a:lnTo>
                  <a:lnTo>
                    <a:pt x="425" y="512"/>
                  </a:lnTo>
                  <a:lnTo>
                    <a:pt x="447" y="485"/>
                  </a:lnTo>
                  <a:lnTo>
                    <a:pt x="467" y="462"/>
                  </a:lnTo>
                  <a:lnTo>
                    <a:pt x="509" y="424"/>
                  </a:lnTo>
                  <a:lnTo>
                    <a:pt x="555" y="393"/>
                  </a:lnTo>
                  <a:lnTo>
                    <a:pt x="603" y="367"/>
                  </a:lnTo>
                  <a:lnTo>
                    <a:pt x="653" y="347"/>
                  </a:lnTo>
                  <a:lnTo>
                    <a:pt x="704" y="333"/>
                  </a:lnTo>
                  <a:lnTo>
                    <a:pt x="103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4" name="Freeform 85"/>
            <p:cNvSpPr>
              <a:spLocks/>
            </p:cNvSpPr>
            <p:nvPr/>
          </p:nvSpPr>
          <p:spPr bwMode="auto">
            <a:xfrm>
              <a:off x="1196975" y="3865563"/>
              <a:ext cx="2082800" cy="2620963"/>
            </a:xfrm>
            <a:custGeom>
              <a:avLst/>
              <a:gdLst>
                <a:gd name="T0" fmla="*/ 1312 w 1312"/>
                <a:gd name="T1" fmla="*/ 0 h 1651"/>
                <a:gd name="T2" fmla="*/ 1308 w 1312"/>
                <a:gd name="T3" fmla="*/ 96 h 1651"/>
                <a:gd name="T4" fmla="*/ 1298 w 1312"/>
                <a:gd name="T5" fmla="*/ 192 h 1651"/>
                <a:gd name="T6" fmla="*/ 1283 w 1312"/>
                <a:gd name="T7" fmla="*/ 289 h 1651"/>
                <a:gd name="T8" fmla="*/ 1261 w 1312"/>
                <a:gd name="T9" fmla="*/ 387 h 1651"/>
                <a:gd name="T10" fmla="*/ 1233 w 1312"/>
                <a:gd name="T11" fmla="*/ 484 h 1651"/>
                <a:gd name="T12" fmla="*/ 1198 w 1312"/>
                <a:gd name="T13" fmla="*/ 581 h 1651"/>
                <a:gd name="T14" fmla="*/ 1159 w 1312"/>
                <a:gd name="T15" fmla="*/ 678 h 1651"/>
                <a:gd name="T16" fmla="*/ 1114 w 1312"/>
                <a:gd name="T17" fmla="*/ 773 h 1651"/>
                <a:gd name="T18" fmla="*/ 1063 w 1312"/>
                <a:gd name="T19" fmla="*/ 868 h 1651"/>
                <a:gd name="T20" fmla="*/ 1006 w 1312"/>
                <a:gd name="T21" fmla="*/ 961 h 1651"/>
                <a:gd name="T22" fmla="*/ 942 w 1312"/>
                <a:gd name="T23" fmla="*/ 1052 h 1651"/>
                <a:gd name="T24" fmla="*/ 874 w 1312"/>
                <a:gd name="T25" fmla="*/ 1141 h 1651"/>
                <a:gd name="T26" fmla="*/ 799 w 1312"/>
                <a:gd name="T27" fmla="*/ 1228 h 1651"/>
                <a:gd name="T28" fmla="*/ 719 w 1312"/>
                <a:gd name="T29" fmla="*/ 1313 h 1651"/>
                <a:gd name="T30" fmla="*/ 641 w 1312"/>
                <a:gd name="T31" fmla="*/ 1387 h 1651"/>
                <a:gd name="T32" fmla="*/ 560 w 1312"/>
                <a:gd name="T33" fmla="*/ 1457 h 1651"/>
                <a:gd name="T34" fmla="*/ 478 w 1312"/>
                <a:gd name="T35" fmla="*/ 1522 h 1651"/>
                <a:gd name="T36" fmla="*/ 393 w 1312"/>
                <a:gd name="T37" fmla="*/ 1581 h 1651"/>
                <a:gd name="T38" fmla="*/ 306 w 1312"/>
                <a:gd name="T39" fmla="*/ 1636 h 1651"/>
                <a:gd name="T40" fmla="*/ 305 w 1312"/>
                <a:gd name="T41" fmla="*/ 1637 h 1651"/>
                <a:gd name="T42" fmla="*/ 304 w 1312"/>
                <a:gd name="T43" fmla="*/ 1637 h 1651"/>
                <a:gd name="T44" fmla="*/ 301 w 1312"/>
                <a:gd name="T45" fmla="*/ 1639 h 1651"/>
                <a:gd name="T46" fmla="*/ 300 w 1312"/>
                <a:gd name="T47" fmla="*/ 1640 h 1651"/>
                <a:gd name="T48" fmla="*/ 300 w 1312"/>
                <a:gd name="T49" fmla="*/ 1640 h 1651"/>
                <a:gd name="T50" fmla="*/ 279 w 1312"/>
                <a:gd name="T51" fmla="*/ 1649 h 1651"/>
                <a:gd name="T52" fmla="*/ 258 w 1312"/>
                <a:gd name="T53" fmla="*/ 1651 h 1651"/>
                <a:gd name="T54" fmla="*/ 237 w 1312"/>
                <a:gd name="T55" fmla="*/ 1647 h 1651"/>
                <a:gd name="T56" fmla="*/ 217 w 1312"/>
                <a:gd name="T57" fmla="*/ 1640 h 1651"/>
                <a:gd name="T58" fmla="*/ 199 w 1312"/>
                <a:gd name="T59" fmla="*/ 1626 h 1651"/>
                <a:gd name="T60" fmla="*/ 187 w 1312"/>
                <a:gd name="T61" fmla="*/ 1611 h 1651"/>
                <a:gd name="T62" fmla="*/ 179 w 1312"/>
                <a:gd name="T63" fmla="*/ 1595 h 1651"/>
                <a:gd name="T64" fmla="*/ 179 w 1312"/>
                <a:gd name="T65" fmla="*/ 1594 h 1651"/>
                <a:gd name="T66" fmla="*/ 178 w 1312"/>
                <a:gd name="T67" fmla="*/ 1593 h 1651"/>
                <a:gd name="T68" fmla="*/ 178 w 1312"/>
                <a:gd name="T69" fmla="*/ 1590 h 1651"/>
                <a:gd name="T70" fmla="*/ 177 w 1312"/>
                <a:gd name="T71" fmla="*/ 1586 h 1651"/>
                <a:gd name="T72" fmla="*/ 176 w 1312"/>
                <a:gd name="T73" fmla="*/ 1584 h 1651"/>
                <a:gd name="T74" fmla="*/ 176 w 1312"/>
                <a:gd name="T75" fmla="*/ 1581 h 1651"/>
                <a:gd name="T76" fmla="*/ 0 w 1312"/>
                <a:gd name="T77" fmla="*/ 952 h 1651"/>
                <a:gd name="T78" fmla="*/ 13 w 1312"/>
                <a:gd name="T79" fmla="*/ 946 h 1651"/>
                <a:gd name="T80" fmla="*/ 156 w 1312"/>
                <a:gd name="T81" fmla="*/ 875 h 1651"/>
                <a:gd name="T82" fmla="*/ 1129 w 1312"/>
                <a:gd name="T83" fmla="*/ 182 h 1651"/>
                <a:gd name="T84" fmla="*/ 1246 w 1312"/>
                <a:gd name="T85" fmla="*/ 67 h 1651"/>
                <a:gd name="T86" fmla="*/ 1312 w 1312"/>
                <a:gd name="T87" fmla="*/ 0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2" h="1651">
                  <a:moveTo>
                    <a:pt x="1312" y="0"/>
                  </a:moveTo>
                  <a:lnTo>
                    <a:pt x="1308" y="96"/>
                  </a:lnTo>
                  <a:lnTo>
                    <a:pt x="1298" y="192"/>
                  </a:lnTo>
                  <a:lnTo>
                    <a:pt x="1283" y="289"/>
                  </a:lnTo>
                  <a:lnTo>
                    <a:pt x="1261" y="387"/>
                  </a:lnTo>
                  <a:lnTo>
                    <a:pt x="1233" y="484"/>
                  </a:lnTo>
                  <a:lnTo>
                    <a:pt x="1198" y="581"/>
                  </a:lnTo>
                  <a:lnTo>
                    <a:pt x="1159" y="678"/>
                  </a:lnTo>
                  <a:lnTo>
                    <a:pt x="1114" y="773"/>
                  </a:lnTo>
                  <a:lnTo>
                    <a:pt x="1063" y="868"/>
                  </a:lnTo>
                  <a:lnTo>
                    <a:pt x="1006" y="961"/>
                  </a:lnTo>
                  <a:lnTo>
                    <a:pt x="942" y="1052"/>
                  </a:lnTo>
                  <a:lnTo>
                    <a:pt x="874" y="1141"/>
                  </a:lnTo>
                  <a:lnTo>
                    <a:pt x="799" y="1228"/>
                  </a:lnTo>
                  <a:lnTo>
                    <a:pt x="719" y="1313"/>
                  </a:lnTo>
                  <a:lnTo>
                    <a:pt x="641" y="1387"/>
                  </a:lnTo>
                  <a:lnTo>
                    <a:pt x="560" y="1457"/>
                  </a:lnTo>
                  <a:lnTo>
                    <a:pt x="478" y="1522"/>
                  </a:lnTo>
                  <a:lnTo>
                    <a:pt x="393" y="1581"/>
                  </a:lnTo>
                  <a:lnTo>
                    <a:pt x="306" y="1636"/>
                  </a:lnTo>
                  <a:lnTo>
                    <a:pt x="305" y="1637"/>
                  </a:lnTo>
                  <a:lnTo>
                    <a:pt x="304" y="1637"/>
                  </a:lnTo>
                  <a:lnTo>
                    <a:pt x="301" y="1639"/>
                  </a:lnTo>
                  <a:lnTo>
                    <a:pt x="300" y="1640"/>
                  </a:lnTo>
                  <a:lnTo>
                    <a:pt x="300" y="1640"/>
                  </a:lnTo>
                  <a:lnTo>
                    <a:pt x="279" y="1649"/>
                  </a:lnTo>
                  <a:lnTo>
                    <a:pt x="258" y="1651"/>
                  </a:lnTo>
                  <a:lnTo>
                    <a:pt x="237" y="1647"/>
                  </a:lnTo>
                  <a:lnTo>
                    <a:pt x="217" y="1640"/>
                  </a:lnTo>
                  <a:lnTo>
                    <a:pt x="199" y="1626"/>
                  </a:lnTo>
                  <a:lnTo>
                    <a:pt x="187" y="1611"/>
                  </a:lnTo>
                  <a:lnTo>
                    <a:pt x="179" y="1595"/>
                  </a:lnTo>
                  <a:lnTo>
                    <a:pt x="179" y="1594"/>
                  </a:lnTo>
                  <a:lnTo>
                    <a:pt x="178" y="1593"/>
                  </a:lnTo>
                  <a:lnTo>
                    <a:pt x="178" y="1590"/>
                  </a:lnTo>
                  <a:lnTo>
                    <a:pt x="177" y="1586"/>
                  </a:lnTo>
                  <a:lnTo>
                    <a:pt x="176" y="1584"/>
                  </a:lnTo>
                  <a:lnTo>
                    <a:pt x="176" y="1581"/>
                  </a:lnTo>
                  <a:lnTo>
                    <a:pt x="0" y="952"/>
                  </a:lnTo>
                  <a:lnTo>
                    <a:pt x="13" y="946"/>
                  </a:lnTo>
                  <a:lnTo>
                    <a:pt x="156" y="875"/>
                  </a:lnTo>
                  <a:lnTo>
                    <a:pt x="1129" y="182"/>
                  </a:lnTo>
                  <a:lnTo>
                    <a:pt x="1246" y="67"/>
                  </a:lnTo>
                  <a:lnTo>
                    <a:pt x="131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5" name="Freeform 86"/>
            <p:cNvSpPr>
              <a:spLocks/>
            </p:cNvSpPr>
            <p:nvPr/>
          </p:nvSpPr>
          <p:spPr bwMode="auto">
            <a:xfrm>
              <a:off x="-1308100" y="1900238"/>
              <a:ext cx="2622550" cy="2082800"/>
            </a:xfrm>
            <a:custGeom>
              <a:avLst/>
              <a:gdLst>
                <a:gd name="T0" fmla="*/ 1585 w 1652"/>
                <a:gd name="T1" fmla="*/ 67 h 1312"/>
                <a:gd name="T2" fmla="*/ 1453 w 1652"/>
                <a:gd name="T3" fmla="*/ 189 h 1312"/>
                <a:gd name="T4" fmla="*/ 1409 w 1652"/>
                <a:gd name="T5" fmla="*/ 218 h 1312"/>
                <a:gd name="T6" fmla="*/ 1359 w 1652"/>
                <a:gd name="T7" fmla="*/ 265 h 1312"/>
                <a:gd name="T8" fmla="*/ 1305 w 1652"/>
                <a:gd name="T9" fmla="*/ 328 h 1312"/>
                <a:gd name="T10" fmla="*/ 1245 w 1652"/>
                <a:gd name="T11" fmla="*/ 405 h 1312"/>
                <a:gd name="T12" fmla="*/ 1184 w 1652"/>
                <a:gd name="T13" fmla="*/ 491 h 1312"/>
                <a:gd name="T14" fmla="*/ 1121 w 1652"/>
                <a:gd name="T15" fmla="*/ 583 h 1312"/>
                <a:gd name="T16" fmla="*/ 1060 w 1652"/>
                <a:gd name="T17" fmla="*/ 679 h 1312"/>
                <a:gd name="T18" fmla="*/ 1000 w 1652"/>
                <a:gd name="T19" fmla="*/ 775 h 1312"/>
                <a:gd name="T20" fmla="*/ 944 w 1652"/>
                <a:gd name="T21" fmla="*/ 867 h 1312"/>
                <a:gd name="T22" fmla="*/ 894 w 1652"/>
                <a:gd name="T23" fmla="*/ 951 h 1312"/>
                <a:gd name="T24" fmla="*/ 851 w 1652"/>
                <a:gd name="T25" fmla="*/ 1024 h 1312"/>
                <a:gd name="T26" fmla="*/ 816 w 1652"/>
                <a:gd name="T27" fmla="*/ 1085 h 1312"/>
                <a:gd name="T28" fmla="*/ 791 w 1652"/>
                <a:gd name="T29" fmla="*/ 1129 h 1312"/>
                <a:gd name="T30" fmla="*/ 777 w 1652"/>
                <a:gd name="T31" fmla="*/ 1152 h 1312"/>
                <a:gd name="T32" fmla="*/ 705 w 1652"/>
                <a:gd name="T33" fmla="*/ 1299 h 1312"/>
                <a:gd name="T34" fmla="*/ 68 w 1652"/>
                <a:gd name="T35" fmla="*/ 1136 h 1312"/>
                <a:gd name="T36" fmla="*/ 63 w 1652"/>
                <a:gd name="T37" fmla="*/ 1135 h 1312"/>
                <a:gd name="T38" fmla="*/ 58 w 1652"/>
                <a:gd name="T39" fmla="*/ 1133 h 1312"/>
                <a:gd name="T40" fmla="*/ 56 w 1652"/>
                <a:gd name="T41" fmla="*/ 1133 h 1312"/>
                <a:gd name="T42" fmla="*/ 25 w 1652"/>
                <a:gd name="T43" fmla="*/ 1113 h 1312"/>
                <a:gd name="T44" fmla="*/ 3 w 1652"/>
                <a:gd name="T45" fmla="*/ 1074 h 1312"/>
                <a:gd name="T46" fmla="*/ 2 w 1652"/>
                <a:gd name="T47" fmla="*/ 1032 h 1312"/>
                <a:gd name="T48" fmla="*/ 11 w 1652"/>
                <a:gd name="T49" fmla="*/ 1011 h 1312"/>
                <a:gd name="T50" fmla="*/ 12 w 1652"/>
                <a:gd name="T51" fmla="*/ 1008 h 1312"/>
                <a:gd name="T52" fmla="*/ 15 w 1652"/>
                <a:gd name="T53" fmla="*/ 1006 h 1312"/>
                <a:gd name="T54" fmla="*/ 129 w 1652"/>
                <a:gd name="T55" fmla="*/ 834 h 1312"/>
                <a:gd name="T56" fmla="*/ 263 w 1652"/>
                <a:gd name="T57" fmla="*/ 670 h 1312"/>
                <a:gd name="T58" fmla="*/ 423 w 1652"/>
                <a:gd name="T59" fmla="*/ 512 h 1312"/>
                <a:gd name="T60" fmla="*/ 598 w 1652"/>
                <a:gd name="T61" fmla="*/ 369 h 1312"/>
                <a:gd name="T62" fmla="*/ 783 w 1652"/>
                <a:gd name="T63" fmla="*/ 250 h 1312"/>
                <a:gd name="T64" fmla="*/ 974 w 1652"/>
                <a:gd name="T65" fmla="*/ 153 h 1312"/>
                <a:gd name="T66" fmla="*/ 1168 w 1652"/>
                <a:gd name="T67" fmla="*/ 80 h 1312"/>
                <a:gd name="T68" fmla="*/ 1363 w 1652"/>
                <a:gd name="T69" fmla="*/ 30 h 1312"/>
                <a:gd name="T70" fmla="*/ 1556 w 1652"/>
                <a:gd name="T71" fmla="*/ 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52" h="1312">
                  <a:moveTo>
                    <a:pt x="1652" y="0"/>
                  </a:moveTo>
                  <a:lnTo>
                    <a:pt x="1585" y="67"/>
                  </a:lnTo>
                  <a:lnTo>
                    <a:pt x="1470" y="184"/>
                  </a:lnTo>
                  <a:lnTo>
                    <a:pt x="1453" y="189"/>
                  </a:lnTo>
                  <a:lnTo>
                    <a:pt x="1432" y="200"/>
                  </a:lnTo>
                  <a:lnTo>
                    <a:pt x="1409" y="218"/>
                  </a:lnTo>
                  <a:lnTo>
                    <a:pt x="1386" y="239"/>
                  </a:lnTo>
                  <a:lnTo>
                    <a:pt x="1359" y="265"/>
                  </a:lnTo>
                  <a:lnTo>
                    <a:pt x="1333" y="295"/>
                  </a:lnTo>
                  <a:lnTo>
                    <a:pt x="1305" y="328"/>
                  </a:lnTo>
                  <a:lnTo>
                    <a:pt x="1275" y="366"/>
                  </a:lnTo>
                  <a:lnTo>
                    <a:pt x="1245" y="405"/>
                  </a:lnTo>
                  <a:lnTo>
                    <a:pt x="1215" y="446"/>
                  </a:lnTo>
                  <a:lnTo>
                    <a:pt x="1184" y="491"/>
                  </a:lnTo>
                  <a:lnTo>
                    <a:pt x="1153" y="537"/>
                  </a:lnTo>
                  <a:lnTo>
                    <a:pt x="1121" y="583"/>
                  </a:lnTo>
                  <a:lnTo>
                    <a:pt x="1089" y="632"/>
                  </a:lnTo>
                  <a:lnTo>
                    <a:pt x="1060" y="679"/>
                  </a:lnTo>
                  <a:lnTo>
                    <a:pt x="1029" y="727"/>
                  </a:lnTo>
                  <a:lnTo>
                    <a:pt x="1000" y="775"/>
                  </a:lnTo>
                  <a:lnTo>
                    <a:pt x="971" y="821"/>
                  </a:lnTo>
                  <a:lnTo>
                    <a:pt x="944" y="867"/>
                  </a:lnTo>
                  <a:lnTo>
                    <a:pt x="918" y="909"/>
                  </a:lnTo>
                  <a:lnTo>
                    <a:pt x="894" y="951"/>
                  </a:lnTo>
                  <a:lnTo>
                    <a:pt x="871" y="990"/>
                  </a:lnTo>
                  <a:lnTo>
                    <a:pt x="851" y="1024"/>
                  </a:lnTo>
                  <a:lnTo>
                    <a:pt x="832" y="1057"/>
                  </a:lnTo>
                  <a:lnTo>
                    <a:pt x="816" y="1085"/>
                  </a:lnTo>
                  <a:lnTo>
                    <a:pt x="802" y="1110"/>
                  </a:lnTo>
                  <a:lnTo>
                    <a:pt x="791" y="1129"/>
                  </a:lnTo>
                  <a:lnTo>
                    <a:pt x="782" y="1144"/>
                  </a:lnTo>
                  <a:lnTo>
                    <a:pt x="777" y="1152"/>
                  </a:lnTo>
                  <a:lnTo>
                    <a:pt x="776" y="1156"/>
                  </a:lnTo>
                  <a:lnTo>
                    <a:pt x="705" y="1299"/>
                  </a:lnTo>
                  <a:lnTo>
                    <a:pt x="699" y="1312"/>
                  </a:lnTo>
                  <a:lnTo>
                    <a:pt x="68" y="1136"/>
                  </a:lnTo>
                  <a:lnTo>
                    <a:pt x="67" y="1135"/>
                  </a:lnTo>
                  <a:lnTo>
                    <a:pt x="63" y="1135"/>
                  </a:lnTo>
                  <a:lnTo>
                    <a:pt x="61" y="1134"/>
                  </a:lnTo>
                  <a:lnTo>
                    <a:pt x="58" y="1133"/>
                  </a:lnTo>
                  <a:lnTo>
                    <a:pt x="57" y="1133"/>
                  </a:lnTo>
                  <a:lnTo>
                    <a:pt x="56" y="1133"/>
                  </a:lnTo>
                  <a:lnTo>
                    <a:pt x="40" y="1124"/>
                  </a:lnTo>
                  <a:lnTo>
                    <a:pt x="25" y="1113"/>
                  </a:lnTo>
                  <a:lnTo>
                    <a:pt x="11" y="1095"/>
                  </a:lnTo>
                  <a:lnTo>
                    <a:pt x="3" y="1074"/>
                  </a:lnTo>
                  <a:lnTo>
                    <a:pt x="0" y="1053"/>
                  </a:lnTo>
                  <a:lnTo>
                    <a:pt x="2" y="1032"/>
                  </a:lnTo>
                  <a:lnTo>
                    <a:pt x="10" y="1012"/>
                  </a:lnTo>
                  <a:lnTo>
                    <a:pt x="11" y="1011"/>
                  </a:lnTo>
                  <a:lnTo>
                    <a:pt x="11" y="1009"/>
                  </a:lnTo>
                  <a:lnTo>
                    <a:pt x="12" y="1008"/>
                  </a:lnTo>
                  <a:lnTo>
                    <a:pt x="13" y="1006"/>
                  </a:lnTo>
                  <a:lnTo>
                    <a:pt x="15" y="1006"/>
                  </a:lnTo>
                  <a:lnTo>
                    <a:pt x="69" y="919"/>
                  </a:lnTo>
                  <a:lnTo>
                    <a:pt x="129" y="834"/>
                  </a:lnTo>
                  <a:lnTo>
                    <a:pt x="194" y="751"/>
                  </a:lnTo>
                  <a:lnTo>
                    <a:pt x="263" y="670"/>
                  </a:lnTo>
                  <a:lnTo>
                    <a:pt x="338" y="592"/>
                  </a:lnTo>
                  <a:lnTo>
                    <a:pt x="423" y="512"/>
                  </a:lnTo>
                  <a:lnTo>
                    <a:pt x="509" y="439"/>
                  </a:lnTo>
                  <a:lnTo>
                    <a:pt x="598" y="369"/>
                  </a:lnTo>
                  <a:lnTo>
                    <a:pt x="690" y="307"/>
                  </a:lnTo>
                  <a:lnTo>
                    <a:pt x="783" y="250"/>
                  </a:lnTo>
                  <a:lnTo>
                    <a:pt x="878" y="199"/>
                  </a:lnTo>
                  <a:lnTo>
                    <a:pt x="974" y="153"/>
                  </a:lnTo>
                  <a:lnTo>
                    <a:pt x="1071" y="113"/>
                  </a:lnTo>
                  <a:lnTo>
                    <a:pt x="1168" y="80"/>
                  </a:lnTo>
                  <a:lnTo>
                    <a:pt x="1265" y="52"/>
                  </a:lnTo>
                  <a:lnTo>
                    <a:pt x="1363" y="30"/>
                  </a:lnTo>
                  <a:lnTo>
                    <a:pt x="1460" y="14"/>
                  </a:lnTo>
                  <a:lnTo>
                    <a:pt x="1556" y="4"/>
                  </a:lnTo>
                  <a:lnTo>
                    <a:pt x="165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6" name="Freeform 87"/>
            <p:cNvSpPr>
              <a:spLocks/>
            </p:cNvSpPr>
            <p:nvPr/>
          </p:nvSpPr>
          <p:spPr bwMode="auto">
            <a:xfrm>
              <a:off x="-455613" y="0"/>
              <a:ext cx="5638801" cy="5634038"/>
            </a:xfrm>
            <a:custGeom>
              <a:avLst/>
              <a:gdLst>
                <a:gd name="T0" fmla="*/ 3478 w 3552"/>
                <a:gd name="T1" fmla="*/ 1 h 3549"/>
                <a:gd name="T2" fmla="*/ 3512 w 3552"/>
                <a:gd name="T3" fmla="*/ 14 h 3549"/>
                <a:gd name="T4" fmla="*/ 3538 w 3552"/>
                <a:gd name="T5" fmla="*/ 40 h 3549"/>
                <a:gd name="T6" fmla="*/ 3551 w 3552"/>
                <a:gd name="T7" fmla="*/ 73 h 3549"/>
                <a:gd name="T8" fmla="*/ 3542 w 3552"/>
                <a:gd name="T9" fmla="*/ 221 h 3549"/>
                <a:gd name="T10" fmla="*/ 3503 w 3552"/>
                <a:gd name="T11" fmla="*/ 487 h 3549"/>
                <a:gd name="T12" fmla="*/ 3436 w 3552"/>
                <a:gd name="T13" fmla="*/ 760 h 3549"/>
                <a:gd name="T14" fmla="*/ 3342 w 3552"/>
                <a:gd name="T15" fmla="*/ 1035 h 3549"/>
                <a:gd name="T16" fmla="*/ 3218 w 3552"/>
                <a:gd name="T17" fmla="*/ 1313 h 3549"/>
                <a:gd name="T18" fmla="*/ 3070 w 3552"/>
                <a:gd name="T19" fmla="*/ 1590 h 3549"/>
                <a:gd name="T20" fmla="*/ 2895 w 3552"/>
                <a:gd name="T21" fmla="*/ 1863 h 3549"/>
                <a:gd name="T22" fmla="*/ 2695 w 3552"/>
                <a:gd name="T23" fmla="*/ 2132 h 3549"/>
                <a:gd name="T24" fmla="*/ 2469 w 3552"/>
                <a:gd name="T25" fmla="*/ 2393 h 3549"/>
                <a:gd name="T26" fmla="*/ 2224 w 3552"/>
                <a:gd name="T27" fmla="*/ 2637 h 3549"/>
                <a:gd name="T28" fmla="*/ 1973 w 3552"/>
                <a:gd name="T29" fmla="*/ 2855 h 3549"/>
                <a:gd name="T30" fmla="*/ 1713 w 3552"/>
                <a:gd name="T31" fmla="*/ 3052 h 3549"/>
                <a:gd name="T32" fmla="*/ 1448 w 3552"/>
                <a:gd name="T33" fmla="*/ 3223 h 3549"/>
                <a:gd name="T34" fmla="*/ 1179 w 3552"/>
                <a:gd name="T35" fmla="*/ 3370 h 3549"/>
                <a:gd name="T36" fmla="*/ 911 w 3552"/>
                <a:gd name="T37" fmla="*/ 3493 h 3549"/>
                <a:gd name="T38" fmla="*/ 758 w 3552"/>
                <a:gd name="T39" fmla="*/ 3549 h 3549"/>
                <a:gd name="T40" fmla="*/ 720 w 3552"/>
                <a:gd name="T41" fmla="*/ 3545 h 3549"/>
                <a:gd name="T42" fmla="*/ 688 w 3552"/>
                <a:gd name="T43" fmla="*/ 3524 h 3549"/>
                <a:gd name="T44" fmla="*/ 13 w 3552"/>
                <a:gd name="T45" fmla="*/ 2845 h 3549"/>
                <a:gd name="T46" fmla="*/ 0 w 3552"/>
                <a:gd name="T47" fmla="*/ 2811 h 3549"/>
                <a:gd name="T48" fmla="*/ 4 w 3552"/>
                <a:gd name="T49" fmla="*/ 2773 h 3549"/>
                <a:gd name="T50" fmla="*/ 115 w 3552"/>
                <a:gd name="T51" fmla="*/ 2505 h 3549"/>
                <a:gd name="T52" fmla="*/ 249 w 3552"/>
                <a:gd name="T53" fmla="*/ 2236 h 3549"/>
                <a:gd name="T54" fmla="*/ 409 w 3552"/>
                <a:gd name="T55" fmla="*/ 1969 h 3549"/>
                <a:gd name="T56" fmla="*/ 592 w 3552"/>
                <a:gd name="T57" fmla="*/ 1707 h 3549"/>
                <a:gd name="T58" fmla="*/ 800 w 3552"/>
                <a:gd name="T59" fmla="*/ 1451 h 3549"/>
                <a:gd name="T60" fmla="*/ 1030 w 3552"/>
                <a:gd name="T61" fmla="*/ 1203 h 3549"/>
                <a:gd name="T62" fmla="*/ 1286 w 3552"/>
                <a:gd name="T63" fmla="*/ 966 h 3549"/>
                <a:gd name="T64" fmla="*/ 1551 w 3552"/>
                <a:gd name="T65" fmla="*/ 752 h 3549"/>
                <a:gd name="T66" fmla="*/ 1823 w 3552"/>
                <a:gd name="T67" fmla="*/ 564 h 3549"/>
                <a:gd name="T68" fmla="*/ 2099 w 3552"/>
                <a:gd name="T69" fmla="*/ 403 h 3549"/>
                <a:gd name="T70" fmla="*/ 2376 w 3552"/>
                <a:gd name="T71" fmla="*/ 267 h 3549"/>
                <a:gd name="T72" fmla="*/ 2654 w 3552"/>
                <a:gd name="T73" fmla="*/ 159 h 3549"/>
                <a:gd name="T74" fmla="*/ 2929 w 3552"/>
                <a:gd name="T75" fmla="*/ 78 h 3549"/>
                <a:gd name="T76" fmla="*/ 3198 w 3552"/>
                <a:gd name="T77" fmla="*/ 25 h 3549"/>
                <a:gd name="T78" fmla="*/ 3460 w 3552"/>
                <a:gd name="T79" fmla="*/ 0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2" h="3549">
                  <a:moveTo>
                    <a:pt x="3460" y="0"/>
                  </a:moveTo>
                  <a:lnTo>
                    <a:pt x="3478" y="1"/>
                  </a:lnTo>
                  <a:lnTo>
                    <a:pt x="3496" y="5"/>
                  </a:lnTo>
                  <a:lnTo>
                    <a:pt x="3512" y="14"/>
                  </a:lnTo>
                  <a:lnTo>
                    <a:pt x="3527" y="25"/>
                  </a:lnTo>
                  <a:lnTo>
                    <a:pt x="3538" y="40"/>
                  </a:lnTo>
                  <a:lnTo>
                    <a:pt x="3546" y="56"/>
                  </a:lnTo>
                  <a:lnTo>
                    <a:pt x="3551" y="73"/>
                  </a:lnTo>
                  <a:lnTo>
                    <a:pt x="3552" y="91"/>
                  </a:lnTo>
                  <a:lnTo>
                    <a:pt x="3542" y="221"/>
                  </a:lnTo>
                  <a:lnTo>
                    <a:pt x="3527" y="353"/>
                  </a:lnTo>
                  <a:lnTo>
                    <a:pt x="3503" y="487"/>
                  </a:lnTo>
                  <a:lnTo>
                    <a:pt x="3473" y="623"/>
                  </a:lnTo>
                  <a:lnTo>
                    <a:pt x="3436" y="760"/>
                  </a:lnTo>
                  <a:lnTo>
                    <a:pt x="3393" y="896"/>
                  </a:lnTo>
                  <a:lnTo>
                    <a:pt x="3342" y="1035"/>
                  </a:lnTo>
                  <a:lnTo>
                    <a:pt x="3283" y="1175"/>
                  </a:lnTo>
                  <a:lnTo>
                    <a:pt x="3218" y="1313"/>
                  </a:lnTo>
                  <a:lnTo>
                    <a:pt x="3147" y="1452"/>
                  </a:lnTo>
                  <a:lnTo>
                    <a:pt x="3070" y="1590"/>
                  </a:lnTo>
                  <a:lnTo>
                    <a:pt x="2986" y="1728"/>
                  </a:lnTo>
                  <a:lnTo>
                    <a:pt x="2895" y="1863"/>
                  </a:lnTo>
                  <a:lnTo>
                    <a:pt x="2798" y="1999"/>
                  </a:lnTo>
                  <a:lnTo>
                    <a:pt x="2695" y="2132"/>
                  </a:lnTo>
                  <a:lnTo>
                    <a:pt x="2585" y="2264"/>
                  </a:lnTo>
                  <a:lnTo>
                    <a:pt x="2469" y="2393"/>
                  </a:lnTo>
                  <a:lnTo>
                    <a:pt x="2346" y="2518"/>
                  </a:lnTo>
                  <a:lnTo>
                    <a:pt x="2224" y="2637"/>
                  </a:lnTo>
                  <a:lnTo>
                    <a:pt x="2100" y="2750"/>
                  </a:lnTo>
                  <a:lnTo>
                    <a:pt x="1973" y="2855"/>
                  </a:lnTo>
                  <a:lnTo>
                    <a:pt x="1844" y="2956"/>
                  </a:lnTo>
                  <a:lnTo>
                    <a:pt x="1713" y="3052"/>
                  </a:lnTo>
                  <a:lnTo>
                    <a:pt x="1581" y="3140"/>
                  </a:lnTo>
                  <a:lnTo>
                    <a:pt x="1448" y="3223"/>
                  </a:lnTo>
                  <a:lnTo>
                    <a:pt x="1314" y="3299"/>
                  </a:lnTo>
                  <a:lnTo>
                    <a:pt x="1179" y="3370"/>
                  </a:lnTo>
                  <a:lnTo>
                    <a:pt x="1045" y="3435"/>
                  </a:lnTo>
                  <a:lnTo>
                    <a:pt x="911" y="3493"/>
                  </a:lnTo>
                  <a:lnTo>
                    <a:pt x="776" y="3544"/>
                  </a:lnTo>
                  <a:lnTo>
                    <a:pt x="758" y="3549"/>
                  </a:lnTo>
                  <a:lnTo>
                    <a:pt x="739" y="3549"/>
                  </a:lnTo>
                  <a:lnTo>
                    <a:pt x="720" y="3545"/>
                  </a:lnTo>
                  <a:lnTo>
                    <a:pt x="703" y="3537"/>
                  </a:lnTo>
                  <a:lnTo>
                    <a:pt x="688" y="3524"/>
                  </a:lnTo>
                  <a:lnTo>
                    <a:pt x="25" y="2862"/>
                  </a:lnTo>
                  <a:lnTo>
                    <a:pt x="13" y="2845"/>
                  </a:lnTo>
                  <a:lnTo>
                    <a:pt x="4" y="2828"/>
                  </a:lnTo>
                  <a:lnTo>
                    <a:pt x="0" y="2811"/>
                  </a:lnTo>
                  <a:lnTo>
                    <a:pt x="0" y="2792"/>
                  </a:lnTo>
                  <a:lnTo>
                    <a:pt x="4" y="2773"/>
                  </a:lnTo>
                  <a:lnTo>
                    <a:pt x="56" y="2639"/>
                  </a:lnTo>
                  <a:lnTo>
                    <a:pt x="115" y="2505"/>
                  </a:lnTo>
                  <a:lnTo>
                    <a:pt x="178" y="2371"/>
                  </a:lnTo>
                  <a:lnTo>
                    <a:pt x="249" y="2236"/>
                  </a:lnTo>
                  <a:lnTo>
                    <a:pt x="326" y="2102"/>
                  </a:lnTo>
                  <a:lnTo>
                    <a:pt x="409" y="1969"/>
                  </a:lnTo>
                  <a:lnTo>
                    <a:pt x="498" y="1837"/>
                  </a:lnTo>
                  <a:lnTo>
                    <a:pt x="592" y="1707"/>
                  </a:lnTo>
                  <a:lnTo>
                    <a:pt x="693" y="1577"/>
                  </a:lnTo>
                  <a:lnTo>
                    <a:pt x="800" y="1451"/>
                  </a:lnTo>
                  <a:lnTo>
                    <a:pt x="912" y="1325"/>
                  </a:lnTo>
                  <a:lnTo>
                    <a:pt x="1030" y="1203"/>
                  </a:lnTo>
                  <a:lnTo>
                    <a:pt x="1157" y="1081"/>
                  </a:lnTo>
                  <a:lnTo>
                    <a:pt x="1286" y="966"/>
                  </a:lnTo>
                  <a:lnTo>
                    <a:pt x="1417" y="856"/>
                  </a:lnTo>
                  <a:lnTo>
                    <a:pt x="1551" y="752"/>
                  </a:lnTo>
                  <a:lnTo>
                    <a:pt x="1686" y="655"/>
                  </a:lnTo>
                  <a:lnTo>
                    <a:pt x="1823" y="564"/>
                  </a:lnTo>
                  <a:lnTo>
                    <a:pt x="1959" y="481"/>
                  </a:lnTo>
                  <a:lnTo>
                    <a:pt x="2099" y="403"/>
                  </a:lnTo>
                  <a:lnTo>
                    <a:pt x="2237" y="332"/>
                  </a:lnTo>
                  <a:lnTo>
                    <a:pt x="2376" y="267"/>
                  </a:lnTo>
                  <a:lnTo>
                    <a:pt x="2516" y="210"/>
                  </a:lnTo>
                  <a:lnTo>
                    <a:pt x="2654" y="159"/>
                  </a:lnTo>
                  <a:lnTo>
                    <a:pt x="2792" y="116"/>
                  </a:lnTo>
                  <a:lnTo>
                    <a:pt x="2929" y="78"/>
                  </a:lnTo>
                  <a:lnTo>
                    <a:pt x="3064" y="48"/>
                  </a:lnTo>
                  <a:lnTo>
                    <a:pt x="3198" y="25"/>
                  </a:lnTo>
                  <a:lnTo>
                    <a:pt x="3330" y="9"/>
                  </a:lnTo>
                  <a:lnTo>
                    <a:pt x="346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7" name="Freeform 88"/>
            <p:cNvSpPr>
              <a:spLocks/>
            </p:cNvSpPr>
            <p:nvPr/>
          </p:nvSpPr>
          <p:spPr bwMode="auto">
            <a:xfrm>
              <a:off x="2171700" y="1927225"/>
              <a:ext cx="1081088" cy="1079500"/>
            </a:xfrm>
            <a:custGeom>
              <a:avLst/>
              <a:gdLst>
                <a:gd name="T0" fmla="*/ 341 w 681"/>
                <a:gd name="T1" fmla="*/ 0 h 680"/>
                <a:gd name="T2" fmla="*/ 385 w 681"/>
                <a:gd name="T3" fmla="*/ 3 h 680"/>
                <a:gd name="T4" fmla="*/ 429 w 681"/>
                <a:gd name="T5" fmla="*/ 12 h 680"/>
                <a:gd name="T6" fmla="*/ 471 w 681"/>
                <a:gd name="T7" fmla="*/ 25 h 680"/>
                <a:gd name="T8" fmla="*/ 511 w 681"/>
                <a:gd name="T9" fmla="*/ 45 h 680"/>
                <a:gd name="T10" fmla="*/ 548 w 681"/>
                <a:gd name="T11" fmla="*/ 70 h 680"/>
                <a:gd name="T12" fmla="*/ 582 w 681"/>
                <a:gd name="T13" fmla="*/ 100 h 680"/>
                <a:gd name="T14" fmla="*/ 612 w 681"/>
                <a:gd name="T15" fmla="*/ 135 h 680"/>
                <a:gd name="T16" fmla="*/ 637 w 681"/>
                <a:gd name="T17" fmla="*/ 172 h 680"/>
                <a:gd name="T18" fmla="*/ 656 w 681"/>
                <a:gd name="T19" fmla="*/ 212 h 680"/>
                <a:gd name="T20" fmla="*/ 670 w 681"/>
                <a:gd name="T21" fmla="*/ 254 h 680"/>
                <a:gd name="T22" fmla="*/ 679 w 681"/>
                <a:gd name="T23" fmla="*/ 298 h 680"/>
                <a:gd name="T24" fmla="*/ 681 w 681"/>
                <a:gd name="T25" fmla="*/ 341 h 680"/>
                <a:gd name="T26" fmla="*/ 679 w 681"/>
                <a:gd name="T27" fmla="*/ 385 h 680"/>
                <a:gd name="T28" fmla="*/ 670 w 681"/>
                <a:gd name="T29" fmla="*/ 427 h 680"/>
                <a:gd name="T30" fmla="*/ 656 w 681"/>
                <a:gd name="T31" fmla="*/ 469 h 680"/>
                <a:gd name="T32" fmla="*/ 637 w 681"/>
                <a:gd name="T33" fmla="*/ 509 h 680"/>
                <a:gd name="T34" fmla="*/ 612 w 681"/>
                <a:gd name="T35" fmla="*/ 546 h 680"/>
                <a:gd name="T36" fmla="*/ 582 w 681"/>
                <a:gd name="T37" fmla="*/ 581 h 680"/>
                <a:gd name="T38" fmla="*/ 548 w 681"/>
                <a:gd name="T39" fmla="*/ 611 h 680"/>
                <a:gd name="T40" fmla="*/ 511 w 681"/>
                <a:gd name="T41" fmla="*/ 636 h 680"/>
                <a:gd name="T42" fmla="*/ 471 w 681"/>
                <a:gd name="T43" fmla="*/ 656 h 680"/>
                <a:gd name="T44" fmla="*/ 429 w 681"/>
                <a:gd name="T45" fmla="*/ 669 h 680"/>
                <a:gd name="T46" fmla="*/ 385 w 681"/>
                <a:gd name="T47" fmla="*/ 678 h 680"/>
                <a:gd name="T48" fmla="*/ 341 w 681"/>
                <a:gd name="T49" fmla="*/ 680 h 680"/>
                <a:gd name="T50" fmla="*/ 341 w 681"/>
                <a:gd name="T51" fmla="*/ 680 h 680"/>
                <a:gd name="T52" fmla="*/ 296 w 681"/>
                <a:gd name="T53" fmla="*/ 678 h 680"/>
                <a:gd name="T54" fmla="*/ 252 w 681"/>
                <a:gd name="T55" fmla="*/ 669 h 680"/>
                <a:gd name="T56" fmla="*/ 210 w 681"/>
                <a:gd name="T57" fmla="*/ 656 h 680"/>
                <a:gd name="T58" fmla="*/ 170 w 681"/>
                <a:gd name="T59" fmla="*/ 636 h 680"/>
                <a:gd name="T60" fmla="*/ 134 w 681"/>
                <a:gd name="T61" fmla="*/ 611 h 680"/>
                <a:gd name="T62" fmla="*/ 99 w 681"/>
                <a:gd name="T63" fmla="*/ 581 h 680"/>
                <a:gd name="T64" fmla="*/ 71 w 681"/>
                <a:gd name="T65" fmla="*/ 547 h 680"/>
                <a:gd name="T66" fmla="*/ 46 w 681"/>
                <a:gd name="T67" fmla="*/ 510 h 680"/>
                <a:gd name="T68" fmla="*/ 26 w 681"/>
                <a:gd name="T69" fmla="*/ 470 h 680"/>
                <a:gd name="T70" fmla="*/ 12 w 681"/>
                <a:gd name="T71" fmla="*/ 429 h 680"/>
                <a:gd name="T72" fmla="*/ 3 w 681"/>
                <a:gd name="T73" fmla="*/ 386 h 680"/>
                <a:gd name="T74" fmla="*/ 0 w 681"/>
                <a:gd name="T75" fmla="*/ 341 h 680"/>
                <a:gd name="T76" fmla="*/ 3 w 681"/>
                <a:gd name="T77" fmla="*/ 295 h 680"/>
                <a:gd name="T78" fmla="*/ 12 w 681"/>
                <a:gd name="T79" fmla="*/ 252 h 680"/>
                <a:gd name="T80" fmla="*/ 26 w 681"/>
                <a:gd name="T81" fmla="*/ 211 h 680"/>
                <a:gd name="T82" fmla="*/ 46 w 681"/>
                <a:gd name="T83" fmla="*/ 171 h 680"/>
                <a:gd name="T84" fmla="*/ 71 w 681"/>
                <a:gd name="T85" fmla="*/ 133 h 680"/>
                <a:gd name="T86" fmla="*/ 99 w 681"/>
                <a:gd name="T87" fmla="*/ 100 h 680"/>
                <a:gd name="T88" fmla="*/ 134 w 681"/>
                <a:gd name="T89" fmla="*/ 70 h 680"/>
                <a:gd name="T90" fmla="*/ 170 w 681"/>
                <a:gd name="T91" fmla="*/ 45 h 680"/>
                <a:gd name="T92" fmla="*/ 210 w 681"/>
                <a:gd name="T93" fmla="*/ 25 h 680"/>
                <a:gd name="T94" fmla="*/ 252 w 681"/>
                <a:gd name="T95" fmla="*/ 12 h 680"/>
                <a:gd name="T96" fmla="*/ 296 w 681"/>
                <a:gd name="T97" fmla="*/ 3 h 680"/>
                <a:gd name="T98" fmla="*/ 341 w 681"/>
                <a:gd name="T99" fmla="*/ 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680">
                  <a:moveTo>
                    <a:pt x="341" y="0"/>
                  </a:moveTo>
                  <a:lnTo>
                    <a:pt x="385" y="3"/>
                  </a:lnTo>
                  <a:lnTo>
                    <a:pt x="429" y="12"/>
                  </a:lnTo>
                  <a:lnTo>
                    <a:pt x="471" y="25"/>
                  </a:lnTo>
                  <a:lnTo>
                    <a:pt x="511" y="45"/>
                  </a:lnTo>
                  <a:lnTo>
                    <a:pt x="548" y="70"/>
                  </a:lnTo>
                  <a:lnTo>
                    <a:pt x="582" y="100"/>
                  </a:lnTo>
                  <a:lnTo>
                    <a:pt x="612" y="135"/>
                  </a:lnTo>
                  <a:lnTo>
                    <a:pt x="637" y="172"/>
                  </a:lnTo>
                  <a:lnTo>
                    <a:pt x="656" y="212"/>
                  </a:lnTo>
                  <a:lnTo>
                    <a:pt x="670" y="254"/>
                  </a:lnTo>
                  <a:lnTo>
                    <a:pt x="679" y="298"/>
                  </a:lnTo>
                  <a:lnTo>
                    <a:pt x="681" y="341"/>
                  </a:lnTo>
                  <a:lnTo>
                    <a:pt x="679" y="385"/>
                  </a:lnTo>
                  <a:lnTo>
                    <a:pt x="670" y="427"/>
                  </a:lnTo>
                  <a:lnTo>
                    <a:pt x="656" y="469"/>
                  </a:lnTo>
                  <a:lnTo>
                    <a:pt x="637" y="509"/>
                  </a:lnTo>
                  <a:lnTo>
                    <a:pt x="612" y="546"/>
                  </a:lnTo>
                  <a:lnTo>
                    <a:pt x="582" y="581"/>
                  </a:lnTo>
                  <a:lnTo>
                    <a:pt x="548" y="611"/>
                  </a:lnTo>
                  <a:lnTo>
                    <a:pt x="511" y="636"/>
                  </a:lnTo>
                  <a:lnTo>
                    <a:pt x="471" y="656"/>
                  </a:lnTo>
                  <a:lnTo>
                    <a:pt x="429" y="669"/>
                  </a:lnTo>
                  <a:lnTo>
                    <a:pt x="385" y="678"/>
                  </a:lnTo>
                  <a:lnTo>
                    <a:pt x="341" y="680"/>
                  </a:lnTo>
                  <a:lnTo>
                    <a:pt x="341" y="680"/>
                  </a:lnTo>
                  <a:lnTo>
                    <a:pt x="296" y="678"/>
                  </a:lnTo>
                  <a:lnTo>
                    <a:pt x="252" y="669"/>
                  </a:lnTo>
                  <a:lnTo>
                    <a:pt x="210" y="656"/>
                  </a:lnTo>
                  <a:lnTo>
                    <a:pt x="170" y="636"/>
                  </a:lnTo>
                  <a:lnTo>
                    <a:pt x="134" y="611"/>
                  </a:lnTo>
                  <a:lnTo>
                    <a:pt x="99" y="581"/>
                  </a:lnTo>
                  <a:lnTo>
                    <a:pt x="71" y="547"/>
                  </a:lnTo>
                  <a:lnTo>
                    <a:pt x="46" y="510"/>
                  </a:lnTo>
                  <a:lnTo>
                    <a:pt x="26" y="470"/>
                  </a:lnTo>
                  <a:lnTo>
                    <a:pt x="12" y="429"/>
                  </a:lnTo>
                  <a:lnTo>
                    <a:pt x="3" y="386"/>
                  </a:lnTo>
                  <a:lnTo>
                    <a:pt x="0" y="341"/>
                  </a:lnTo>
                  <a:lnTo>
                    <a:pt x="3" y="295"/>
                  </a:lnTo>
                  <a:lnTo>
                    <a:pt x="12" y="252"/>
                  </a:lnTo>
                  <a:lnTo>
                    <a:pt x="26" y="211"/>
                  </a:lnTo>
                  <a:lnTo>
                    <a:pt x="46" y="171"/>
                  </a:lnTo>
                  <a:lnTo>
                    <a:pt x="71" y="133"/>
                  </a:lnTo>
                  <a:lnTo>
                    <a:pt x="99" y="100"/>
                  </a:lnTo>
                  <a:lnTo>
                    <a:pt x="134" y="70"/>
                  </a:lnTo>
                  <a:lnTo>
                    <a:pt x="170" y="45"/>
                  </a:lnTo>
                  <a:lnTo>
                    <a:pt x="210" y="25"/>
                  </a:lnTo>
                  <a:lnTo>
                    <a:pt x="252" y="12"/>
                  </a:lnTo>
                  <a:lnTo>
                    <a:pt x="296" y="3"/>
                  </a:lnTo>
                  <a:lnTo>
                    <a:pt x="3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89"/>
            <p:cNvSpPr>
              <a:spLocks/>
            </p:cNvSpPr>
            <p:nvPr/>
          </p:nvSpPr>
          <p:spPr bwMode="auto">
            <a:xfrm>
              <a:off x="1023937" y="3074988"/>
              <a:ext cx="1082675" cy="1079500"/>
            </a:xfrm>
            <a:custGeom>
              <a:avLst/>
              <a:gdLst>
                <a:gd name="T0" fmla="*/ 341 w 682"/>
                <a:gd name="T1" fmla="*/ 0 h 680"/>
                <a:gd name="T2" fmla="*/ 386 w 682"/>
                <a:gd name="T3" fmla="*/ 2 h 680"/>
                <a:gd name="T4" fmla="*/ 429 w 682"/>
                <a:gd name="T5" fmla="*/ 11 h 680"/>
                <a:gd name="T6" fmla="*/ 471 w 682"/>
                <a:gd name="T7" fmla="*/ 25 h 680"/>
                <a:gd name="T8" fmla="*/ 511 w 682"/>
                <a:gd name="T9" fmla="*/ 44 h 680"/>
                <a:gd name="T10" fmla="*/ 548 w 682"/>
                <a:gd name="T11" fmla="*/ 69 h 680"/>
                <a:gd name="T12" fmla="*/ 582 w 682"/>
                <a:gd name="T13" fmla="*/ 99 h 680"/>
                <a:gd name="T14" fmla="*/ 612 w 682"/>
                <a:gd name="T15" fmla="*/ 134 h 680"/>
                <a:gd name="T16" fmla="*/ 637 w 682"/>
                <a:gd name="T17" fmla="*/ 171 h 680"/>
                <a:gd name="T18" fmla="*/ 657 w 682"/>
                <a:gd name="T19" fmla="*/ 211 h 680"/>
                <a:gd name="T20" fmla="*/ 670 w 682"/>
                <a:gd name="T21" fmla="*/ 253 h 680"/>
                <a:gd name="T22" fmla="*/ 679 w 682"/>
                <a:gd name="T23" fmla="*/ 297 h 680"/>
                <a:gd name="T24" fmla="*/ 682 w 682"/>
                <a:gd name="T25" fmla="*/ 340 h 680"/>
                <a:gd name="T26" fmla="*/ 679 w 682"/>
                <a:gd name="T27" fmla="*/ 384 h 680"/>
                <a:gd name="T28" fmla="*/ 670 w 682"/>
                <a:gd name="T29" fmla="*/ 426 h 680"/>
                <a:gd name="T30" fmla="*/ 657 w 682"/>
                <a:gd name="T31" fmla="*/ 468 h 680"/>
                <a:gd name="T32" fmla="*/ 637 w 682"/>
                <a:gd name="T33" fmla="*/ 508 h 680"/>
                <a:gd name="T34" fmla="*/ 612 w 682"/>
                <a:gd name="T35" fmla="*/ 545 h 680"/>
                <a:gd name="T36" fmla="*/ 582 w 682"/>
                <a:gd name="T37" fmla="*/ 580 h 680"/>
                <a:gd name="T38" fmla="*/ 548 w 682"/>
                <a:gd name="T39" fmla="*/ 610 h 680"/>
                <a:gd name="T40" fmla="*/ 511 w 682"/>
                <a:gd name="T41" fmla="*/ 635 h 680"/>
                <a:gd name="T42" fmla="*/ 471 w 682"/>
                <a:gd name="T43" fmla="*/ 655 h 680"/>
                <a:gd name="T44" fmla="*/ 429 w 682"/>
                <a:gd name="T45" fmla="*/ 668 h 680"/>
                <a:gd name="T46" fmla="*/ 386 w 682"/>
                <a:gd name="T47" fmla="*/ 677 h 680"/>
                <a:gd name="T48" fmla="*/ 341 w 682"/>
                <a:gd name="T49" fmla="*/ 680 h 680"/>
                <a:gd name="T50" fmla="*/ 296 w 682"/>
                <a:gd name="T51" fmla="*/ 677 h 680"/>
                <a:gd name="T52" fmla="*/ 252 w 682"/>
                <a:gd name="T53" fmla="*/ 668 h 680"/>
                <a:gd name="T54" fmla="*/ 210 w 682"/>
                <a:gd name="T55" fmla="*/ 655 h 680"/>
                <a:gd name="T56" fmla="*/ 170 w 682"/>
                <a:gd name="T57" fmla="*/ 635 h 680"/>
                <a:gd name="T58" fmla="*/ 134 w 682"/>
                <a:gd name="T59" fmla="*/ 610 h 680"/>
                <a:gd name="T60" fmla="*/ 99 w 682"/>
                <a:gd name="T61" fmla="*/ 580 h 680"/>
                <a:gd name="T62" fmla="*/ 71 w 682"/>
                <a:gd name="T63" fmla="*/ 547 h 680"/>
                <a:gd name="T64" fmla="*/ 46 w 682"/>
                <a:gd name="T65" fmla="*/ 509 h 680"/>
                <a:gd name="T66" fmla="*/ 26 w 682"/>
                <a:gd name="T67" fmla="*/ 470 h 680"/>
                <a:gd name="T68" fmla="*/ 12 w 682"/>
                <a:gd name="T69" fmla="*/ 429 h 680"/>
                <a:gd name="T70" fmla="*/ 4 w 682"/>
                <a:gd name="T71" fmla="*/ 385 h 680"/>
                <a:gd name="T72" fmla="*/ 0 w 682"/>
                <a:gd name="T73" fmla="*/ 340 h 680"/>
                <a:gd name="T74" fmla="*/ 4 w 682"/>
                <a:gd name="T75" fmla="*/ 294 h 680"/>
                <a:gd name="T76" fmla="*/ 12 w 682"/>
                <a:gd name="T77" fmla="*/ 251 h 680"/>
                <a:gd name="T78" fmla="*/ 26 w 682"/>
                <a:gd name="T79" fmla="*/ 210 h 680"/>
                <a:gd name="T80" fmla="*/ 46 w 682"/>
                <a:gd name="T81" fmla="*/ 170 h 680"/>
                <a:gd name="T82" fmla="*/ 71 w 682"/>
                <a:gd name="T83" fmla="*/ 133 h 680"/>
                <a:gd name="T84" fmla="*/ 99 w 682"/>
                <a:gd name="T85" fmla="*/ 99 h 680"/>
                <a:gd name="T86" fmla="*/ 134 w 682"/>
                <a:gd name="T87" fmla="*/ 69 h 680"/>
                <a:gd name="T88" fmla="*/ 170 w 682"/>
                <a:gd name="T89" fmla="*/ 44 h 680"/>
                <a:gd name="T90" fmla="*/ 210 w 682"/>
                <a:gd name="T91" fmla="*/ 25 h 680"/>
                <a:gd name="T92" fmla="*/ 252 w 682"/>
                <a:gd name="T93" fmla="*/ 11 h 680"/>
                <a:gd name="T94" fmla="*/ 296 w 682"/>
                <a:gd name="T95" fmla="*/ 2 h 680"/>
                <a:gd name="T96" fmla="*/ 341 w 682"/>
                <a:gd name="T97" fmla="*/ 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 h="680">
                  <a:moveTo>
                    <a:pt x="341" y="0"/>
                  </a:moveTo>
                  <a:lnTo>
                    <a:pt x="386" y="2"/>
                  </a:lnTo>
                  <a:lnTo>
                    <a:pt x="429" y="11"/>
                  </a:lnTo>
                  <a:lnTo>
                    <a:pt x="471" y="25"/>
                  </a:lnTo>
                  <a:lnTo>
                    <a:pt x="511" y="44"/>
                  </a:lnTo>
                  <a:lnTo>
                    <a:pt x="548" y="69"/>
                  </a:lnTo>
                  <a:lnTo>
                    <a:pt x="582" y="99"/>
                  </a:lnTo>
                  <a:lnTo>
                    <a:pt x="612" y="134"/>
                  </a:lnTo>
                  <a:lnTo>
                    <a:pt x="637" y="171"/>
                  </a:lnTo>
                  <a:lnTo>
                    <a:pt x="657" y="211"/>
                  </a:lnTo>
                  <a:lnTo>
                    <a:pt x="670" y="253"/>
                  </a:lnTo>
                  <a:lnTo>
                    <a:pt x="679" y="297"/>
                  </a:lnTo>
                  <a:lnTo>
                    <a:pt x="682" y="340"/>
                  </a:lnTo>
                  <a:lnTo>
                    <a:pt x="679" y="384"/>
                  </a:lnTo>
                  <a:lnTo>
                    <a:pt x="670" y="426"/>
                  </a:lnTo>
                  <a:lnTo>
                    <a:pt x="657" y="468"/>
                  </a:lnTo>
                  <a:lnTo>
                    <a:pt x="637" y="508"/>
                  </a:lnTo>
                  <a:lnTo>
                    <a:pt x="612" y="545"/>
                  </a:lnTo>
                  <a:lnTo>
                    <a:pt x="582" y="580"/>
                  </a:lnTo>
                  <a:lnTo>
                    <a:pt x="548" y="610"/>
                  </a:lnTo>
                  <a:lnTo>
                    <a:pt x="511" y="635"/>
                  </a:lnTo>
                  <a:lnTo>
                    <a:pt x="471" y="655"/>
                  </a:lnTo>
                  <a:lnTo>
                    <a:pt x="429" y="668"/>
                  </a:lnTo>
                  <a:lnTo>
                    <a:pt x="386" y="677"/>
                  </a:lnTo>
                  <a:lnTo>
                    <a:pt x="341" y="680"/>
                  </a:lnTo>
                  <a:lnTo>
                    <a:pt x="296" y="677"/>
                  </a:lnTo>
                  <a:lnTo>
                    <a:pt x="252" y="668"/>
                  </a:lnTo>
                  <a:lnTo>
                    <a:pt x="210" y="655"/>
                  </a:lnTo>
                  <a:lnTo>
                    <a:pt x="170" y="635"/>
                  </a:lnTo>
                  <a:lnTo>
                    <a:pt x="134" y="610"/>
                  </a:lnTo>
                  <a:lnTo>
                    <a:pt x="99" y="580"/>
                  </a:lnTo>
                  <a:lnTo>
                    <a:pt x="71" y="547"/>
                  </a:lnTo>
                  <a:lnTo>
                    <a:pt x="46" y="509"/>
                  </a:lnTo>
                  <a:lnTo>
                    <a:pt x="26" y="470"/>
                  </a:lnTo>
                  <a:lnTo>
                    <a:pt x="12" y="429"/>
                  </a:lnTo>
                  <a:lnTo>
                    <a:pt x="4" y="385"/>
                  </a:lnTo>
                  <a:lnTo>
                    <a:pt x="0" y="340"/>
                  </a:lnTo>
                  <a:lnTo>
                    <a:pt x="4" y="294"/>
                  </a:lnTo>
                  <a:lnTo>
                    <a:pt x="12" y="251"/>
                  </a:lnTo>
                  <a:lnTo>
                    <a:pt x="26" y="210"/>
                  </a:lnTo>
                  <a:lnTo>
                    <a:pt x="46" y="170"/>
                  </a:lnTo>
                  <a:lnTo>
                    <a:pt x="71" y="133"/>
                  </a:lnTo>
                  <a:lnTo>
                    <a:pt x="99" y="99"/>
                  </a:lnTo>
                  <a:lnTo>
                    <a:pt x="134" y="69"/>
                  </a:lnTo>
                  <a:lnTo>
                    <a:pt x="170" y="44"/>
                  </a:lnTo>
                  <a:lnTo>
                    <a:pt x="210" y="25"/>
                  </a:lnTo>
                  <a:lnTo>
                    <a:pt x="252" y="11"/>
                  </a:lnTo>
                  <a:lnTo>
                    <a:pt x="296" y="2"/>
                  </a:lnTo>
                  <a:lnTo>
                    <a:pt x="3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90"/>
            <p:cNvSpPr>
              <a:spLocks noEditPoints="1"/>
            </p:cNvSpPr>
            <p:nvPr/>
          </p:nvSpPr>
          <p:spPr bwMode="auto">
            <a:xfrm>
              <a:off x="2036763" y="1792288"/>
              <a:ext cx="1350963" cy="1350963"/>
            </a:xfrm>
            <a:custGeom>
              <a:avLst/>
              <a:gdLst>
                <a:gd name="T0" fmla="*/ 387 w 851"/>
                <a:gd name="T1" fmla="*/ 174 h 851"/>
                <a:gd name="T2" fmla="*/ 311 w 851"/>
                <a:gd name="T3" fmla="*/ 197 h 851"/>
                <a:gd name="T4" fmla="*/ 245 w 851"/>
                <a:gd name="T5" fmla="*/ 245 h 851"/>
                <a:gd name="T6" fmla="*/ 197 w 851"/>
                <a:gd name="T7" fmla="*/ 312 h 851"/>
                <a:gd name="T8" fmla="*/ 173 w 851"/>
                <a:gd name="T9" fmla="*/ 386 h 851"/>
                <a:gd name="T10" fmla="*/ 173 w 851"/>
                <a:gd name="T11" fmla="*/ 465 h 851"/>
                <a:gd name="T12" fmla="*/ 197 w 851"/>
                <a:gd name="T13" fmla="*/ 539 h 851"/>
                <a:gd name="T14" fmla="*/ 245 w 851"/>
                <a:gd name="T15" fmla="*/ 606 h 851"/>
                <a:gd name="T16" fmla="*/ 311 w 851"/>
                <a:gd name="T17" fmla="*/ 654 h 851"/>
                <a:gd name="T18" fmla="*/ 387 w 851"/>
                <a:gd name="T19" fmla="*/ 678 h 851"/>
                <a:gd name="T20" fmla="*/ 465 w 851"/>
                <a:gd name="T21" fmla="*/ 678 h 851"/>
                <a:gd name="T22" fmla="*/ 540 w 851"/>
                <a:gd name="T23" fmla="*/ 654 h 851"/>
                <a:gd name="T24" fmla="*/ 606 w 851"/>
                <a:gd name="T25" fmla="*/ 606 h 851"/>
                <a:gd name="T26" fmla="*/ 654 w 851"/>
                <a:gd name="T27" fmla="*/ 539 h 851"/>
                <a:gd name="T28" fmla="*/ 678 w 851"/>
                <a:gd name="T29" fmla="*/ 465 h 851"/>
                <a:gd name="T30" fmla="*/ 678 w 851"/>
                <a:gd name="T31" fmla="*/ 386 h 851"/>
                <a:gd name="T32" fmla="*/ 654 w 851"/>
                <a:gd name="T33" fmla="*/ 312 h 851"/>
                <a:gd name="T34" fmla="*/ 606 w 851"/>
                <a:gd name="T35" fmla="*/ 245 h 851"/>
                <a:gd name="T36" fmla="*/ 540 w 851"/>
                <a:gd name="T37" fmla="*/ 197 h 851"/>
                <a:gd name="T38" fmla="*/ 465 w 851"/>
                <a:gd name="T39" fmla="*/ 174 h 851"/>
                <a:gd name="T40" fmla="*/ 426 w 851"/>
                <a:gd name="T41" fmla="*/ 0 h 851"/>
                <a:gd name="T42" fmla="*/ 521 w 851"/>
                <a:gd name="T43" fmla="*/ 11 h 851"/>
                <a:gd name="T44" fmla="*/ 611 w 851"/>
                <a:gd name="T45" fmla="*/ 42 h 851"/>
                <a:gd name="T46" fmla="*/ 690 w 851"/>
                <a:gd name="T47" fmla="*/ 93 h 851"/>
                <a:gd name="T48" fmla="*/ 763 w 851"/>
                <a:gd name="T49" fmla="*/ 165 h 851"/>
                <a:gd name="T50" fmla="*/ 815 w 851"/>
                <a:gd name="T51" fmla="*/ 253 h 851"/>
                <a:gd name="T52" fmla="*/ 845 w 851"/>
                <a:gd name="T53" fmla="*/ 350 h 851"/>
                <a:gd name="T54" fmla="*/ 851 w 851"/>
                <a:gd name="T55" fmla="*/ 451 h 851"/>
                <a:gd name="T56" fmla="*/ 834 w 851"/>
                <a:gd name="T57" fmla="*/ 550 h 851"/>
                <a:gd name="T58" fmla="*/ 791 w 851"/>
                <a:gd name="T59" fmla="*/ 644 h 851"/>
                <a:gd name="T60" fmla="*/ 727 w 851"/>
                <a:gd name="T61" fmla="*/ 727 h 851"/>
                <a:gd name="T62" fmla="*/ 652 w 851"/>
                <a:gd name="T63" fmla="*/ 787 h 851"/>
                <a:gd name="T64" fmla="*/ 566 w 851"/>
                <a:gd name="T65" fmla="*/ 828 h 851"/>
                <a:gd name="T66" fmla="*/ 474 w 851"/>
                <a:gd name="T67" fmla="*/ 849 h 851"/>
                <a:gd name="T68" fmla="*/ 377 w 851"/>
                <a:gd name="T69" fmla="*/ 849 h 851"/>
                <a:gd name="T70" fmla="*/ 285 w 851"/>
                <a:gd name="T71" fmla="*/ 828 h 851"/>
                <a:gd name="T72" fmla="*/ 199 w 851"/>
                <a:gd name="T73" fmla="*/ 787 h 851"/>
                <a:gd name="T74" fmla="*/ 124 w 851"/>
                <a:gd name="T75" fmla="*/ 727 h 851"/>
                <a:gd name="T76" fmla="*/ 65 w 851"/>
                <a:gd name="T77" fmla="*/ 651 h 851"/>
                <a:gd name="T78" fmla="*/ 24 w 851"/>
                <a:gd name="T79" fmla="*/ 567 h 851"/>
                <a:gd name="T80" fmla="*/ 3 w 851"/>
                <a:gd name="T81" fmla="*/ 473 h 851"/>
                <a:gd name="T82" fmla="*/ 3 w 851"/>
                <a:gd name="T83" fmla="*/ 378 h 851"/>
                <a:gd name="T84" fmla="*/ 24 w 851"/>
                <a:gd name="T85" fmla="*/ 284 h 851"/>
                <a:gd name="T86" fmla="*/ 65 w 851"/>
                <a:gd name="T87" fmla="*/ 200 h 851"/>
                <a:gd name="T88" fmla="*/ 124 w 851"/>
                <a:gd name="T89" fmla="*/ 125 h 851"/>
                <a:gd name="T90" fmla="*/ 199 w 851"/>
                <a:gd name="T91" fmla="*/ 64 h 851"/>
                <a:gd name="T92" fmla="*/ 285 w 851"/>
                <a:gd name="T93" fmla="*/ 23 h 851"/>
                <a:gd name="T94" fmla="*/ 377 w 851"/>
                <a:gd name="T95" fmla="*/ 2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851">
                  <a:moveTo>
                    <a:pt x="426" y="170"/>
                  </a:moveTo>
                  <a:lnTo>
                    <a:pt x="387" y="174"/>
                  </a:lnTo>
                  <a:lnTo>
                    <a:pt x="348" y="182"/>
                  </a:lnTo>
                  <a:lnTo>
                    <a:pt x="311" y="197"/>
                  </a:lnTo>
                  <a:lnTo>
                    <a:pt x="276" y="218"/>
                  </a:lnTo>
                  <a:lnTo>
                    <a:pt x="245" y="245"/>
                  </a:lnTo>
                  <a:lnTo>
                    <a:pt x="218" y="277"/>
                  </a:lnTo>
                  <a:lnTo>
                    <a:pt x="197" y="312"/>
                  </a:lnTo>
                  <a:lnTo>
                    <a:pt x="182" y="348"/>
                  </a:lnTo>
                  <a:lnTo>
                    <a:pt x="173" y="386"/>
                  </a:lnTo>
                  <a:lnTo>
                    <a:pt x="170" y="426"/>
                  </a:lnTo>
                  <a:lnTo>
                    <a:pt x="173" y="465"/>
                  </a:lnTo>
                  <a:lnTo>
                    <a:pt x="182" y="503"/>
                  </a:lnTo>
                  <a:lnTo>
                    <a:pt x="197" y="539"/>
                  </a:lnTo>
                  <a:lnTo>
                    <a:pt x="218" y="574"/>
                  </a:lnTo>
                  <a:lnTo>
                    <a:pt x="245" y="606"/>
                  </a:lnTo>
                  <a:lnTo>
                    <a:pt x="276" y="632"/>
                  </a:lnTo>
                  <a:lnTo>
                    <a:pt x="311" y="654"/>
                  </a:lnTo>
                  <a:lnTo>
                    <a:pt x="348" y="668"/>
                  </a:lnTo>
                  <a:lnTo>
                    <a:pt x="387" y="678"/>
                  </a:lnTo>
                  <a:lnTo>
                    <a:pt x="426" y="681"/>
                  </a:lnTo>
                  <a:lnTo>
                    <a:pt x="465" y="678"/>
                  </a:lnTo>
                  <a:lnTo>
                    <a:pt x="503" y="668"/>
                  </a:lnTo>
                  <a:lnTo>
                    <a:pt x="540" y="654"/>
                  </a:lnTo>
                  <a:lnTo>
                    <a:pt x="575" y="632"/>
                  </a:lnTo>
                  <a:lnTo>
                    <a:pt x="606" y="606"/>
                  </a:lnTo>
                  <a:lnTo>
                    <a:pt x="633" y="574"/>
                  </a:lnTo>
                  <a:lnTo>
                    <a:pt x="654" y="539"/>
                  </a:lnTo>
                  <a:lnTo>
                    <a:pt x="669" y="503"/>
                  </a:lnTo>
                  <a:lnTo>
                    <a:pt x="678" y="465"/>
                  </a:lnTo>
                  <a:lnTo>
                    <a:pt x="682" y="426"/>
                  </a:lnTo>
                  <a:lnTo>
                    <a:pt x="678" y="386"/>
                  </a:lnTo>
                  <a:lnTo>
                    <a:pt x="669" y="348"/>
                  </a:lnTo>
                  <a:lnTo>
                    <a:pt x="654" y="312"/>
                  </a:lnTo>
                  <a:lnTo>
                    <a:pt x="633" y="277"/>
                  </a:lnTo>
                  <a:lnTo>
                    <a:pt x="606" y="245"/>
                  </a:lnTo>
                  <a:lnTo>
                    <a:pt x="575" y="218"/>
                  </a:lnTo>
                  <a:lnTo>
                    <a:pt x="540" y="197"/>
                  </a:lnTo>
                  <a:lnTo>
                    <a:pt x="503" y="182"/>
                  </a:lnTo>
                  <a:lnTo>
                    <a:pt x="465" y="174"/>
                  </a:lnTo>
                  <a:lnTo>
                    <a:pt x="426" y="170"/>
                  </a:lnTo>
                  <a:close/>
                  <a:moveTo>
                    <a:pt x="426" y="0"/>
                  </a:moveTo>
                  <a:lnTo>
                    <a:pt x="474" y="2"/>
                  </a:lnTo>
                  <a:lnTo>
                    <a:pt x="521" y="11"/>
                  </a:lnTo>
                  <a:lnTo>
                    <a:pt x="566" y="23"/>
                  </a:lnTo>
                  <a:lnTo>
                    <a:pt x="611" y="42"/>
                  </a:lnTo>
                  <a:lnTo>
                    <a:pt x="652" y="64"/>
                  </a:lnTo>
                  <a:lnTo>
                    <a:pt x="690" y="93"/>
                  </a:lnTo>
                  <a:lnTo>
                    <a:pt x="727" y="125"/>
                  </a:lnTo>
                  <a:lnTo>
                    <a:pt x="763" y="165"/>
                  </a:lnTo>
                  <a:lnTo>
                    <a:pt x="791" y="207"/>
                  </a:lnTo>
                  <a:lnTo>
                    <a:pt x="815" y="253"/>
                  </a:lnTo>
                  <a:lnTo>
                    <a:pt x="834" y="302"/>
                  </a:lnTo>
                  <a:lnTo>
                    <a:pt x="845" y="350"/>
                  </a:lnTo>
                  <a:lnTo>
                    <a:pt x="851" y="400"/>
                  </a:lnTo>
                  <a:lnTo>
                    <a:pt x="851" y="451"/>
                  </a:lnTo>
                  <a:lnTo>
                    <a:pt x="845" y="501"/>
                  </a:lnTo>
                  <a:lnTo>
                    <a:pt x="834" y="550"/>
                  </a:lnTo>
                  <a:lnTo>
                    <a:pt x="815" y="598"/>
                  </a:lnTo>
                  <a:lnTo>
                    <a:pt x="791" y="644"/>
                  </a:lnTo>
                  <a:lnTo>
                    <a:pt x="763" y="686"/>
                  </a:lnTo>
                  <a:lnTo>
                    <a:pt x="727" y="727"/>
                  </a:lnTo>
                  <a:lnTo>
                    <a:pt x="690" y="759"/>
                  </a:lnTo>
                  <a:lnTo>
                    <a:pt x="652" y="787"/>
                  </a:lnTo>
                  <a:lnTo>
                    <a:pt x="611" y="809"/>
                  </a:lnTo>
                  <a:lnTo>
                    <a:pt x="566" y="828"/>
                  </a:lnTo>
                  <a:lnTo>
                    <a:pt x="521" y="840"/>
                  </a:lnTo>
                  <a:lnTo>
                    <a:pt x="474" y="849"/>
                  </a:lnTo>
                  <a:lnTo>
                    <a:pt x="426" y="851"/>
                  </a:lnTo>
                  <a:lnTo>
                    <a:pt x="377" y="849"/>
                  </a:lnTo>
                  <a:lnTo>
                    <a:pt x="330" y="840"/>
                  </a:lnTo>
                  <a:lnTo>
                    <a:pt x="285" y="828"/>
                  </a:lnTo>
                  <a:lnTo>
                    <a:pt x="241" y="809"/>
                  </a:lnTo>
                  <a:lnTo>
                    <a:pt x="199" y="787"/>
                  </a:lnTo>
                  <a:lnTo>
                    <a:pt x="161" y="759"/>
                  </a:lnTo>
                  <a:lnTo>
                    <a:pt x="124" y="727"/>
                  </a:lnTo>
                  <a:lnTo>
                    <a:pt x="92" y="691"/>
                  </a:lnTo>
                  <a:lnTo>
                    <a:pt x="65" y="651"/>
                  </a:lnTo>
                  <a:lnTo>
                    <a:pt x="41" y="610"/>
                  </a:lnTo>
                  <a:lnTo>
                    <a:pt x="24" y="567"/>
                  </a:lnTo>
                  <a:lnTo>
                    <a:pt x="10" y="521"/>
                  </a:lnTo>
                  <a:lnTo>
                    <a:pt x="3" y="473"/>
                  </a:lnTo>
                  <a:lnTo>
                    <a:pt x="0" y="426"/>
                  </a:lnTo>
                  <a:lnTo>
                    <a:pt x="3" y="378"/>
                  </a:lnTo>
                  <a:lnTo>
                    <a:pt x="10" y="330"/>
                  </a:lnTo>
                  <a:lnTo>
                    <a:pt x="24" y="284"/>
                  </a:lnTo>
                  <a:lnTo>
                    <a:pt x="41" y="241"/>
                  </a:lnTo>
                  <a:lnTo>
                    <a:pt x="65" y="200"/>
                  </a:lnTo>
                  <a:lnTo>
                    <a:pt x="92" y="160"/>
                  </a:lnTo>
                  <a:lnTo>
                    <a:pt x="124" y="125"/>
                  </a:lnTo>
                  <a:lnTo>
                    <a:pt x="161" y="93"/>
                  </a:lnTo>
                  <a:lnTo>
                    <a:pt x="199" y="64"/>
                  </a:lnTo>
                  <a:lnTo>
                    <a:pt x="241" y="42"/>
                  </a:lnTo>
                  <a:lnTo>
                    <a:pt x="285" y="23"/>
                  </a:lnTo>
                  <a:lnTo>
                    <a:pt x="330" y="11"/>
                  </a:lnTo>
                  <a:lnTo>
                    <a:pt x="377" y="2"/>
                  </a:lnTo>
                  <a:lnTo>
                    <a:pt x="42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91"/>
            <p:cNvSpPr>
              <a:spLocks noEditPoints="1"/>
            </p:cNvSpPr>
            <p:nvPr/>
          </p:nvSpPr>
          <p:spPr bwMode="auto">
            <a:xfrm>
              <a:off x="889000" y="2938463"/>
              <a:ext cx="1350963" cy="1350963"/>
            </a:xfrm>
            <a:custGeom>
              <a:avLst/>
              <a:gdLst>
                <a:gd name="T0" fmla="*/ 387 w 851"/>
                <a:gd name="T1" fmla="*/ 174 h 851"/>
                <a:gd name="T2" fmla="*/ 311 w 851"/>
                <a:gd name="T3" fmla="*/ 198 h 851"/>
                <a:gd name="T4" fmla="*/ 245 w 851"/>
                <a:gd name="T5" fmla="*/ 245 h 851"/>
                <a:gd name="T6" fmla="*/ 197 w 851"/>
                <a:gd name="T7" fmla="*/ 312 h 851"/>
                <a:gd name="T8" fmla="*/ 173 w 851"/>
                <a:gd name="T9" fmla="*/ 387 h 851"/>
                <a:gd name="T10" fmla="*/ 173 w 851"/>
                <a:gd name="T11" fmla="*/ 465 h 851"/>
                <a:gd name="T12" fmla="*/ 197 w 851"/>
                <a:gd name="T13" fmla="*/ 539 h 851"/>
                <a:gd name="T14" fmla="*/ 245 w 851"/>
                <a:gd name="T15" fmla="*/ 607 h 851"/>
                <a:gd name="T16" fmla="*/ 311 w 851"/>
                <a:gd name="T17" fmla="*/ 654 h 851"/>
                <a:gd name="T18" fmla="*/ 387 w 851"/>
                <a:gd name="T19" fmla="*/ 679 h 851"/>
                <a:gd name="T20" fmla="*/ 466 w 851"/>
                <a:gd name="T21" fmla="*/ 679 h 851"/>
                <a:gd name="T22" fmla="*/ 540 w 851"/>
                <a:gd name="T23" fmla="*/ 654 h 851"/>
                <a:gd name="T24" fmla="*/ 606 w 851"/>
                <a:gd name="T25" fmla="*/ 607 h 851"/>
                <a:gd name="T26" fmla="*/ 655 w 851"/>
                <a:gd name="T27" fmla="*/ 539 h 851"/>
                <a:gd name="T28" fmla="*/ 678 w 851"/>
                <a:gd name="T29" fmla="*/ 465 h 851"/>
                <a:gd name="T30" fmla="*/ 678 w 851"/>
                <a:gd name="T31" fmla="*/ 387 h 851"/>
                <a:gd name="T32" fmla="*/ 655 w 851"/>
                <a:gd name="T33" fmla="*/ 312 h 851"/>
                <a:gd name="T34" fmla="*/ 606 w 851"/>
                <a:gd name="T35" fmla="*/ 245 h 851"/>
                <a:gd name="T36" fmla="*/ 540 w 851"/>
                <a:gd name="T37" fmla="*/ 198 h 851"/>
                <a:gd name="T38" fmla="*/ 466 w 851"/>
                <a:gd name="T39" fmla="*/ 174 h 851"/>
                <a:gd name="T40" fmla="*/ 426 w 851"/>
                <a:gd name="T41" fmla="*/ 0 h 851"/>
                <a:gd name="T42" fmla="*/ 522 w 851"/>
                <a:gd name="T43" fmla="*/ 11 h 851"/>
                <a:gd name="T44" fmla="*/ 611 w 851"/>
                <a:gd name="T45" fmla="*/ 42 h 851"/>
                <a:gd name="T46" fmla="*/ 691 w 851"/>
                <a:gd name="T47" fmla="*/ 93 h 851"/>
                <a:gd name="T48" fmla="*/ 763 w 851"/>
                <a:gd name="T49" fmla="*/ 165 h 851"/>
                <a:gd name="T50" fmla="*/ 815 w 851"/>
                <a:gd name="T51" fmla="*/ 254 h 851"/>
                <a:gd name="T52" fmla="*/ 845 w 851"/>
                <a:gd name="T53" fmla="*/ 350 h 851"/>
                <a:gd name="T54" fmla="*/ 851 w 851"/>
                <a:gd name="T55" fmla="*/ 451 h 851"/>
                <a:gd name="T56" fmla="*/ 834 w 851"/>
                <a:gd name="T57" fmla="*/ 551 h 851"/>
                <a:gd name="T58" fmla="*/ 791 w 851"/>
                <a:gd name="T59" fmla="*/ 644 h 851"/>
                <a:gd name="T60" fmla="*/ 727 w 851"/>
                <a:gd name="T61" fmla="*/ 727 h 851"/>
                <a:gd name="T62" fmla="*/ 652 w 851"/>
                <a:gd name="T63" fmla="*/ 787 h 851"/>
                <a:gd name="T64" fmla="*/ 566 w 851"/>
                <a:gd name="T65" fmla="*/ 828 h 851"/>
                <a:gd name="T66" fmla="*/ 474 w 851"/>
                <a:gd name="T67" fmla="*/ 849 h 851"/>
                <a:gd name="T68" fmla="*/ 377 w 851"/>
                <a:gd name="T69" fmla="*/ 849 h 851"/>
                <a:gd name="T70" fmla="*/ 285 w 851"/>
                <a:gd name="T71" fmla="*/ 828 h 851"/>
                <a:gd name="T72" fmla="*/ 199 w 851"/>
                <a:gd name="T73" fmla="*/ 787 h 851"/>
                <a:gd name="T74" fmla="*/ 125 w 851"/>
                <a:gd name="T75" fmla="*/ 727 h 851"/>
                <a:gd name="T76" fmla="*/ 65 w 851"/>
                <a:gd name="T77" fmla="*/ 651 h 851"/>
                <a:gd name="T78" fmla="*/ 24 w 851"/>
                <a:gd name="T79" fmla="*/ 567 h 851"/>
                <a:gd name="T80" fmla="*/ 3 w 851"/>
                <a:gd name="T81" fmla="*/ 474 h 851"/>
                <a:gd name="T82" fmla="*/ 3 w 851"/>
                <a:gd name="T83" fmla="*/ 378 h 851"/>
                <a:gd name="T84" fmla="*/ 24 w 851"/>
                <a:gd name="T85" fmla="*/ 285 h 851"/>
                <a:gd name="T86" fmla="*/ 65 w 851"/>
                <a:gd name="T87" fmla="*/ 200 h 851"/>
                <a:gd name="T88" fmla="*/ 125 w 851"/>
                <a:gd name="T89" fmla="*/ 124 h 851"/>
                <a:gd name="T90" fmla="*/ 199 w 851"/>
                <a:gd name="T91" fmla="*/ 65 h 851"/>
                <a:gd name="T92" fmla="*/ 285 w 851"/>
                <a:gd name="T93" fmla="*/ 24 h 851"/>
                <a:gd name="T94" fmla="*/ 377 w 851"/>
                <a:gd name="T95" fmla="*/ 2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851">
                  <a:moveTo>
                    <a:pt x="426" y="170"/>
                  </a:moveTo>
                  <a:lnTo>
                    <a:pt x="387" y="174"/>
                  </a:lnTo>
                  <a:lnTo>
                    <a:pt x="349" y="183"/>
                  </a:lnTo>
                  <a:lnTo>
                    <a:pt x="311" y="198"/>
                  </a:lnTo>
                  <a:lnTo>
                    <a:pt x="276" y="219"/>
                  </a:lnTo>
                  <a:lnTo>
                    <a:pt x="245" y="245"/>
                  </a:lnTo>
                  <a:lnTo>
                    <a:pt x="218" y="277"/>
                  </a:lnTo>
                  <a:lnTo>
                    <a:pt x="197" y="312"/>
                  </a:lnTo>
                  <a:lnTo>
                    <a:pt x="182" y="348"/>
                  </a:lnTo>
                  <a:lnTo>
                    <a:pt x="173" y="387"/>
                  </a:lnTo>
                  <a:lnTo>
                    <a:pt x="171" y="426"/>
                  </a:lnTo>
                  <a:lnTo>
                    <a:pt x="173" y="465"/>
                  </a:lnTo>
                  <a:lnTo>
                    <a:pt x="182" y="503"/>
                  </a:lnTo>
                  <a:lnTo>
                    <a:pt x="197" y="539"/>
                  </a:lnTo>
                  <a:lnTo>
                    <a:pt x="218" y="574"/>
                  </a:lnTo>
                  <a:lnTo>
                    <a:pt x="245" y="607"/>
                  </a:lnTo>
                  <a:lnTo>
                    <a:pt x="276" y="633"/>
                  </a:lnTo>
                  <a:lnTo>
                    <a:pt x="311" y="654"/>
                  </a:lnTo>
                  <a:lnTo>
                    <a:pt x="349" y="669"/>
                  </a:lnTo>
                  <a:lnTo>
                    <a:pt x="387" y="679"/>
                  </a:lnTo>
                  <a:lnTo>
                    <a:pt x="426" y="681"/>
                  </a:lnTo>
                  <a:lnTo>
                    <a:pt x="466" y="679"/>
                  </a:lnTo>
                  <a:lnTo>
                    <a:pt x="503" y="669"/>
                  </a:lnTo>
                  <a:lnTo>
                    <a:pt x="540" y="654"/>
                  </a:lnTo>
                  <a:lnTo>
                    <a:pt x="575" y="633"/>
                  </a:lnTo>
                  <a:lnTo>
                    <a:pt x="606" y="607"/>
                  </a:lnTo>
                  <a:lnTo>
                    <a:pt x="633" y="574"/>
                  </a:lnTo>
                  <a:lnTo>
                    <a:pt x="655" y="539"/>
                  </a:lnTo>
                  <a:lnTo>
                    <a:pt x="670" y="503"/>
                  </a:lnTo>
                  <a:lnTo>
                    <a:pt x="678" y="465"/>
                  </a:lnTo>
                  <a:lnTo>
                    <a:pt x="682" y="426"/>
                  </a:lnTo>
                  <a:lnTo>
                    <a:pt x="678" y="387"/>
                  </a:lnTo>
                  <a:lnTo>
                    <a:pt x="670" y="348"/>
                  </a:lnTo>
                  <a:lnTo>
                    <a:pt x="655" y="312"/>
                  </a:lnTo>
                  <a:lnTo>
                    <a:pt x="633" y="277"/>
                  </a:lnTo>
                  <a:lnTo>
                    <a:pt x="606" y="245"/>
                  </a:lnTo>
                  <a:lnTo>
                    <a:pt x="575" y="219"/>
                  </a:lnTo>
                  <a:lnTo>
                    <a:pt x="540" y="198"/>
                  </a:lnTo>
                  <a:lnTo>
                    <a:pt x="503" y="183"/>
                  </a:lnTo>
                  <a:lnTo>
                    <a:pt x="466" y="174"/>
                  </a:lnTo>
                  <a:lnTo>
                    <a:pt x="426" y="170"/>
                  </a:lnTo>
                  <a:close/>
                  <a:moveTo>
                    <a:pt x="426" y="0"/>
                  </a:moveTo>
                  <a:lnTo>
                    <a:pt x="474" y="2"/>
                  </a:lnTo>
                  <a:lnTo>
                    <a:pt x="522" y="11"/>
                  </a:lnTo>
                  <a:lnTo>
                    <a:pt x="566" y="24"/>
                  </a:lnTo>
                  <a:lnTo>
                    <a:pt x="611" y="42"/>
                  </a:lnTo>
                  <a:lnTo>
                    <a:pt x="652" y="65"/>
                  </a:lnTo>
                  <a:lnTo>
                    <a:pt x="691" y="93"/>
                  </a:lnTo>
                  <a:lnTo>
                    <a:pt x="727" y="124"/>
                  </a:lnTo>
                  <a:lnTo>
                    <a:pt x="763" y="165"/>
                  </a:lnTo>
                  <a:lnTo>
                    <a:pt x="791" y="208"/>
                  </a:lnTo>
                  <a:lnTo>
                    <a:pt x="815" y="254"/>
                  </a:lnTo>
                  <a:lnTo>
                    <a:pt x="834" y="302"/>
                  </a:lnTo>
                  <a:lnTo>
                    <a:pt x="845" y="350"/>
                  </a:lnTo>
                  <a:lnTo>
                    <a:pt x="851" y="400"/>
                  </a:lnTo>
                  <a:lnTo>
                    <a:pt x="851" y="451"/>
                  </a:lnTo>
                  <a:lnTo>
                    <a:pt x="845" y="501"/>
                  </a:lnTo>
                  <a:lnTo>
                    <a:pt x="834" y="551"/>
                  </a:lnTo>
                  <a:lnTo>
                    <a:pt x="815" y="598"/>
                  </a:lnTo>
                  <a:lnTo>
                    <a:pt x="791" y="644"/>
                  </a:lnTo>
                  <a:lnTo>
                    <a:pt x="763" y="686"/>
                  </a:lnTo>
                  <a:lnTo>
                    <a:pt x="727" y="727"/>
                  </a:lnTo>
                  <a:lnTo>
                    <a:pt x="691" y="759"/>
                  </a:lnTo>
                  <a:lnTo>
                    <a:pt x="652" y="787"/>
                  </a:lnTo>
                  <a:lnTo>
                    <a:pt x="611" y="809"/>
                  </a:lnTo>
                  <a:lnTo>
                    <a:pt x="566" y="828"/>
                  </a:lnTo>
                  <a:lnTo>
                    <a:pt x="522" y="840"/>
                  </a:lnTo>
                  <a:lnTo>
                    <a:pt x="474" y="849"/>
                  </a:lnTo>
                  <a:lnTo>
                    <a:pt x="426" y="851"/>
                  </a:lnTo>
                  <a:lnTo>
                    <a:pt x="377" y="849"/>
                  </a:lnTo>
                  <a:lnTo>
                    <a:pt x="330" y="840"/>
                  </a:lnTo>
                  <a:lnTo>
                    <a:pt x="285" y="828"/>
                  </a:lnTo>
                  <a:lnTo>
                    <a:pt x="242" y="809"/>
                  </a:lnTo>
                  <a:lnTo>
                    <a:pt x="199" y="787"/>
                  </a:lnTo>
                  <a:lnTo>
                    <a:pt x="161" y="759"/>
                  </a:lnTo>
                  <a:lnTo>
                    <a:pt x="125" y="727"/>
                  </a:lnTo>
                  <a:lnTo>
                    <a:pt x="92" y="691"/>
                  </a:lnTo>
                  <a:lnTo>
                    <a:pt x="65" y="651"/>
                  </a:lnTo>
                  <a:lnTo>
                    <a:pt x="41" y="610"/>
                  </a:lnTo>
                  <a:lnTo>
                    <a:pt x="24" y="567"/>
                  </a:lnTo>
                  <a:lnTo>
                    <a:pt x="10" y="521"/>
                  </a:lnTo>
                  <a:lnTo>
                    <a:pt x="3" y="474"/>
                  </a:lnTo>
                  <a:lnTo>
                    <a:pt x="0" y="426"/>
                  </a:lnTo>
                  <a:lnTo>
                    <a:pt x="3" y="378"/>
                  </a:lnTo>
                  <a:lnTo>
                    <a:pt x="10" y="331"/>
                  </a:lnTo>
                  <a:lnTo>
                    <a:pt x="24" y="285"/>
                  </a:lnTo>
                  <a:lnTo>
                    <a:pt x="41" y="241"/>
                  </a:lnTo>
                  <a:lnTo>
                    <a:pt x="65" y="200"/>
                  </a:lnTo>
                  <a:lnTo>
                    <a:pt x="92" y="160"/>
                  </a:lnTo>
                  <a:lnTo>
                    <a:pt x="125" y="124"/>
                  </a:lnTo>
                  <a:lnTo>
                    <a:pt x="161" y="93"/>
                  </a:lnTo>
                  <a:lnTo>
                    <a:pt x="199" y="65"/>
                  </a:lnTo>
                  <a:lnTo>
                    <a:pt x="242" y="42"/>
                  </a:lnTo>
                  <a:lnTo>
                    <a:pt x="285" y="24"/>
                  </a:lnTo>
                  <a:lnTo>
                    <a:pt x="330" y="11"/>
                  </a:lnTo>
                  <a:lnTo>
                    <a:pt x="377" y="2"/>
                  </a:lnTo>
                  <a:lnTo>
                    <a:pt x="42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92"/>
            <p:cNvSpPr>
              <a:spLocks/>
            </p:cNvSpPr>
            <p:nvPr/>
          </p:nvSpPr>
          <p:spPr bwMode="auto">
            <a:xfrm>
              <a:off x="3336925" y="0"/>
              <a:ext cx="1846263" cy="1843088"/>
            </a:xfrm>
            <a:custGeom>
              <a:avLst/>
              <a:gdLst>
                <a:gd name="T0" fmla="*/ 1071 w 1163"/>
                <a:gd name="T1" fmla="*/ 0 h 1161"/>
                <a:gd name="T2" fmla="*/ 1089 w 1163"/>
                <a:gd name="T3" fmla="*/ 1 h 1161"/>
                <a:gd name="T4" fmla="*/ 1107 w 1163"/>
                <a:gd name="T5" fmla="*/ 5 h 1161"/>
                <a:gd name="T6" fmla="*/ 1123 w 1163"/>
                <a:gd name="T7" fmla="*/ 14 h 1161"/>
                <a:gd name="T8" fmla="*/ 1138 w 1163"/>
                <a:gd name="T9" fmla="*/ 25 h 1161"/>
                <a:gd name="T10" fmla="*/ 1149 w 1163"/>
                <a:gd name="T11" fmla="*/ 40 h 1161"/>
                <a:gd name="T12" fmla="*/ 1157 w 1163"/>
                <a:gd name="T13" fmla="*/ 56 h 1161"/>
                <a:gd name="T14" fmla="*/ 1162 w 1163"/>
                <a:gd name="T15" fmla="*/ 73 h 1161"/>
                <a:gd name="T16" fmla="*/ 1163 w 1163"/>
                <a:gd name="T17" fmla="*/ 91 h 1161"/>
                <a:gd name="T18" fmla="*/ 1154 w 1163"/>
                <a:gd name="T19" fmla="*/ 219 h 1161"/>
                <a:gd name="T20" fmla="*/ 1138 w 1163"/>
                <a:gd name="T21" fmla="*/ 349 h 1161"/>
                <a:gd name="T22" fmla="*/ 1116 w 1163"/>
                <a:gd name="T23" fmla="*/ 482 h 1161"/>
                <a:gd name="T24" fmla="*/ 1086 w 1163"/>
                <a:gd name="T25" fmla="*/ 617 h 1161"/>
                <a:gd name="T26" fmla="*/ 1050 w 1163"/>
                <a:gd name="T27" fmla="*/ 751 h 1161"/>
                <a:gd name="T28" fmla="*/ 1006 w 1163"/>
                <a:gd name="T29" fmla="*/ 888 h 1161"/>
                <a:gd name="T30" fmla="*/ 956 w 1163"/>
                <a:gd name="T31" fmla="*/ 1024 h 1161"/>
                <a:gd name="T32" fmla="*/ 900 w 1163"/>
                <a:gd name="T33" fmla="*/ 1161 h 1161"/>
                <a:gd name="T34" fmla="*/ 0 w 1163"/>
                <a:gd name="T35" fmla="*/ 262 h 1161"/>
                <a:gd name="T36" fmla="*/ 138 w 1163"/>
                <a:gd name="T37" fmla="*/ 206 h 1161"/>
                <a:gd name="T38" fmla="*/ 275 w 1163"/>
                <a:gd name="T39" fmla="*/ 157 h 1161"/>
                <a:gd name="T40" fmla="*/ 410 w 1163"/>
                <a:gd name="T41" fmla="*/ 113 h 1161"/>
                <a:gd name="T42" fmla="*/ 546 w 1163"/>
                <a:gd name="T43" fmla="*/ 77 h 1161"/>
                <a:gd name="T44" fmla="*/ 680 w 1163"/>
                <a:gd name="T45" fmla="*/ 47 h 1161"/>
                <a:gd name="T46" fmla="*/ 812 w 1163"/>
                <a:gd name="T47" fmla="*/ 25 h 1161"/>
                <a:gd name="T48" fmla="*/ 943 w 1163"/>
                <a:gd name="T49" fmla="*/ 9 h 1161"/>
                <a:gd name="T50" fmla="*/ 1071 w 1163"/>
                <a:gd name="T51"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3" h="1161">
                  <a:moveTo>
                    <a:pt x="1071" y="0"/>
                  </a:moveTo>
                  <a:lnTo>
                    <a:pt x="1089" y="1"/>
                  </a:lnTo>
                  <a:lnTo>
                    <a:pt x="1107" y="5"/>
                  </a:lnTo>
                  <a:lnTo>
                    <a:pt x="1123" y="14"/>
                  </a:lnTo>
                  <a:lnTo>
                    <a:pt x="1138" y="25"/>
                  </a:lnTo>
                  <a:lnTo>
                    <a:pt x="1149" y="40"/>
                  </a:lnTo>
                  <a:lnTo>
                    <a:pt x="1157" y="56"/>
                  </a:lnTo>
                  <a:lnTo>
                    <a:pt x="1162" y="73"/>
                  </a:lnTo>
                  <a:lnTo>
                    <a:pt x="1163" y="91"/>
                  </a:lnTo>
                  <a:lnTo>
                    <a:pt x="1154" y="219"/>
                  </a:lnTo>
                  <a:lnTo>
                    <a:pt x="1138" y="349"/>
                  </a:lnTo>
                  <a:lnTo>
                    <a:pt x="1116" y="482"/>
                  </a:lnTo>
                  <a:lnTo>
                    <a:pt x="1086" y="617"/>
                  </a:lnTo>
                  <a:lnTo>
                    <a:pt x="1050" y="751"/>
                  </a:lnTo>
                  <a:lnTo>
                    <a:pt x="1006" y="888"/>
                  </a:lnTo>
                  <a:lnTo>
                    <a:pt x="956" y="1024"/>
                  </a:lnTo>
                  <a:lnTo>
                    <a:pt x="900" y="1161"/>
                  </a:lnTo>
                  <a:lnTo>
                    <a:pt x="0" y="262"/>
                  </a:lnTo>
                  <a:lnTo>
                    <a:pt x="138" y="206"/>
                  </a:lnTo>
                  <a:lnTo>
                    <a:pt x="275" y="157"/>
                  </a:lnTo>
                  <a:lnTo>
                    <a:pt x="410" y="113"/>
                  </a:lnTo>
                  <a:lnTo>
                    <a:pt x="546" y="77"/>
                  </a:lnTo>
                  <a:lnTo>
                    <a:pt x="680" y="47"/>
                  </a:lnTo>
                  <a:lnTo>
                    <a:pt x="812" y="25"/>
                  </a:lnTo>
                  <a:lnTo>
                    <a:pt x="943" y="9"/>
                  </a:lnTo>
                  <a:lnTo>
                    <a:pt x="107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44" name="Oval 143"/>
          <p:cNvSpPr/>
          <p:nvPr/>
        </p:nvSpPr>
        <p:spPr>
          <a:xfrm>
            <a:off x="8764588" y="2947714"/>
            <a:ext cx="876300" cy="87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724607" y="511794"/>
            <a:ext cx="5302285" cy="701731"/>
          </a:xfrm>
          <a:prstGeom prst="rect">
            <a:avLst/>
          </a:prstGeom>
        </p:spPr>
        <p:txBody>
          <a:bodyPr wrap="none">
            <a:spAutoFit/>
          </a:bodyPr>
          <a:lstStyle/>
          <a:p>
            <a:pPr>
              <a:lnSpc>
                <a:spcPct val="90000"/>
              </a:lnSpc>
              <a:spcBef>
                <a:spcPct val="0"/>
              </a:spcBef>
            </a:pPr>
            <a:r>
              <a:rPr lang="en-IN" sz="4400" dirty="0">
                <a:solidFill>
                  <a:srgbClr val="0070C0"/>
                </a:solidFill>
                <a:latin typeface="+mj-lt"/>
                <a:ea typeface="+mj-ea"/>
                <a:cs typeface="+mj-cs"/>
              </a:rPr>
              <a:t>Further Improvements</a:t>
            </a:r>
          </a:p>
        </p:txBody>
      </p:sp>
      <p:sp>
        <p:nvSpPr>
          <p:cNvPr id="91" name="Title 1"/>
          <p:cNvSpPr txBox="1">
            <a:spLocks/>
          </p:cNvSpPr>
          <p:nvPr/>
        </p:nvSpPr>
        <p:spPr>
          <a:xfrm>
            <a:off x="1153160" y="576144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800" dirty="0"/>
              <a:t>Thank You</a:t>
            </a:r>
          </a:p>
        </p:txBody>
      </p:sp>
      <p:sp>
        <p:nvSpPr>
          <p:cNvPr id="5" name="TextBox 4"/>
          <p:cNvSpPr txBox="1"/>
          <p:nvPr/>
        </p:nvSpPr>
        <p:spPr>
          <a:xfrm>
            <a:off x="777735" y="1553815"/>
            <a:ext cx="59687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This work uncovers the features that are critical in identifying high risk of readmission.</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Other Machine learning algorithms can also be used to predict readmission.</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Some critical data which seems to missing in the original dataset can be collected for better recall prediction.</a:t>
            </a:r>
          </a:p>
        </p:txBody>
      </p:sp>
    </p:spTree>
    <p:extLst>
      <p:ext uri="{BB962C8B-B14F-4D97-AF65-F5344CB8AC3E}">
        <p14:creationId xmlns:p14="http://schemas.microsoft.com/office/powerpoint/2010/main" val="42546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033077" y="1883728"/>
            <a:ext cx="2367121" cy="3905250"/>
          </a:xfrm>
          <a:prstGeom prst="rect">
            <a:avLst/>
          </a:prstGeom>
        </p:spPr>
      </p:pic>
      <p:sp>
        <p:nvSpPr>
          <p:cNvPr id="2" name="Title 1"/>
          <p:cNvSpPr>
            <a:spLocks noGrp="1"/>
          </p:cNvSpPr>
          <p:nvPr>
            <p:ph type="title"/>
          </p:nvPr>
        </p:nvSpPr>
        <p:spPr>
          <a:xfrm>
            <a:off x="655320" y="446405"/>
            <a:ext cx="10515600" cy="1325563"/>
          </a:xfrm>
        </p:spPr>
        <p:txBody>
          <a:bodyPr/>
          <a:lstStyle/>
          <a:p>
            <a:r>
              <a:rPr lang="en-US" dirty="0">
                <a:solidFill>
                  <a:srgbClr val="0070C0"/>
                </a:solidFill>
              </a:rPr>
              <a:t>Business Rational</a:t>
            </a:r>
          </a:p>
        </p:txBody>
      </p:sp>
      <p:sp>
        <p:nvSpPr>
          <p:cNvPr id="3" name="Content Placeholder 2"/>
          <p:cNvSpPr>
            <a:spLocks noGrp="1"/>
          </p:cNvSpPr>
          <p:nvPr>
            <p:ph idx="1"/>
          </p:nvPr>
        </p:nvSpPr>
        <p:spPr>
          <a:xfrm>
            <a:off x="655320" y="1690688"/>
            <a:ext cx="8027265" cy="4351338"/>
          </a:xfrm>
        </p:spPr>
        <p:txBody>
          <a:bodyPr>
            <a:normAutofit/>
          </a:bodyPr>
          <a:lstStyle/>
          <a:p>
            <a:pPr marL="0" indent="0">
              <a:lnSpc>
                <a:spcPct val="150000"/>
              </a:lnSpc>
              <a:buNone/>
            </a:pPr>
            <a:r>
              <a:rPr lang="en-US" sz="1600" dirty="0"/>
              <a:t>A leading hospital in the US is suddenly seeing increase in the patient readmission in less than 30 days. This is serious concern for the hospital as it may indicate insufficient treatment or diagnosis when the patient was admitted first and later released under clean bill of health. Not only the image of hospital’s healthcare provider is compromised, this is also increased cost to the entire </a:t>
            </a:r>
            <a:r>
              <a:rPr lang="en-US" sz="1600" dirty="0" err="1"/>
              <a:t>medicare</a:t>
            </a:r>
            <a:r>
              <a:rPr lang="en-US" sz="1600" dirty="0"/>
              <a:t> ecosystem inform of increased insurance claims.</a:t>
            </a:r>
          </a:p>
          <a:p>
            <a:endParaRPr lang="en-US" sz="1600" b="1" dirty="0"/>
          </a:p>
          <a:p>
            <a:pPr marL="0" indent="0">
              <a:buNone/>
            </a:pPr>
            <a:r>
              <a:rPr lang="en-US" sz="1600" b="1" dirty="0"/>
              <a:t>Hospital want to classify their patients into two categories:</a:t>
            </a:r>
          </a:p>
          <a:p>
            <a:r>
              <a:rPr lang="en-US" sz="1600" dirty="0"/>
              <a:t>Readmitted within 30 days</a:t>
            </a:r>
          </a:p>
          <a:p>
            <a:r>
              <a:rPr lang="en-US" sz="1600" dirty="0"/>
              <a:t>Not readmitted.</a:t>
            </a:r>
          </a:p>
          <a:p>
            <a:endParaRPr lang="en-US" sz="1600" b="1" i="1" dirty="0"/>
          </a:p>
          <a:p>
            <a:pPr marL="0" indent="0">
              <a:lnSpc>
                <a:spcPct val="110000"/>
              </a:lnSpc>
              <a:buNone/>
            </a:pPr>
            <a:r>
              <a:rPr lang="en-US" sz="1600" dirty="0"/>
              <a:t>Their focus is on </a:t>
            </a:r>
            <a:r>
              <a:rPr lang="en-US" sz="1600" b="1" dirty="0">
                <a:solidFill>
                  <a:srgbClr val="FF0000"/>
                </a:solidFill>
              </a:rPr>
              <a:t>RECALL </a:t>
            </a:r>
            <a:r>
              <a:rPr lang="en-US" sz="1600" dirty="0"/>
              <a:t>with respect to ‘readmission within 30 days’, which the hospital wants to avoid the most.</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778" b="96889" l="0" r="100000"/>
                    </a14:imgEffect>
                  </a14:imgLayer>
                </a14:imgProps>
              </a:ext>
            </a:extLst>
          </a:blip>
          <a:stretch>
            <a:fillRect/>
          </a:stretch>
        </p:blipFill>
        <p:spPr>
          <a:xfrm>
            <a:off x="9982906" y="2479773"/>
            <a:ext cx="599440" cy="599440"/>
          </a:xfrm>
          <a:prstGeom prst="rect">
            <a:avLst/>
          </a:prstGeom>
        </p:spPr>
      </p:pic>
    </p:spTree>
    <p:extLst>
      <p:ext uri="{BB962C8B-B14F-4D97-AF65-F5344CB8AC3E}">
        <p14:creationId xmlns:p14="http://schemas.microsoft.com/office/powerpoint/2010/main" val="199354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 y="235902"/>
            <a:ext cx="10515600" cy="1325563"/>
          </a:xfrm>
        </p:spPr>
        <p:txBody>
          <a:bodyPr/>
          <a:lstStyle/>
          <a:p>
            <a:r>
              <a:rPr lang="en-US" dirty="0">
                <a:solidFill>
                  <a:srgbClr val="0070C0"/>
                </a:solidFill>
              </a:rPr>
              <a:t>Data Exploration</a:t>
            </a:r>
          </a:p>
        </p:txBody>
      </p:sp>
      <p:pic>
        <p:nvPicPr>
          <p:cNvPr id="4" name="Picture 3"/>
          <p:cNvPicPr>
            <a:picLocks noChangeAspect="1"/>
          </p:cNvPicPr>
          <p:nvPr/>
        </p:nvPicPr>
        <p:blipFill>
          <a:blip r:embed="rId2"/>
          <a:stretch>
            <a:fillRect/>
          </a:stretch>
        </p:blipFill>
        <p:spPr>
          <a:xfrm>
            <a:off x="981195" y="3967582"/>
            <a:ext cx="4052331" cy="2447290"/>
          </a:xfrm>
          <a:prstGeom prst="rect">
            <a:avLst/>
          </a:prstGeom>
        </p:spPr>
      </p:pic>
      <p:sp>
        <p:nvSpPr>
          <p:cNvPr id="7" name="TextBox 6"/>
          <p:cNvSpPr txBox="1"/>
          <p:nvPr/>
        </p:nvSpPr>
        <p:spPr>
          <a:xfrm>
            <a:off x="640080" y="1413439"/>
            <a:ext cx="8351520"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are 44 Independent features in the initial dataset, one dependent feature.</a:t>
            </a:r>
          </a:p>
          <a:p>
            <a:pPr marL="285750" indent="-285750">
              <a:lnSpc>
                <a:spcPct val="150000"/>
              </a:lnSpc>
              <a:buFont typeface="Arial" panose="020B0604020202020204" pitchFamily="34" charset="0"/>
              <a:buChar char="•"/>
            </a:pPr>
            <a:r>
              <a:rPr lang="en-US" dirty="0"/>
              <a:t>20 feature out of 44 independent features related to drugs</a:t>
            </a:r>
          </a:p>
        </p:txBody>
      </p:sp>
      <p:sp>
        <p:nvSpPr>
          <p:cNvPr id="13" name="TextBox 12"/>
          <p:cNvSpPr txBox="1"/>
          <p:nvPr/>
        </p:nvSpPr>
        <p:spPr>
          <a:xfrm>
            <a:off x="873760" y="2505322"/>
            <a:ext cx="3749040" cy="1177245"/>
          </a:xfrm>
          <a:prstGeom prst="rect">
            <a:avLst/>
          </a:prstGeom>
          <a:noFill/>
        </p:spPr>
        <p:txBody>
          <a:bodyPr wrap="square" rtlCol="0">
            <a:spAutoFit/>
          </a:bodyPr>
          <a:lstStyle/>
          <a:p>
            <a:r>
              <a:rPr lang="en-US" dirty="0">
                <a:solidFill>
                  <a:srgbClr val="0070C0"/>
                </a:solidFill>
              </a:rPr>
              <a:t>Class Imbalance:</a:t>
            </a:r>
          </a:p>
          <a:p>
            <a:endParaRPr lang="en-US" sz="800" dirty="0"/>
          </a:p>
          <a:p>
            <a:r>
              <a:rPr lang="en-US" sz="1400" dirty="0">
                <a:solidFill>
                  <a:srgbClr val="0070C0"/>
                </a:solidFill>
              </a:rPr>
              <a:t>13.7% </a:t>
            </a:r>
            <a:r>
              <a:rPr lang="en-US" dirty="0"/>
              <a:t>: Within30days</a:t>
            </a:r>
          </a:p>
          <a:p>
            <a:r>
              <a:rPr lang="en-US" sz="2400" dirty="0">
                <a:solidFill>
                  <a:srgbClr val="FF0000"/>
                </a:solidFill>
              </a:rPr>
              <a:t>86.3% </a:t>
            </a:r>
            <a:r>
              <a:rPr lang="en-US" dirty="0"/>
              <a:t>: NO</a:t>
            </a:r>
          </a:p>
        </p:txBody>
      </p:sp>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9195" b="89080" l="3448" r="96207"/>
                    </a14:imgEffect>
                  </a14:imgLayer>
                </a14:imgProps>
              </a:ext>
            </a:extLst>
          </a:blip>
          <a:stretch>
            <a:fillRect/>
          </a:stretch>
        </p:blipFill>
        <p:spPr>
          <a:xfrm rot="1281568">
            <a:off x="6682478" y="3397880"/>
            <a:ext cx="4887518" cy="2932511"/>
          </a:xfrm>
          <a:prstGeom prst="rect">
            <a:avLst/>
          </a:prstGeom>
        </p:spPr>
      </p:pic>
    </p:spTree>
    <p:extLst>
      <p:ext uri="{BB962C8B-B14F-4D97-AF65-F5344CB8AC3E}">
        <p14:creationId xmlns:p14="http://schemas.microsoft.com/office/powerpoint/2010/main" val="124631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 y="2222"/>
            <a:ext cx="10515600" cy="1325563"/>
          </a:xfrm>
        </p:spPr>
        <p:txBody>
          <a:bodyPr/>
          <a:lstStyle/>
          <a:p>
            <a:r>
              <a:rPr lang="en-US" dirty="0">
                <a:solidFill>
                  <a:srgbClr val="0070C0"/>
                </a:solidFill>
              </a:rPr>
              <a:t>Data Exploration(cont..)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080" y="2902862"/>
            <a:ext cx="4155440" cy="323770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00" y="2902862"/>
            <a:ext cx="4087780" cy="3259410"/>
          </a:xfrm>
          <a:prstGeom prst="rect">
            <a:avLst/>
          </a:prstGeom>
        </p:spPr>
      </p:pic>
      <p:sp>
        <p:nvSpPr>
          <p:cNvPr id="15" name="TextBox 14"/>
          <p:cNvSpPr txBox="1"/>
          <p:nvPr/>
        </p:nvSpPr>
        <p:spPr>
          <a:xfrm>
            <a:off x="1798132" y="6258560"/>
            <a:ext cx="1717040" cy="369332"/>
          </a:xfrm>
          <a:prstGeom prst="rect">
            <a:avLst/>
          </a:prstGeom>
          <a:noFill/>
        </p:spPr>
        <p:txBody>
          <a:bodyPr wrap="square" rtlCol="0">
            <a:spAutoFit/>
          </a:bodyPr>
          <a:lstStyle/>
          <a:p>
            <a:r>
              <a:rPr lang="en-US" dirty="0"/>
              <a:t>Missing in Train</a:t>
            </a:r>
          </a:p>
        </p:txBody>
      </p:sp>
      <p:sp>
        <p:nvSpPr>
          <p:cNvPr id="16" name="TextBox 15"/>
          <p:cNvSpPr txBox="1"/>
          <p:nvPr/>
        </p:nvSpPr>
        <p:spPr>
          <a:xfrm>
            <a:off x="7802880" y="6258560"/>
            <a:ext cx="1717040" cy="369332"/>
          </a:xfrm>
          <a:prstGeom prst="rect">
            <a:avLst/>
          </a:prstGeom>
          <a:noFill/>
        </p:spPr>
        <p:txBody>
          <a:bodyPr wrap="square" rtlCol="0">
            <a:spAutoFit/>
          </a:bodyPr>
          <a:lstStyle/>
          <a:p>
            <a:r>
              <a:rPr lang="en-US" dirty="0"/>
              <a:t>Missing in Test</a:t>
            </a:r>
          </a:p>
        </p:txBody>
      </p:sp>
      <p:sp>
        <p:nvSpPr>
          <p:cNvPr id="17" name="TextBox 16"/>
          <p:cNvSpPr txBox="1"/>
          <p:nvPr/>
        </p:nvSpPr>
        <p:spPr>
          <a:xfrm>
            <a:off x="717900" y="1327785"/>
            <a:ext cx="9113520" cy="1215717"/>
          </a:xfrm>
          <a:prstGeom prst="rect">
            <a:avLst/>
          </a:prstGeom>
          <a:noFill/>
        </p:spPr>
        <p:txBody>
          <a:bodyPr wrap="square" rtlCol="0">
            <a:spAutoFit/>
          </a:bodyPr>
          <a:lstStyle/>
          <a:p>
            <a:r>
              <a:rPr lang="en-US" sz="1600" dirty="0"/>
              <a:t>Few columns in dataset has many missing values</a:t>
            </a:r>
          </a:p>
          <a:p>
            <a:endParaRPr lang="en-US" sz="900" dirty="0"/>
          </a:p>
          <a:p>
            <a:pPr marL="285750" indent="-285750">
              <a:buFont typeface="Arial" panose="020B0604020202020204" pitchFamily="34" charset="0"/>
              <a:buChar char="•"/>
            </a:pPr>
            <a:r>
              <a:rPr lang="en-US" sz="1600" dirty="0"/>
              <a:t>Weight -&gt; </a:t>
            </a:r>
            <a:r>
              <a:rPr lang="en-US" sz="1600" dirty="0">
                <a:solidFill>
                  <a:srgbClr val="FF0000"/>
                </a:solidFill>
              </a:rPr>
              <a:t>96%</a:t>
            </a:r>
          </a:p>
          <a:p>
            <a:pPr marL="285750" indent="-285750">
              <a:buFont typeface="Arial" panose="020B0604020202020204" pitchFamily="34" charset="0"/>
              <a:buChar char="•"/>
            </a:pPr>
            <a:r>
              <a:rPr lang="en-US" sz="1600" dirty="0"/>
              <a:t>Medical Specialty -&gt; </a:t>
            </a:r>
            <a:r>
              <a:rPr lang="en-US" sz="1600" dirty="0">
                <a:solidFill>
                  <a:srgbClr val="FF0000"/>
                </a:solidFill>
              </a:rPr>
              <a:t>47%</a:t>
            </a:r>
          </a:p>
          <a:p>
            <a:pPr marL="285750" indent="-285750">
              <a:buFont typeface="Arial" panose="020B0604020202020204" pitchFamily="34" charset="0"/>
              <a:buChar char="•"/>
            </a:pPr>
            <a:r>
              <a:rPr lang="en-US" sz="1600" dirty="0"/>
              <a:t>Payer Code -&gt; </a:t>
            </a:r>
            <a:r>
              <a:rPr lang="en-US" sz="1600" dirty="0">
                <a:solidFill>
                  <a:srgbClr val="FF0000"/>
                </a:solidFill>
              </a:rPr>
              <a:t>42.5%</a:t>
            </a:r>
          </a:p>
        </p:txBody>
      </p:sp>
    </p:spTree>
    <p:extLst>
      <p:ext uri="{BB962C8B-B14F-4D97-AF65-F5344CB8AC3E}">
        <p14:creationId xmlns:p14="http://schemas.microsoft.com/office/powerpoint/2010/main" val="103063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 y="2222"/>
            <a:ext cx="10515600" cy="1325563"/>
          </a:xfrm>
        </p:spPr>
        <p:txBody>
          <a:bodyPr/>
          <a:lstStyle/>
          <a:p>
            <a:r>
              <a:rPr lang="en-US" dirty="0">
                <a:solidFill>
                  <a:srgbClr val="0070C0"/>
                </a:solidFill>
              </a:rPr>
              <a:t>Data Exploration(cont..)</a:t>
            </a:r>
          </a:p>
        </p:txBody>
      </p:sp>
      <p:pic>
        <p:nvPicPr>
          <p:cNvPr id="5"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799" y="896003"/>
            <a:ext cx="6126323" cy="575314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66" y="3403600"/>
            <a:ext cx="4349218" cy="3173832"/>
          </a:xfrm>
          <a:prstGeom prst="rect">
            <a:avLst/>
          </a:prstGeom>
        </p:spPr>
      </p:pic>
      <p:sp>
        <p:nvSpPr>
          <p:cNvPr id="4" name="TextBox 3"/>
          <p:cNvSpPr txBox="1"/>
          <p:nvPr/>
        </p:nvSpPr>
        <p:spPr>
          <a:xfrm>
            <a:off x="660400" y="1327785"/>
            <a:ext cx="425058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Patient numbers dramatically increase with age, and reaches a peak in the range of 70-80 years old.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From pair-plot, it is clear that, patients who are many drugs are likely to get readmitted. </a:t>
            </a:r>
          </a:p>
        </p:txBody>
      </p:sp>
    </p:spTree>
    <p:extLst>
      <p:ext uri="{BB962C8B-B14F-4D97-AF65-F5344CB8AC3E}">
        <p14:creationId xmlns:p14="http://schemas.microsoft.com/office/powerpoint/2010/main" val="105934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 y="2222"/>
            <a:ext cx="10515600" cy="1325563"/>
          </a:xfrm>
        </p:spPr>
        <p:txBody>
          <a:bodyPr/>
          <a:lstStyle/>
          <a:p>
            <a:r>
              <a:rPr lang="en-US" dirty="0">
                <a:solidFill>
                  <a:srgbClr val="0070C0"/>
                </a:solidFill>
              </a:rPr>
              <a:t>Data Exploration(cont..)</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255" y="2865120"/>
            <a:ext cx="5429986" cy="3180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84" y="2865120"/>
            <a:ext cx="5125924" cy="3180080"/>
          </a:xfrm>
          <a:prstGeom prst="rect">
            <a:avLst/>
          </a:prstGeom>
        </p:spPr>
      </p:pic>
      <p:sp>
        <p:nvSpPr>
          <p:cNvPr id="4" name="TextBox 3"/>
          <p:cNvSpPr txBox="1"/>
          <p:nvPr/>
        </p:nvSpPr>
        <p:spPr>
          <a:xfrm>
            <a:off x="467360" y="1480185"/>
            <a:ext cx="4619608"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Patients in </a:t>
            </a:r>
            <a:r>
              <a:rPr lang="en-US" sz="1600" dirty="0" err="1"/>
              <a:t>discharge_decomposition</a:t>
            </a:r>
            <a:r>
              <a:rPr lang="en-US" sz="1600" dirty="0"/>
              <a:t> category, ‘Discharged’ and ‘</a:t>
            </a:r>
            <a:r>
              <a:rPr lang="en-US" sz="1600" dirty="0" err="1"/>
              <a:t>Transfered</a:t>
            </a:r>
            <a:r>
              <a:rPr lang="en-US" sz="1600" dirty="0"/>
              <a:t>’ could get readmitted.</a:t>
            </a:r>
          </a:p>
        </p:txBody>
      </p:sp>
      <p:sp>
        <p:nvSpPr>
          <p:cNvPr id="8" name="TextBox 7"/>
          <p:cNvSpPr txBox="1"/>
          <p:nvPr/>
        </p:nvSpPr>
        <p:spPr>
          <a:xfrm>
            <a:off x="6396255" y="1480185"/>
            <a:ext cx="4619608"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Patients in diagnosis_1 category, ‘Circulatory’ and ‘Immunity’ could get readmitted.</a:t>
            </a:r>
          </a:p>
        </p:txBody>
      </p:sp>
      <p:cxnSp>
        <p:nvCxnSpPr>
          <p:cNvPr id="10" name="Straight Arrow Connector 9"/>
          <p:cNvCxnSpPr/>
          <p:nvPr/>
        </p:nvCxnSpPr>
        <p:spPr>
          <a:xfrm>
            <a:off x="6031171" y="1327785"/>
            <a:ext cx="20320" cy="48698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00" y="-80918"/>
            <a:ext cx="10515600" cy="1325563"/>
          </a:xfrm>
        </p:spPr>
        <p:txBody>
          <a:bodyPr/>
          <a:lstStyle/>
          <a:p>
            <a:r>
              <a:rPr lang="en-US" dirty="0">
                <a:solidFill>
                  <a:srgbClr val="0070C0"/>
                </a:solidFill>
              </a:rPr>
              <a:t>Data Preprocessing</a:t>
            </a:r>
          </a:p>
        </p:txBody>
      </p:sp>
      <p:sp>
        <p:nvSpPr>
          <p:cNvPr id="6" name="Content Placeholder 5"/>
          <p:cNvSpPr>
            <a:spLocks noGrp="1"/>
          </p:cNvSpPr>
          <p:nvPr>
            <p:ph idx="1"/>
          </p:nvPr>
        </p:nvSpPr>
        <p:spPr>
          <a:xfrm>
            <a:off x="826351" y="1059099"/>
            <a:ext cx="8712200" cy="3066290"/>
          </a:xfrm>
        </p:spPr>
        <p:txBody>
          <a:bodyPr>
            <a:normAutofit/>
          </a:bodyPr>
          <a:lstStyle/>
          <a:p>
            <a:pPr>
              <a:lnSpc>
                <a:spcPct val="100000"/>
              </a:lnSpc>
            </a:pPr>
            <a:r>
              <a:rPr lang="en-US" sz="1600" dirty="0"/>
              <a:t>To manage the level discrepancies, </a:t>
            </a:r>
            <a:r>
              <a:rPr lang="en-US" sz="1600" dirty="0">
                <a:solidFill>
                  <a:srgbClr val="0070C0"/>
                </a:solidFill>
              </a:rPr>
              <a:t>Train and test sets are merged together and preprocessed.</a:t>
            </a:r>
          </a:p>
          <a:p>
            <a:pPr>
              <a:lnSpc>
                <a:spcPct val="100000"/>
              </a:lnSpc>
            </a:pPr>
            <a:r>
              <a:rPr lang="en-US" sz="1600" dirty="0">
                <a:solidFill>
                  <a:srgbClr val="0070C0"/>
                </a:solidFill>
              </a:rPr>
              <a:t>Weight, Payer Code and Medical </a:t>
            </a:r>
            <a:r>
              <a:rPr lang="en-US" sz="1600" dirty="0" err="1">
                <a:solidFill>
                  <a:srgbClr val="0070C0"/>
                </a:solidFill>
              </a:rPr>
              <a:t>Speciality</a:t>
            </a:r>
            <a:r>
              <a:rPr lang="en-US" sz="1600" dirty="0">
                <a:solidFill>
                  <a:srgbClr val="0070C0"/>
                </a:solidFill>
              </a:rPr>
              <a:t> has high missing value</a:t>
            </a:r>
            <a:r>
              <a:rPr lang="en-US" sz="1600" dirty="0"/>
              <a:t>. </a:t>
            </a:r>
            <a:r>
              <a:rPr lang="en-US" sz="1600" dirty="0" err="1"/>
              <a:t>Atleast</a:t>
            </a:r>
            <a:r>
              <a:rPr lang="en-US" sz="1600" dirty="0"/>
              <a:t>, around 50% of data in those columns is missing.</a:t>
            </a:r>
          </a:p>
          <a:p>
            <a:pPr>
              <a:lnSpc>
                <a:spcPct val="100000"/>
              </a:lnSpc>
            </a:pPr>
            <a:r>
              <a:rPr lang="en-US" sz="1600" dirty="0"/>
              <a:t>Days difference between Discharged and Admission dates is considered </a:t>
            </a:r>
            <a:r>
              <a:rPr lang="en-US" sz="1600" dirty="0">
                <a:solidFill>
                  <a:srgbClr val="0070C0"/>
                </a:solidFill>
              </a:rPr>
              <a:t>Days in Hospital</a:t>
            </a:r>
            <a:r>
              <a:rPr lang="en-US" sz="1600" dirty="0"/>
              <a:t>.</a:t>
            </a:r>
          </a:p>
          <a:p>
            <a:pPr>
              <a:lnSpc>
                <a:spcPct val="100000"/>
              </a:lnSpc>
            </a:pPr>
            <a:r>
              <a:rPr lang="en-US" sz="1600" dirty="0">
                <a:solidFill>
                  <a:srgbClr val="0070C0"/>
                </a:solidFill>
              </a:rPr>
              <a:t>Diagnosis_1, Diagnosis_2, Diagnosis_3 </a:t>
            </a:r>
            <a:r>
              <a:rPr lang="en-US" sz="1600" dirty="0"/>
              <a:t>column codes are grouped into meaningful categories as per </a:t>
            </a:r>
            <a:r>
              <a:rPr lang="en-US" sz="1600" dirty="0">
                <a:solidFill>
                  <a:srgbClr val="0070C0"/>
                </a:solidFill>
              </a:rPr>
              <a:t>ICD-9 codes.</a:t>
            </a:r>
          </a:p>
          <a:p>
            <a:pPr>
              <a:lnSpc>
                <a:spcPct val="100000"/>
              </a:lnSpc>
            </a:pPr>
            <a:r>
              <a:rPr lang="en-US" sz="1600" dirty="0"/>
              <a:t>Levels of age, </a:t>
            </a:r>
            <a:r>
              <a:rPr lang="en-US" sz="1600" dirty="0" err="1"/>
              <a:t>discharge_disposition_id</a:t>
            </a:r>
            <a:r>
              <a:rPr lang="en-US" sz="1600" dirty="0"/>
              <a:t>, </a:t>
            </a:r>
            <a:r>
              <a:rPr lang="en-US" sz="1600" dirty="0" err="1"/>
              <a:t>admission_type_id</a:t>
            </a:r>
            <a:r>
              <a:rPr lang="en-US" sz="1600" dirty="0"/>
              <a:t> and </a:t>
            </a:r>
            <a:r>
              <a:rPr lang="en-US" sz="1600" dirty="0" err="1"/>
              <a:t>admission_source_id</a:t>
            </a:r>
            <a:r>
              <a:rPr lang="en-US" sz="1600" dirty="0"/>
              <a:t> are </a:t>
            </a:r>
            <a:r>
              <a:rPr lang="en-US" sz="1600" dirty="0">
                <a:solidFill>
                  <a:srgbClr val="0070C0"/>
                </a:solidFill>
              </a:rPr>
              <a:t>condensed to meaningful levels.</a:t>
            </a:r>
          </a:p>
          <a:p>
            <a:pPr>
              <a:lnSpc>
                <a:spcPct val="100000"/>
              </a:lnSpc>
            </a:pPr>
            <a:r>
              <a:rPr lang="en-US" sz="1600" dirty="0"/>
              <a:t>IDs and Dates are dropped.</a:t>
            </a:r>
          </a:p>
        </p:txBody>
      </p:sp>
      <p:sp>
        <p:nvSpPr>
          <p:cNvPr id="7" name="Rectangle 1"/>
          <p:cNvSpPr>
            <a:spLocks noChangeArrowheads="1"/>
          </p:cNvSpPr>
          <p:nvPr/>
        </p:nvSpPr>
        <p:spPr bwMode="auto">
          <a:xfrm>
            <a:off x="838200" y="6414849"/>
            <a:ext cx="66229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hlinkClick r:id="rId2"/>
              </a:rPr>
              <a:t>https://en.wikipedia.org/wiki/List_of_ICD-9_codes_001%E2%80%93139:_infectious_and_parasitic_diseases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7" name="Group 16"/>
          <p:cNvGrpSpPr/>
          <p:nvPr/>
        </p:nvGrpSpPr>
        <p:grpSpPr>
          <a:xfrm>
            <a:off x="9233461" y="365125"/>
            <a:ext cx="2357903" cy="2357901"/>
            <a:chOff x="14519275" y="-16298863"/>
            <a:chExt cx="34758313" cy="34758313"/>
          </a:xfrm>
        </p:grpSpPr>
        <p:sp>
          <p:nvSpPr>
            <p:cNvPr id="18" name="Freeform 22"/>
            <p:cNvSpPr>
              <a:spLocks/>
            </p:cNvSpPr>
            <p:nvPr/>
          </p:nvSpPr>
          <p:spPr bwMode="auto">
            <a:xfrm>
              <a:off x="14519275" y="-16298863"/>
              <a:ext cx="26447750" cy="26447750"/>
            </a:xfrm>
            <a:custGeom>
              <a:avLst/>
              <a:gdLst>
                <a:gd name="T0" fmla="*/ 8997 w 16660"/>
                <a:gd name="T1" fmla="*/ 13 h 16660"/>
                <a:gd name="T2" fmla="*/ 9382 w 16660"/>
                <a:gd name="T3" fmla="*/ 219 h 16660"/>
                <a:gd name="T4" fmla="*/ 9587 w 16660"/>
                <a:gd name="T5" fmla="*/ 610 h 16660"/>
                <a:gd name="T6" fmla="*/ 10875 w 16660"/>
                <a:gd name="T7" fmla="*/ 2833 h 16660"/>
                <a:gd name="T8" fmla="*/ 13031 w 16660"/>
                <a:gd name="T9" fmla="*/ 1911 h 16660"/>
                <a:gd name="T10" fmla="*/ 13469 w 16660"/>
                <a:gd name="T11" fmla="*/ 1871 h 16660"/>
                <a:gd name="T12" fmla="*/ 13854 w 16660"/>
                <a:gd name="T13" fmla="*/ 2077 h 16660"/>
                <a:gd name="T14" fmla="*/ 14749 w 16660"/>
                <a:gd name="T15" fmla="*/ 3052 h 16660"/>
                <a:gd name="T16" fmla="*/ 14789 w 16660"/>
                <a:gd name="T17" fmla="*/ 3483 h 16660"/>
                <a:gd name="T18" fmla="*/ 13608 w 16660"/>
                <a:gd name="T19" fmla="*/ 5361 h 16660"/>
                <a:gd name="T20" fmla="*/ 14165 w 16660"/>
                <a:gd name="T21" fmla="*/ 6695 h 16660"/>
                <a:gd name="T22" fmla="*/ 16328 w 16660"/>
                <a:gd name="T23" fmla="*/ 7186 h 16660"/>
                <a:gd name="T24" fmla="*/ 16600 w 16660"/>
                <a:gd name="T25" fmla="*/ 7524 h 16660"/>
                <a:gd name="T26" fmla="*/ 16660 w 16660"/>
                <a:gd name="T27" fmla="*/ 8844 h 16660"/>
                <a:gd name="T28" fmla="*/ 16534 w 16660"/>
                <a:gd name="T29" fmla="*/ 9269 h 16660"/>
                <a:gd name="T30" fmla="*/ 16196 w 16660"/>
                <a:gd name="T31" fmla="*/ 9541 h 16660"/>
                <a:gd name="T32" fmla="*/ 14013 w 16660"/>
                <a:gd name="T33" fmla="*/ 10430 h 16660"/>
                <a:gd name="T34" fmla="*/ 14676 w 16660"/>
                <a:gd name="T35" fmla="*/ 12898 h 16660"/>
                <a:gd name="T36" fmla="*/ 14802 w 16660"/>
                <a:gd name="T37" fmla="*/ 13323 h 16660"/>
                <a:gd name="T38" fmla="*/ 14683 w 16660"/>
                <a:gd name="T39" fmla="*/ 13741 h 16660"/>
                <a:gd name="T40" fmla="*/ 13741 w 16660"/>
                <a:gd name="T41" fmla="*/ 14683 h 16660"/>
                <a:gd name="T42" fmla="*/ 13323 w 16660"/>
                <a:gd name="T43" fmla="*/ 14802 h 16660"/>
                <a:gd name="T44" fmla="*/ 12898 w 16660"/>
                <a:gd name="T45" fmla="*/ 14676 h 16660"/>
                <a:gd name="T46" fmla="*/ 10423 w 16660"/>
                <a:gd name="T47" fmla="*/ 14013 h 16660"/>
                <a:gd name="T48" fmla="*/ 9541 w 16660"/>
                <a:gd name="T49" fmla="*/ 16196 h 16660"/>
                <a:gd name="T50" fmla="*/ 9269 w 16660"/>
                <a:gd name="T51" fmla="*/ 16534 h 16660"/>
                <a:gd name="T52" fmla="*/ 8844 w 16660"/>
                <a:gd name="T53" fmla="*/ 16660 h 16660"/>
                <a:gd name="T54" fmla="*/ 7524 w 16660"/>
                <a:gd name="T55" fmla="*/ 16600 h 16660"/>
                <a:gd name="T56" fmla="*/ 7186 w 16660"/>
                <a:gd name="T57" fmla="*/ 16328 h 16660"/>
                <a:gd name="T58" fmla="*/ 6695 w 16660"/>
                <a:gd name="T59" fmla="*/ 14165 h 16660"/>
                <a:gd name="T60" fmla="*/ 5361 w 16660"/>
                <a:gd name="T61" fmla="*/ 13608 h 16660"/>
                <a:gd name="T62" fmla="*/ 3483 w 16660"/>
                <a:gd name="T63" fmla="*/ 14789 h 16660"/>
                <a:gd name="T64" fmla="*/ 3052 w 16660"/>
                <a:gd name="T65" fmla="*/ 14749 h 16660"/>
                <a:gd name="T66" fmla="*/ 2077 w 16660"/>
                <a:gd name="T67" fmla="*/ 13854 h 16660"/>
                <a:gd name="T68" fmla="*/ 1871 w 16660"/>
                <a:gd name="T69" fmla="*/ 13469 h 16660"/>
                <a:gd name="T70" fmla="*/ 1911 w 16660"/>
                <a:gd name="T71" fmla="*/ 13031 h 16660"/>
                <a:gd name="T72" fmla="*/ 2833 w 16660"/>
                <a:gd name="T73" fmla="*/ 10875 h 16660"/>
                <a:gd name="T74" fmla="*/ 610 w 16660"/>
                <a:gd name="T75" fmla="*/ 9587 h 16660"/>
                <a:gd name="T76" fmla="*/ 219 w 16660"/>
                <a:gd name="T77" fmla="*/ 9382 h 16660"/>
                <a:gd name="T78" fmla="*/ 13 w 16660"/>
                <a:gd name="T79" fmla="*/ 8997 h 16660"/>
                <a:gd name="T80" fmla="*/ 13 w 16660"/>
                <a:gd name="T81" fmla="*/ 7663 h 16660"/>
                <a:gd name="T82" fmla="*/ 219 w 16660"/>
                <a:gd name="T83" fmla="*/ 7278 h 16660"/>
                <a:gd name="T84" fmla="*/ 610 w 16660"/>
                <a:gd name="T85" fmla="*/ 7073 h 16660"/>
                <a:gd name="T86" fmla="*/ 2833 w 16660"/>
                <a:gd name="T87" fmla="*/ 5786 h 16660"/>
                <a:gd name="T88" fmla="*/ 1911 w 16660"/>
                <a:gd name="T89" fmla="*/ 3623 h 16660"/>
                <a:gd name="T90" fmla="*/ 1871 w 16660"/>
                <a:gd name="T91" fmla="*/ 3191 h 16660"/>
                <a:gd name="T92" fmla="*/ 2077 w 16660"/>
                <a:gd name="T93" fmla="*/ 2807 h 16660"/>
                <a:gd name="T94" fmla="*/ 3052 w 16660"/>
                <a:gd name="T95" fmla="*/ 1911 h 16660"/>
                <a:gd name="T96" fmla="*/ 3483 w 16660"/>
                <a:gd name="T97" fmla="*/ 1864 h 16660"/>
                <a:gd name="T98" fmla="*/ 5361 w 16660"/>
                <a:gd name="T99" fmla="*/ 3052 h 16660"/>
                <a:gd name="T100" fmla="*/ 6695 w 16660"/>
                <a:gd name="T101" fmla="*/ 2495 h 16660"/>
                <a:gd name="T102" fmla="*/ 7186 w 16660"/>
                <a:gd name="T103" fmla="*/ 332 h 16660"/>
                <a:gd name="T104" fmla="*/ 7524 w 16660"/>
                <a:gd name="T105" fmla="*/ 60 h 16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60" h="16660">
                  <a:moveTo>
                    <a:pt x="7816" y="0"/>
                  </a:moveTo>
                  <a:lnTo>
                    <a:pt x="8844" y="0"/>
                  </a:lnTo>
                  <a:lnTo>
                    <a:pt x="8997" y="13"/>
                  </a:lnTo>
                  <a:lnTo>
                    <a:pt x="9136" y="60"/>
                  </a:lnTo>
                  <a:lnTo>
                    <a:pt x="9269" y="126"/>
                  </a:lnTo>
                  <a:lnTo>
                    <a:pt x="9382" y="219"/>
                  </a:lnTo>
                  <a:lnTo>
                    <a:pt x="9475" y="332"/>
                  </a:lnTo>
                  <a:lnTo>
                    <a:pt x="9541" y="464"/>
                  </a:lnTo>
                  <a:lnTo>
                    <a:pt x="9587" y="610"/>
                  </a:lnTo>
                  <a:lnTo>
                    <a:pt x="9966" y="2495"/>
                  </a:lnTo>
                  <a:lnTo>
                    <a:pt x="10430" y="2647"/>
                  </a:lnTo>
                  <a:lnTo>
                    <a:pt x="10875" y="2833"/>
                  </a:lnTo>
                  <a:lnTo>
                    <a:pt x="11299" y="3052"/>
                  </a:lnTo>
                  <a:lnTo>
                    <a:pt x="12898" y="1984"/>
                  </a:lnTo>
                  <a:lnTo>
                    <a:pt x="13031" y="1911"/>
                  </a:lnTo>
                  <a:lnTo>
                    <a:pt x="13177" y="1864"/>
                  </a:lnTo>
                  <a:lnTo>
                    <a:pt x="13323" y="1851"/>
                  </a:lnTo>
                  <a:lnTo>
                    <a:pt x="13469" y="1871"/>
                  </a:lnTo>
                  <a:lnTo>
                    <a:pt x="13608" y="1911"/>
                  </a:lnTo>
                  <a:lnTo>
                    <a:pt x="13741" y="1977"/>
                  </a:lnTo>
                  <a:lnTo>
                    <a:pt x="13854" y="2077"/>
                  </a:lnTo>
                  <a:lnTo>
                    <a:pt x="14583" y="2807"/>
                  </a:lnTo>
                  <a:lnTo>
                    <a:pt x="14683" y="2919"/>
                  </a:lnTo>
                  <a:lnTo>
                    <a:pt x="14749" y="3052"/>
                  </a:lnTo>
                  <a:lnTo>
                    <a:pt x="14789" y="3191"/>
                  </a:lnTo>
                  <a:lnTo>
                    <a:pt x="14802" y="3337"/>
                  </a:lnTo>
                  <a:lnTo>
                    <a:pt x="14789" y="3483"/>
                  </a:lnTo>
                  <a:lnTo>
                    <a:pt x="14749" y="3623"/>
                  </a:lnTo>
                  <a:lnTo>
                    <a:pt x="14676" y="3762"/>
                  </a:lnTo>
                  <a:lnTo>
                    <a:pt x="13608" y="5361"/>
                  </a:lnTo>
                  <a:lnTo>
                    <a:pt x="13827" y="5786"/>
                  </a:lnTo>
                  <a:lnTo>
                    <a:pt x="14013" y="6230"/>
                  </a:lnTo>
                  <a:lnTo>
                    <a:pt x="14165" y="6695"/>
                  </a:lnTo>
                  <a:lnTo>
                    <a:pt x="16050" y="7073"/>
                  </a:lnTo>
                  <a:lnTo>
                    <a:pt x="16196" y="7119"/>
                  </a:lnTo>
                  <a:lnTo>
                    <a:pt x="16328" y="7186"/>
                  </a:lnTo>
                  <a:lnTo>
                    <a:pt x="16441" y="7278"/>
                  </a:lnTo>
                  <a:lnTo>
                    <a:pt x="16534" y="7391"/>
                  </a:lnTo>
                  <a:lnTo>
                    <a:pt x="16600" y="7524"/>
                  </a:lnTo>
                  <a:lnTo>
                    <a:pt x="16647" y="7663"/>
                  </a:lnTo>
                  <a:lnTo>
                    <a:pt x="16660" y="7816"/>
                  </a:lnTo>
                  <a:lnTo>
                    <a:pt x="16660" y="8844"/>
                  </a:lnTo>
                  <a:lnTo>
                    <a:pt x="16647" y="8997"/>
                  </a:lnTo>
                  <a:lnTo>
                    <a:pt x="16600" y="9136"/>
                  </a:lnTo>
                  <a:lnTo>
                    <a:pt x="16534" y="9269"/>
                  </a:lnTo>
                  <a:lnTo>
                    <a:pt x="16441" y="9382"/>
                  </a:lnTo>
                  <a:lnTo>
                    <a:pt x="16328" y="9475"/>
                  </a:lnTo>
                  <a:lnTo>
                    <a:pt x="16196" y="9541"/>
                  </a:lnTo>
                  <a:lnTo>
                    <a:pt x="16050" y="9587"/>
                  </a:lnTo>
                  <a:lnTo>
                    <a:pt x="14165" y="9966"/>
                  </a:lnTo>
                  <a:lnTo>
                    <a:pt x="14013" y="10430"/>
                  </a:lnTo>
                  <a:lnTo>
                    <a:pt x="13827" y="10875"/>
                  </a:lnTo>
                  <a:lnTo>
                    <a:pt x="13608" y="11299"/>
                  </a:lnTo>
                  <a:lnTo>
                    <a:pt x="14676" y="12898"/>
                  </a:lnTo>
                  <a:lnTo>
                    <a:pt x="14749" y="13031"/>
                  </a:lnTo>
                  <a:lnTo>
                    <a:pt x="14789" y="13177"/>
                  </a:lnTo>
                  <a:lnTo>
                    <a:pt x="14802" y="13323"/>
                  </a:lnTo>
                  <a:lnTo>
                    <a:pt x="14789" y="13469"/>
                  </a:lnTo>
                  <a:lnTo>
                    <a:pt x="14749" y="13608"/>
                  </a:lnTo>
                  <a:lnTo>
                    <a:pt x="14683" y="13741"/>
                  </a:lnTo>
                  <a:lnTo>
                    <a:pt x="14583" y="13854"/>
                  </a:lnTo>
                  <a:lnTo>
                    <a:pt x="13854" y="14583"/>
                  </a:lnTo>
                  <a:lnTo>
                    <a:pt x="13741" y="14683"/>
                  </a:lnTo>
                  <a:lnTo>
                    <a:pt x="13608" y="14749"/>
                  </a:lnTo>
                  <a:lnTo>
                    <a:pt x="13469" y="14789"/>
                  </a:lnTo>
                  <a:lnTo>
                    <a:pt x="13323" y="14802"/>
                  </a:lnTo>
                  <a:lnTo>
                    <a:pt x="13177" y="14789"/>
                  </a:lnTo>
                  <a:lnTo>
                    <a:pt x="13031" y="14749"/>
                  </a:lnTo>
                  <a:lnTo>
                    <a:pt x="12898" y="14676"/>
                  </a:lnTo>
                  <a:lnTo>
                    <a:pt x="11299" y="13608"/>
                  </a:lnTo>
                  <a:lnTo>
                    <a:pt x="10875" y="13827"/>
                  </a:lnTo>
                  <a:lnTo>
                    <a:pt x="10423" y="14013"/>
                  </a:lnTo>
                  <a:lnTo>
                    <a:pt x="9966" y="14165"/>
                  </a:lnTo>
                  <a:lnTo>
                    <a:pt x="9587" y="16050"/>
                  </a:lnTo>
                  <a:lnTo>
                    <a:pt x="9541" y="16196"/>
                  </a:lnTo>
                  <a:lnTo>
                    <a:pt x="9475" y="16328"/>
                  </a:lnTo>
                  <a:lnTo>
                    <a:pt x="9382" y="16441"/>
                  </a:lnTo>
                  <a:lnTo>
                    <a:pt x="9269" y="16534"/>
                  </a:lnTo>
                  <a:lnTo>
                    <a:pt x="9136" y="16600"/>
                  </a:lnTo>
                  <a:lnTo>
                    <a:pt x="8997" y="16647"/>
                  </a:lnTo>
                  <a:lnTo>
                    <a:pt x="8844" y="16660"/>
                  </a:lnTo>
                  <a:lnTo>
                    <a:pt x="7816" y="16660"/>
                  </a:lnTo>
                  <a:lnTo>
                    <a:pt x="7663" y="16647"/>
                  </a:lnTo>
                  <a:lnTo>
                    <a:pt x="7524" y="16600"/>
                  </a:lnTo>
                  <a:lnTo>
                    <a:pt x="7391" y="16534"/>
                  </a:lnTo>
                  <a:lnTo>
                    <a:pt x="7278" y="16441"/>
                  </a:lnTo>
                  <a:lnTo>
                    <a:pt x="7186" y="16328"/>
                  </a:lnTo>
                  <a:lnTo>
                    <a:pt x="7119" y="16196"/>
                  </a:lnTo>
                  <a:lnTo>
                    <a:pt x="7073" y="16050"/>
                  </a:lnTo>
                  <a:lnTo>
                    <a:pt x="6695" y="14165"/>
                  </a:lnTo>
                  <a:lnTo>
                    <a:pt x="6230" y="14013"/>
                  </a:lnTo>
                  <a:lnTo>
                    <a:pt x="5786" y="13827"/>
                  </a:lnTo>
                  <a:lnTo>
                    <a:pt x="5361" y="13608"/>
                  </a:lnTo>
                  <a:lnTo>
                    <a:pt x="3762" y="14676"/>
                  </a:lnTo>
                  <a:lnTo>
                    <a:pt x="3623" y="14749"/>
                  </a:lnTo>
                  <a:lnTo>
                    <a:pt x="3483" y="14789"/>
                  </a:lnTo>
                  <a:lnTo>
                    <a:pt x="3337" y="14802"/>
                  </a:lnTo>
                  <a:lnTo>
                    <a:pt x="3191" y="14789"/>
                  </a:lnTo>
                  <a:lnTo>
                    <a:pt x="3052" y="14749"/>
                  </a:lnTo>
                  <a:lnTo>
                    <a:pt x="2919" y="14683"/>
                  </a:lnTo>
                  <a:lnTo>
                    <a:pt x="2807" y="14583"/>
                  </a:lnTo>
                  <a:lnTo>
                    <a:pt x="2077" y="13854"/>
                  </a:lnTo>
                  <a:lnTo>
                    <a:pt x="1977" y="13741"/>
                  </a:lnTo>
                  <a:lnTo>
                    <a:pt x="1911" y="13608"/>
                  </a:lnTo>
                  <a:lnTo>
                    <a:pt x="1871" y="13469"/>
                  </a:lnTo>
                  <a:lnTo>
                    <a:pt x="1851" y="13323"/>
                  </a:lnTo>
                  <a:lnTo>
                    <a:pt x="1864" y="13177"/>
                  </a:lnTo>
                  <a:lnTo>
                    <a:pt x="1911" y="13031"/>
                  </a:lnTo>
                  <a:lnTo>
                    <a:pt x="1984" y="12898"/>
                  </a:lnTo>
                  <a:lnTo>
                    <a:pt x="3052" y="11299"/>
                  </a:lnTo>
                  <a:lnTo>
                    <a:pt x="2833" y="10875"/>
                  </a:lnTo>
                  <a:lnTo>
                    <a:pt x="2647" y="10430"/>
                  </a:lnTo>
                  <a:lnTo>
                    <a:pt x="2495" y="9966"/>
                  </a:lnTo>
                  <a:lnTo>
                    <a:pt x="610" y="9587"/>
                  </a:lnTo>
                  <a:lnTo>
                    <a:pt x="464" y="9541"/>
                  </a:lnTo>
                  <a:lnTo>
                    <a:pt x="332" y="9475"/>
                  </a:lnTo>
                  <a:lnTo>
                    <a:pt x="219" y="9382"/>
                  </a:lnTo>
                  <a:lnTo>
                    <a:pt x="126" y="9269"/>
                  </a:lnTo>
                  <a:lnTo>
                    <a:pt x="60" y="9136"/>
                  </a:lnTo>
                  <a:lnTo>
                    <a:pt x="13" y="8997"/>
                  </a:lnTo>
                  <a:lnTo>
                    <a:pt x="0" y="8844"/>
                  </a:lnTo>
                  <a:lnTo>
                    <a:pt x="0" y="7816"/>
                  </a:lnTo>
                  <a:lnTo>
                    <a:pt x="13" y="7663"/>
                  </a:lnTo>
                  <a:lnTo>
                    <a:pt x="60" y="7524"/>
                  </a:lnTo>
                  <a:lnTo>
                    <a:pt x="126" y="7391"/>
                  </a:lnTo>
                  <a:lnTo>
                    <a:pt x="219" y="7278"/>
                  </a:lnTo>
                  <a:lnTo>
                    <a:pt x="332" y="7186"/>
                  </a:lnTo>
                  <a:lnTo>
                    <a:pt x="464" y="7119"/>
                  </a:lnTo>
                  <a:lnTo>
                    <a:pt x="610" y="7073"/>
                  </a:lnTo>
                  <a:lnTo>
                    <a:pt x="2495" y="6695"/>
                  </a:lnTo>
                  <a:lnTo>
                    <a:pt x="2647" y="6230"/>
                  </a:lnTo>
                  <a:lnTo>
                    <a:pt x="2833" y="5786"/>
                  </a:lnTo>
                  <a:lnTo>
                    <a:pt x="3052" y="5361"/>
                  </a:lnTo>
                  <a:lnTo>
                    <a:pt x="1984" y="3762"/>
                  </a:lnTo>
                  <a:lnTo>
                    <a:pt x="1911" y="3623"/>
                  </a:lnTo>
                  <a:lnTo>
                    <a:pt x="1864" y="3483"/>
                  </a:lnTo>
                  <a:lnTo>
                    <a:pt x="1851" y="3337"/>
                  </a:lnTo>
                  <a:lnTo>
                    <a:pt x="1871" y="3191"/>
                  </a:lnTo>
                  <a:lnTo>
                    <a:pt x="1911" y="3052"/>
                  </a:lnTo>
                  <a:lnTo>
                    <a:pt x="1977" y="2919"/>
                  </a:lnTo>
                  <a:lnTo>
                    <a:pt x="2077" y="2807"/>
                  </a:lnTo>
                  <a:lnTo>
                    <a:pt x="2807" y="2077"/>
                  </a:lnTo>
                  <a:lnTo>
                    <a:pt x="2919" y="1977"/>
                  </a:lnTo>
                  <a:lnTo>
                    <a:pt x="3052" y="1911"/>
                  </a:lnTo>
                  <a:lnTo>
                    <a:pt x="3191" y="1871"/>
                  </a:lnTo>
                  <a:lnTo>
                    <a:pt x="3337" y="1851"/>
                  </a:lnTo>
                  <a:lnTo>
                    <a:pt x="3483" y="1864"/>
                  </a:lnTo>
                  <a:lnTo>
                    <a:pt x="3623" y="1911"/>
                  </a:lnTo>
                  <a:lnTo>
                    <a:pt x="3762" y="1984"/>
                  </a:lnTo>
                  <a:lnTo>
                    <a:pt x="5361" y="3052"/>
                  </a:lnTo>
                  <a:lnTo>
                    <a:pt x="5786" y="2833"/>
                  </a:lnTo>
                  <a:lnTo>
                    <a:pt x="6230" y="2647"/>
                  </a:lnTo>
                  <a:lnTo>
                    <a:pt x="6695" y="2495"/>
                  </a:lnTo>
                  <a:lnTo>
                    <a:pt x="7073" y="610"/>
                  </a:lnTo>
                  <a:lnTo>
                    <a:pt x="7119" y="464"/>
                  </a:lnTo>
                  <a:lnTo>
                    <a:pt x="7186" y="332"/>
                  </a:lnTo>
                  <a:lnTo>
                    <a:pt x="7278" y="219"/>
                  </a:lnTo>
                  <a:lnTo>
                    <a:pt x="7391" y="126"/>
                  </a:lnTo>
                  <a:lnTo>
                    <a:pt x="7524" y="60"/>
                  </a:lnTo>
                  <a:lnTo>
                    <a:pt x="7663" y="13"/>
                  </a:lnTo>
                  <a:lnTo>
                    <a:pt x="7816" y="0"/>
                  </a:lnTo>
                  <a:close/>
                </a:path>
              </a:pathLst>
            </a:custGeom>
            <a:solidFill>
              <a:srgbClr val="0D97C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9" name="Freeform 23"/>
            <p:cNvSpPr>
              <a:spLocks/>
            </p:cNvSpPr>
            <p:nvPr/>
          </p:nvSpPr>
          <p:spPr bwMode="auto">
            <a:xfrm>
              <a:off x="21934488" y="-8883650"/>
              <a:ext cx="11607800" cy="11607800"/>
            </a:xfrm>
            <a:custGeom>
              <a:avLst/>
              <a:gdLst>
                <a:gd name="T0" fmla="*/ 4034 w 7312"/>
                <a:gd name="T1" fmla="*/ 20 h 7312"/>
                <a:gd name="T2" fmla="*/ 4744 w 7312"/>
                <a:gd name="T3" fmla="*/ 166 h 7312"/>
                <a:gd name="T4" fmla="*/ 5401 w 7312"/>
                <a:gd name="T5" fmla="*/ 444 h 7312"/>
                <a:gd name="T6" fmla="*/ 5985 w 7312"/>
                <a:gd name="T7" fmla="*/ 836 h 7312"/>
                <a:gd name="T8" fmla="*/ 6482 w 7312"/>
                <a:gd name="T9" fmla="*/ 1334 h 7312"/>
                <a:gd name="T10" fmla="*/ 6874 w 7312"/>
                <a:gd name="T11" fmla="*/ 1917 h 7312"/>
                <a:gd name="T12" fmla="*/ 7152 w 7312"/>
                <a:gd name="T13" fmla="*/ 2574 h 7312"/>
                <a:gd name="T14" fmla="*/ 7298 w 7312"/>
                <a:gd name="T15" fmla="*/ 3284 h 7312"/>
                <a:gd name="T16" fmla="*/ 7298 w 7312"/>
                <a:gd name="T17" fmla="*/ 4034 h 7312"/>
                <a:gd name="T18" fmla="*/ 7152 w 7312"/>
                <a:gd name="T19" fmla="*/ 4744 h 7312"/>
                <a:gd name="T20" fmla="*/ 6874 w 7312"/>
                <a:gd name="T21" fmla="*/ 5401 h 7312"/>
                <a:gd name="T22" fmla="*/ 6482 w 7312"/>
                <a:gd name="T23" fmla="*/ 5985 h 7312"/>
                <a:gd name="T24" fmla="*/ 5985 w 7312"/>
                <a:gd name="T25" fmla="*/ 6482 h 7312"/>
                <a:gd name="T26" fmla="*/ 5401 w 7312"/>
                <a:gd name="T27" fmla="*/ 6874 h 7312"/>
                <a:gd name="T28" fmla="*/ 4744 w 7312"/>
                <a:gd name="T29" fmla="*/ 7152 h 7312"/>
                <a:gd name="T30" fmla="*/ 4034 w 7312"/>
                <a:gd name="T31" fmla="*/ 7298 h 7312"/>
                <a:gd name="T32" fmla="*/ 3284 w 7312"/>
                <a:gd name="T33" fmla="*/ 7298 h 7312"/>
                <a:gd name="T34" fmla="*/ 2574 w 7312"/>
                <a:gd name="T35" fmla="*/ 7152 h 7312"/>
                <a:gd name="T36" fmla="*/ 1917 w 7312"/>
                <a:gd name="T37" fmla="*/ 6874 h 7312"/>
                <a:gd name="T38" fmla="*/ 1334 w 7312"/>
                <a:gd name="T39" fmla="*/ 6482 h 7312"/>
                <a:gd name="T40" fmla="*/ 836 w 7312"/>
                <a:gd name="T41" fmla="*/ 5985 h 7312"/>
                <a:gd name="T42" fmla="*/ 444 w 7312"/>
                <a:gd name="T43" fmla="*/ 5401 h 7312"/>
                <a:gd name="T44" fmla="*/ 166 w 7312"/>
                <a:gd name="T45" fmla="*/ 4744 h 7312"/>
                <a:gd name="T46" fmla="*/ 20 w 7312"/>
                <a:gd name="T47" fmla="*/ 4034 h 7312"/>
                <a:gd name="T48" fmla="*/ 20 w 7312"/>
                <a:gd name="T49" fmla="*/ 3284 h 7312"/>
                <a:gd name="T50" fmla="*/ 166 w 7312"/>
                <a:gd name="T51" fmla="*/ 2574 h 7312"/>
                <a:gd name="T52" fmla="*/ 444 w 7312"/>
                <a:gd name="T53" fmla="*/ 1917 h 7312"/>
                <a:gd name="T54" fmla="*/ 836 w 7312"/>
                <a:gd name="T55" fmla="*/ 1334 h 7312"/>
                <a:gd name="T56" fmla="*/ 1334 w 7312"/>
                <a:gd name="T57" fmla="*/ 836 h 7312"/>
                <a:gd name="T58" fmla="*/ 1917 w 7312"/>
                <a:gd name="T59" fmla="*/ 444 h 7312"/>
                <a:gd name="T60" fmla="*/ 2574 w 7312"/>
                <a:gd name="T61" fmla="*/ 166 h 7312"/>
                <a:gd name="T62" fmla="*/ 3284 w 7312"/>
                <a:gd name="T63" fmla="*/ 20 h 7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2" h="7312">
                  <a:moveTo>
                    <a:pt x="3656" y="0"/>
                  </a:moveTo>
                  <a:lnTo>
                    <a:pt x="4034" y="20"/>
                  </a:lnTo>
                  <a:lnTo>
                    <a:pt x="4392" y="80"/>
                  </a:lnTo>
                  <a:lnTo>
                    <a:pt x="4744" y="166"/>
                  </a:lnTo>
                  <a:lnTo>
                    <a:pt x="5082" y="292"/>
                  </a:lnTo>
                  <a:lnTo>
                    <a:pt x="5401" y="444"/>
                  </a:lnTo>
                  <a:lnTo>
                    <a:pt x="5706" y="630"/>
                  </a:lnTo>
                  <a:lnTo>
                    <a:pt x="5985" y="836"/>
                  </a:lnTo>
                  <a:lnTo>
                    <a:pt x="6243" y="1075"/>
                  </a:lnTo>
                  <a:lnTo>
                    <a:pt x="6482" y="1334"/>
                  </a:lnTo>
                  <a:lnTo>
                    <a:pt x="6688" y="1612"/>
                  </a:lnTo>
                  <a:lnTo>
                    <a:pt x="6874" y="1917"/>
                  </a:lnTo>
                  <a:lnTo>
                    <a:pt x="7026" y="2236"/>
                  </a:lnTo>
                  <a:lnTo>
                    <a:pt x="7152" y="2574"/>
                  </a:lnTo>
                  <a:lnTo>
                    <a:pt x="7239" y="2919"/>
                  </a:lnTo>
                  <a:lnTo>
                    <a:pt x="7298" y="3284"/>
                  </a:lnTo>
                  <a:lnTo>
                    <a:pt x="7312" y="3656"/>
                  </a:lnTo>
                  <a:lnTo>
                    <a:pt x="7298" y="4034"/>
                  </a:lnTo>
                  <a:lnTo>
                    <a:pt x="7239" y="4392"/>
                  </a:lnTo>
                  <a:lnTo>
                    <a:pt x="7152" y="4744"/>
                  </a:lnTo>
                  <a:lnTo>
                    <a:pt x="7026" y="5082"/>
                  </a:lnTo>
                  <a:lnTo>
                    <a:pt x="6874" y="5401"/>
                  </a:lnTo>
                  <a:lnTo>
                    <a:pt x="6688" y="5706"/>
                  </a:lnTo>
                  <a:lnTo>
                    <a:pt x="6482" y="5985"/>
                  </a:lnTo>
                  <a:lnTo>
                    <a:pt x="6243" y="6243"/>
                  </a:lnTo>
                  <a:lnTo>
                    <a:pt x="5985" y="6482"/>
                  </a:lnTo>
                  <a:lnTo>
                    <a:pt x="5706" y="6688"/>
                  </a:lnTo>
                  <a:lnTo>
                    <a:pt x="5401" y="6874"/>
                  </a:lnTo>
                  <a:lnTo>
                    <a:pt x="5082" y="7026"/>
                  </a:lnTo>
                  <a:lnTo>
                    <a:pt x="4744" y="7152"/>
                  </a:lnTo>
                  <a:lnTo>
                    <a:pt x="4392" y="7239"/>
                  </a:lnTo>
                  <a:lnTo>
                    <a:pt x="4034" y="7298"/>
                  </a:lnTo>
                  <a:lnTo>
                    <a:pt x="3656" y="7312"/>
                  </a:lnTo>
                  <a:lnTo>
                    <a:pt x="3284" y="7298"/>
                  </a:lnTo>
                  <a:lnTo>
                    <a:pt x="2919" y="7239"/>
                  </a:lnTo>
                  <a:lnTo>
                    <a:pt x="2574" y="7152"/>
                  </a:lnTo>
                  <a:lnTo>
                    <a:pt x="2236" y="7026"/>
                  </a:lnTo>
                  <a:lnTo>
                    <a:pt x="1917" y="6874"/>
                  </a:lnTo>
                  <a:lnTo>
                    <a:pt x="1612" y="6688"/>
                  </a:lnTo>
                  <a:lnTo>
                    <a:pt x="1334" y="6482"/>
                  </a:lnTo>
                  <a:lnTo>
                    <a:pt x="1075" y="6243"/>
                  </a:lnTo>
                  <a:lnTo>
                    <a:pt x="836" y="5985"/>
                  </a:lnTo>
                  <a:lnTo>
                    <a:pt x="630" y="5706"/>
                  </a:lnTo>
                  <a:lnTo>
                    <a:pt x="444" y="5401"/>
                  </a:lnTo>
                  <a:lnTo>
                    <a:pt x="292" y="5082"/>
                  </a:lnTo>
                  <a:lnTo>
                    <a:pt x="166" y="4744"/>
                  </a:lnTo>
                  <a:lnTo>
                    <a:pt x="80" y="4392"/>
                  </a:lnTo>
                  <a:lnTo>
                    <a:pt x="20" y="4034"/>
                  </a:lnTo>
                  <a:lnTo>
                    <a:pt x="0" y="3656"/>
                  </a:lnTo>
                  <a:lnTo>
                    <a:pt x="20" y="3284"/>
                  </a:lnTo>
                  <a:lnTo>
                    <a:pt x="80" y="2919"/>
                  </a:lnTo>
                  <a:lnTo>
                    <a:pt x="166" y="2574"/>
                  </a:lnTo>
                  <a:lnTo>
                    <a:pt x="292" y="2236"/>
                  </a:lnTo>
                  <a:lnTo>
                    <a:pt x="444" y="1917"/>
                  </a:lnTo>
                  <a:lnTo>
                    <a:pt x="630" y="1612"/>
                  </a:lnTo>
                  <a:lnTo>
                    <a:pt x="836" y="1334"/>
                  </a:lnTo>
                  <a:lnTo>
                    <a:pt x="1075" y="1075"/>
                  </a:lnTo>
                  <a:lnTo>
                    <a:pt x="1334" y="836"/>
                  </a:lnTo>
                  <a:lnTo>
                    <a:pt x="1612" y="630"/>
                  </a:lnTo>
                  <a:lnTo>
                    <a:pt x="1917" y="444"/>
                  </a:lnTo>
                  <a:lnTo>
                    <a:pt x="2236" y="292"/>
                  </a:lnTo>
                  <a:lnTo>
                    <a:pt x="2574" y="166"/>
                  </a:lnTo>
                  <a:lnTo>
                    <a:pt x="2919" y="80"/>
                  </a:lnTo>
                  <a:lnTo>
                    <a:pt x="3284" y="20"/>
                  </a:lnTo>
                  <a:lnTo>
                    <a:pt x="3656" y="0"/>
                  </a:lnTo>
                  <a:close/>
                </a:path>
              </a:pathLst>
            </a:custGeom>
            <a:solidFill>
              <a:srgbClr val="0D97CF">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20" name="Freeform 24"/>
            <p:cNvSpPr>
              <a:spLocks/>
            </p:cNvSpPr>
            <p:nvPr/>
          </p:nvSpPr>
          <p:spPr bwMode="auto">
            <a:xfrm>
              <a:off x="24852313" y="-5965825"/>
              <a:ext cx="5772150" cy="5772150"/>
            </a:xfrm>
            <a:custGeom>
              <a:avLst/>
              <a:gdLst>
                <a:gd name="T0" fmla="*/ 1818 w 3636"/>
                <a:gd name="T1" fmla="*/ 0 h 3636"/>
                <a:gd name="T2" fmla="*/ 2090 w 3636"/>
                <a:gd name="T3" fmla="*/ 20 h 3636"/>
                <a:gd name="T4" fmla="*/ 2349 w 3636"/>
                <a:gd name="T5" fmla="*/ 79 h 3636"/>
                <a:gd name="T6" fmla="*/ 2587 w 3636"/>
                <a:gd name="T7" fmla="*/ 172 h 3636"/>
                <a:gd name="T8" fmla="*/ 2813 w 3636"/>
                <a:gd name="T9" fmla="*/ 298 h 3636"/>
                <a:gd name="T10" fmla="*/ 3012 w 3636"/>
                <a:gd name="T11" fmla="*/ 451 h 3636"/>
                <a:gd name="T12" fmla="*/ 3191 w 3636"/>
                <a:gd name="T13" fmla="*/ 630 h 3636"/>
                <a:gd name="T14" fmla="*/ 3344 w 3636"/>
                <a:gd name="T15" fmla="*/ 829 h 3636"/>
                <a:gd name="T16" fmla="*/ 3470 w 3636"/>
                <a:gd name="T17" fmla="*/ 1055 h 3636"/>
                <a:gd name="T18" fmla="*/ 3563 w 3636"/>
                <a:gd name="T19" fmla="*/ 1294 h 3636"/>
                <a:gd name="T20" fmla="*/ 3616 w 3636"/>
                <a:gd name="T21" fmla="*/ 1552 h 3636"/>
                <a:gd name="T22" fmla="*/ 3636 w 3636"/>
                <a:gd name="T23" fmla="*/ 1818 h 3636"/>
                <a:gd name="T24" fmla="*/ 3616 w 3636"/>
                <a:gd name="T25" fmla="*/ 2090 h 3636"/>
                <a:gd name="T26" fmla="*/ 3563 w 3636"/>
                <a:gd name="T27" fmla="*/ 2349 h 3636"/>
                <a:gd name="T28" fmla="*/ 3470 w 3636"/>
                <a:gd name="T29" fmla="*/ 2587 h 3636"/>
                <a:gd name="T30" fmla="*/ 3344 w 3636"/>
                <a:gd name="T31" fmla="*/ 2813 h 3636"/>
                <a:gd name="T32" fmla="*/ 3191 w 3636"/>
                <a:gd name="T33" fmla="*/ 3012 h 3636"/>
                <a:gd name="T34" fmla="*/ 3012 w 3636"/>
                <a:gd name="T35" fmla="*/ 3191 h 3636"/>
                <a:gd name="T36" fmla="*/ 2813 w 3636"/>
                <a:gd name="T37" fmla="*/ 3344 h 3636"/>
                <a:gd name="T38" fmla="*/ 2587 w 3636"/>
                <a:gd name="T39" fmla="*/ 3470 h 3636"/>
                <a:gd name="T40" fmla="*/ 2349 w 3636"/>
                <a:gd name="T41" fmla="*/ 3563 h 3636"/>
                <a:gd name="T42" fmla="*/ 2090 w 3636"/>
                <a:gd name="T43" fmla="*/ 3616 h 3636"/>
                <a:gd name="T44" fmla="*/ 1818 w 3636"/>
                <a:gd name="T45" fmla="*/ 3636 h 3636"/>
                <a:gd name="T46" fmla="*/ 1552 w 3636"/>
                <a:gd name="T47" fmla="*/ 3616 h 3636"/>
                <a:gd name="T48" fmla="*/ 1294 w 3636"/>
                <a:gd name="T49" fmla="*/ 3563 h 3636"/>
                <a:gd name="T50" fmla="*/ 1055 w 3636"/>
                <a:gd name="T51" fmla="*/ 3470 h 3636"/>
                <a:gd name="T52" fmla="*/ 829 w 3636"/>
                <a:gd name="T53" fmla="*/ 3344 h 3636"/>
                <a:gd name="T54" fmla="*/ 630 w 3636"/>
                <a:gd name="T55" fmla="*/ 3191 h 3636"/>
                <a:gd name="T56" fmla="*/ 451 w 3636"/>
                <a:gd name="T57" fmla="*/ 3012 h 3636"/>
                <a:gd name="T58" fmla="*/ 298 w 3636"/>
                <a:gd name="T59" fmla="*/ 2813 h 3636"/>
                <a:gd name="T60" fmla="*/ 172 w 3636"/>
                <a:gd name="T61" fmla="*/ 2587 h 3636"/>
                <a:gd name="T62" fmla="*/ 79 w 3636"/>
                <a:gd name="T63" fmla="*/ 2349 h 3636"/>
                <a:gd name="T64" fmla="*/ 20 w 3636"/>
                <a:gd name="T65" fmla="*/ 2090 h 3636"/>
                <a:gd name="T66" fmla="*/ 0 w 3636"/>
                <a:gd name="T67" fmla="*/ 1818 h 3636"/>
                <a:gd name="T68" fmla="*/ 20 w 3636"/>
                <a:gd name="T69" fmla="*/ 1552 h 3636"/>
                <a:gd name="T70" fmla="*/ 79 w 3636"/>
                <a:gd name="T71" fmla="*/ 1294 h 3636"/>
                <a:gd name="T72" fmla="*/ 172 w 3636"/>
                <a:gd name="T73" fmla="*/ 1055 h 3636"/>
                <a:gd name="T74" fmla="*/ 298 w 3636"/>
                <a:gd name="T75" fmla="*/ 829 h 3636"/>
                <a:gd name="T76" fmla="*/ 451 w 3636"/>
                <a:gd name="T77" fmla="*/ 630 h 3636"/>
                <a:gd name="T78" fmla="*/ 630 w 3636"/>
                <a:gd name="T79" fmla="*/ 451 h 3636"/>
                <a:gd name="T80" fmla="*/ 829 w 3636"/>
                <a:gd name="T81" fmla="*/ 298 h 3636"/>
                <a:gd name="T82" fmla="*/ 1055 w 3636"/>
                <a:gd name="T83" fmla="*/ 172 h 3636"/>
                <a:gd name="T84" fmla="*/ 1294 w 3636"/>
                <a:gd name="T85" fmla="*/ 79 h 3636"/>
                <a:gd name="T86" fmla="*/ 1552 w 3636"/>
                <a:gd name="T87" fmla="*/ 20 h 3636"/>
                <a:gd name="T88" fmla="*/ 1818 w 3636"/>
                <a:gd name="T89" fmla="*/ 0 h 3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36" h="3636">
                  <a:moveTo>
                    <a:pt x="1818" y="0"/>
                  </a:moveTo>
                  <a:lnTo>
                    <a:pt x="2090" y="20"/>
                  </a:lnTo>
                  <a:lnTo>
                    <a:pt x="2349" y="79"/>
                  </a:lnTo>
                  <a:lnTo>
                    <a:pt x="2587" y="172"/>
                  </a:lnTo>
                  <a:lnTo>
                    <a:pt x="2813" y="298"/>
                  </a:lnTo>
                  <a:lnTo>
                    <a:pt x="3012" y="451"/>
                  </a:lnTo>
                  <a:lnTo>
                    <a:pt x="3191" y="630"/>
                  </a:lnTo>
                  <a:lnTo>
                    <a:pt x="3344" y="829"/>
                  </a:lnTo>
                  <a:lnTo>
                    <a:pt x="3470" y="1055"/>
                  </a:lnTo>
                  <a:lnTo>
                    <a:pt x="3563" y="1294"/>
                  </a:lnTo>
                  <a:lnTo>
                    <a:pt x="3616" y="1552"/>
                  </a:lnTo>
                  <a:lnTo>
                    <a:pt x="3636" y="1818"/>
                  </a:lnTo>
                  <a:lnTo>
                    <a:pt x="3616" y="2090"/>
                  </a:lnTo>
                  <a:lnTo>
                    <a:pt x="3563" y="2349"/>
                  </a:lnTo>
                  <a:lnTo>
                    <a:pt x="3470" y="2587"/>
                  </a:lnTo>
                  <a:lnTo>
                    <a:pt x="3344" y="2813"/>
                  </a:lnTo>
                  <a:lnTo>
                    <a:pt x="3191" y="3012"/>
                  </a:lnTo>
                  <a:lnTo>
                    <a:pt x="3012" y="3191"/>
                  </a:lnTo>
                  <a:lnTo>
                    <a:pt x="2813" y="3344"/>
                  </a:lnTo>
                  <a:lnTo>
                    <a:pt x="2587" y="3470"/>
                  </a:lnTo>
                  <a:lnTo>
                    <a:pt x="2349" y="3563"/>
                  </a:lnTo>
                  <a:lnTo>
                    <a:pt x="2090" y="3616"/>
                  </a:lnTo>
                  <a:lnTo>
                    <a:pt x="1818" y="3636"/>
                  </a:lnTo>
                  <a:lnTo>
                    <a:pt x="1552" y="3616"/>
                  </a:lnTo>
                  <a:lnTo>
                    <a:pt x="1294" y="3563"/>
                  </a:lnTo>
                  <a:lnTo>
                    <a:pt x="1055" y="3470"/>
                  </a:lnTo>
                  <a:lnTo>
                    <a:pt x="829" y="3344"/>
                  </a:lnTo>
                  <a:lnTo>
                    <a:pt x="630" y="3191"/>
                  </a:lnTo>
                  <a:lnTo>
                    <a:pt x="451" y="3012"/>
                  </a:lnTo>
                  <a:lnTo>
                    <a:pt x="298" y="2813"/>
                  </a:lnTo>
                  <a:lnTo>
                    <a:pt x="172" y="2587"/>
                  </a:lnTo>
                  <a:lnTo>
                    <a:pt x="79" y="2349"/>
                  </a:lnTo>
                  <a:lnTo>
                    <a:pt x="20" y="2090"/>
                  </a:lnTo>
                  <a:lnTo>
                    <a:pt x="0" y="1818"/>
                  </a:lnTo>
                  <a:lnTo>
                    <a:pt x="20" y="1552"/>
                  </a:lnTo>
                  <a:lnTo>
                    <a:pt x="79" y="1294"/>
                  </a:lnTo>
                  <a:lnTo>
                    <a:pt x="172" y="1055"/>
                  </a:lnTo>
                  <a:lnTo>
                    <a:pt x="298" y="829"/>
                  </a:lnTo>
                  <a:lnTo>
                    <a:pt x="451" y="630"/>
                  </a:lnTo>
                  <a:lnTo>
                    <a:pt x="630" y="451"/>
                  </a:lnTo>
                  <a:lnTo>
                    <a:pt x="829" y="298"/>
                  </a:lnTo>
                  <a:lnTo>
                    <a:pt x="1055" y="172"/>
                  </a:lnTo>
                  <a:lnTo>
                    <a:pt x="1294" y="79"/>
                  </a:lnTo>
                  <a:lnTo>
                    <a:pt x="1552" y="20"/>
                  </a:lnTo>
                  <a:lnTo>
                    <a:pt x="1818" y="0"/>
                  </a:lnTo>
                  <a:close/>
                </a:path>
              </a:pathLst>
            </a:custGeom>
            <a:solidFill>
              <a:srgbClr val="0D97CF">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21" name="Freeform 25"/>
            <p:cNvSpPr>
              <a:spLocks/>
            </p:cNvSpPr>
            <p:nvPr/>
          </p:nvSpPr>
          <p:spPr bwMode="auto">
            <a:xfrm>
              <a:off x="24787424" y="-5829305"/>
              <a:ext cx="4022731" cy="5508624"/>
            </a:xfrm>
            <a:custGeom>
              <a:avLst/>
              <a:gdLst>
                <a:gd name="T0" fmla="*/ 1267 w 2534"/>
                <a:gd name="T1" fmla="*/ 0 h 3470"/>
                <a:gd name="T2" fmla="*/ 1506 w 2534"/>
                <a:gd name="T3" fmla="*/ 100 h 3470"/>
                <a:gd name="T4" fmla="*/ 1725 w 2534"/>
                <a:gd name="T5" fmla="*/ 219 h 3470"/>
                <a:gd name="T6" fmla="*/ 1924 w 2534"/>
                <a:gd name="T7" fmla="*/ 372 h 3470"/>
                <a:gd name="T8" fmla="*/ 2096 w 2534"/>
                <a:gd name="T9" fmla="*/ 551 h 3470"/>
                <a:gd name="T10" fmla="*/ 2249 w 2534"/>
                <a:gd name="T11" fmla="*/ 756 h 3470"/>
                <a:gd name="T12" fmla="*/ 2368 w 2534"/>
                <a:gd name="T13" fmla="*/ 975 h 3470"/>
                <a:gd name="T14" fmla="*/ 2461 w 2534"/>
                <a:gd name="T15" fmla="*/ 1214 h 3470"/>
                <a:gd name="T16" fmla="*/ 2514 w 2534"/>
                <a:gd name="T17" fmla="*/ 1466 h 3470"/>
                <a:gd name="T18" fmla="*/ 2534 w 2534"/>
                <a:gd name="T19" fmla="*/ 1732 h 3470"/>
                <a:gd name="T20" fmla="*/ 2514 w 2534"/>
                <a:gd name="T21" fmla="*/ 1997 h 3470"/>
                <a:gd name="T22" fmla="*/ 2461 w 2534"/>
                <a:gd name="T23" fmla="*/ 2256 h 3470"/>
                <a:gd name="T24" fmla="*/ 2368 w 2534"/>
                <a:gd name="T25" fmla="*/ 2495 h 3470"/>
                <a:gd name="T26" fmla="*/ 2249 w 2534"/>
                <a:gd name="T27" fmla="*/ 2714 h 3470"/>
                <a:gd name="T28" fmla="*/ 2096 w 2534"/>
                <a:gd name="T29" fmla="*/ 2913 h 3470"/>
                <a:gd name="T30" fmla="*/ 1924 w 2534"/>
                <a:gd name="T31" fmla="*/ 3092 h 3470"/>
                <a:gd name="T32" fmla="*/ 1725 w 2534"/>
                <a:gd name="T33" fmla="*/ 3244 h 3470"/>
                <a:gd name="T34" fmla="*/ 1506 w 2534"/>
                <a:gd name="T35" fmla="*/ 3371 h 3470"/>
                <a:gd name="T36" fmla="*/ 1267 w 2534"/>
                <a:gd name="T37" fmla="*/ 3470 h 3470"/>
                <a:gd name="T38" fmla="*/ 1035 w 2534"/>
                <a:gd name="T39" fmla="*/ 3371 h 3470"/>
                <a:gd name="T40" fmla="*/ 816 w 2534"/>
                <a:gd name="T41" fmla="*/ 3244 h 3470"/>
                <a:gd name="T42" fmla="*/ 617 w 2534"/>
                <a:gd name="T43" fmla="*/ 3092 h 3470"/>
                <a:gd name="T44" fmla="*/ 438 w 2534"/>
                <a:gd name="T45" fmla="*/ 2913 h 3470"/>
                <a:gd name="T46" fmla="*/ 292 w 2534"/>
                <a:gd name="T47" fmla="*/ 2714 h 3470"/>
                <a:gd name="T48" fmla="*/ 166 w 2534"/>
                <a:gd name="T49" fmla="*/ 2495 h 3470"/>
                <a:gd name="T50" fmla="*/ 79 w 2534"/>
                <a:gd name="T51" fmla="*/ 2256 h 3470"/>
                <a:gd name="T52" fmla="*/ 20 w 2534"/>
                <a:gd name="T53" fmla="*/ 1997 h 3470"/>
                <a:gd name="T54" fmla="*/ 0 w 2534"/>
                <a:gd name="T55" fmla="*/ 1732 h 3470"/>
                <a:gd name="T56" fmla="*/ 20 w 2534"/>
                <a:gd name="T57" fmla="*/ 1466 h 3470"/>
                <a:gd name="T58" fmla="*/ 79 w 2534"/>
                <a:gd name="T59" fmla="*/ 1214 h 3470"/>
                <a:gd name="T60" fmla="*/ 166 w 2534"/>
                <a:gd name="T61" fmla="*/ 975 h 3470"/>
                <a:gd name="T62" fmla="*/ 292 w 2534"/>
                <a:gd name="T63" fmla="*/ 756 h 3470"/>
                <a:gd name="T64" fmla="*/ 438 w 2534"/>
                <a:gd name="T65" fmla="*/ 551 h 3470"/>
                <a:gd name="T66" fmla="*/ 617 w 2534"/>
                <a:gd name="T67" fmla="*/ 372 h 3470"/>
                <a:gd name="T68" fmla="*/ 816 w 2534"/>
                <a:gd name="T69" fmla="*/ 219 h 3470"/>
                <a:gd name="T70" fmla="*/ 1035 w 2534"/>
                <a:gd name="T71" fmla="*/ 100 h 3470"/>
                <a:gd name="T72" fmla="*/ 1267 w 2534"/>
                <a:gd name="T73" fmla="*/ 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4" h="3470">
                  <a:moveTo>
                    <a:pt x="1267" y="0"/>
                  </a:moveTo>
                  <a:lnTo>
                    <a:pt x="1506" y="100"/>
                  </a:lnTo>
                  <a:lnTo>
                    <a:pt x="1725" y="219"/>
                  </a:lnTo>
                  <a:lnTo>
                    <a:pt x="1924" y="372"/>
                  </a:lnTo>
                  <a:lnTo>
                    <a:pt x="2096" y="551"/>
                  </a:lnTo>
                  <a:lnTo>
                    <a:pt x="2249" y="756"/>
                  </a:lnTo>
                  <a:lnTo>
                    <a:pt x="2368" y="975"/>
                  </a:lnTo>
                  <a:lnTo>
                    <a:pt x="2461" y="1214"/>
                  </a:lnTo>
                  <a:lnTo>
                    <a:pt x="2514" y="1466"/>
                  </a:lnTo>
                  <a:lnTo>
                    <a:pt x="2534" y="1732"/>
                  </a:lnTo>
                  <a:lnTo>
                    <a:pt x="2514" y="1997"/>
                  </a:lnTo>
                  <a:lnTo>
                    <a:pt x="2461" y="2256"/>
                  </a:lnTo>
                  <a:lnTo>
                    <a:pt x="2368" y="2495"/>
                  </a:lnTo>
                  <a:lnTo>
                    <a:pt x="2249" y="2714"/>
                  </a:lnTo>
                  <a:lnTo>
                    <a:pt x="2096" y="2913"/>
                  </a:lnTo>
                  <a:lnTo>
                    <a:pt x="1924" y="3092"/>
                  </a:lnTo>
                  <a:lnTo>
                    <a:pt x="1725" y="3244"/>
                  </a:lnTo>
                  <a:lnTo>
                    <a:pt x="1506" y="3371"/>
                  </a:lnTo>
                  <a:lnTo>
                    <a:pt x="1267" y="3470"/>
                  </a:lnTo>
                  <a:lnTo>
                    <a:pt x="1035" y="3371"/>
                  </a:lnTo>
                  <a:lnTo>
                    <a:pt x="816" y="3244"/>
                  </a:lnTo>
                  <a:lnTo>
                    <a:pt x="617" y="3092"/>
                  </a:lnTo>
                  <a:lnTo>
                    <a:pt x="438" y="2913"/>
                  </a:lnTo>
                  <a:lnTo>
                    <a:pt x="292" y="2714"/>
                  </a:lnTo>
                  <a:lnTo>
                    <a:pt x="166" y="2495"/>
                  </a:lnTo>
                  <a:lnTo>
                    <a:pt x="79" y="2256"/>
                  </a:lnTo>
                  <a:lnTo>
                    <a:pt x="20" y="1997"/>
                  </a:lnTo>
                  <a:lnTo>
                    <a:pt x="0" y="1732"/>
                  </a:lnTo>
                  <a:lnTo>
                    <a:pt x="20" y="1466"/>
                  </a:lnTo>
                  <a:lnTo>
                    <a:pt x="79" y="1214"/>
                  </a:lnTo>
                  <a:lnTo>
                    <a:pt x="166" y="975"/>
                  </a:lnTo>
                  <a:lnTo>
                    <a:pt x="292" y="756"/>
                  </a:lnTo>
                  <a:lnTo>
                    <a:pt x="438" y="551"/>
                  </a:lnTo>
                  <a:lnTo>
                    <a:pt x="617" y="372"/>
                  </a:lnTo>
                  <a:lnTo>
                    <a:pt x="816" y="219"/>
                  </a:lnTo>
                  <a:lnTo>
                    <a:pt x="1035" y="100"/>
                  </a:lnTo>
                  <a:lnTo>
                    <a:pt x="1267" y="0"/>
                  </a:lnTo>
                  <a:close/>
                </a:path>
              </a:pathLst>
            </a:custGeom>
            <a:solidFill>
              <a:sysClr val="window" lastClr="FFFFFF"/>
            </a:solid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22" name="Freeform 26"/>
            <p:cNvSpPr>
              <a:spLocks/>
            </p:cNvSpPr>
            <p:nvPr/>
          </p:nvSpPr>
          <p:spPr bwMode="auto">
            <a:xfrm>
              <a:off x="31888113" y="1069975"/>
              <a:ext cx="17389475" cy="17389475"/>
            </a:xfrm>
            <a:custGeom>
              <a:avLst/>
              <a:gdLst>
                <a:gd name="T0" fmla="*/ 5931 w 10954"/>
                <a:gd name="T1" fmla="*/ 20 h 10954"/>
                <a:gd name="T2" fmla="*/ 6210 w 10954"/>
                <a:gd name="T3" fmla="*/ 199 h 10954"/>
                <a:gd name="T4" fmla="*/ 6555 w 10954"/>
                <a:gd name="T5" fmla="*/ 1645 h 10954"/>
                <a:gd name="T6" fmla="*/ 7431 w 10954"/>
                <a:gd name="T7" fmla="*/ 2010 h 10954"/>
                <a:gd name="T8" fmla="*/ 8698 w 10954"/>
                <a:gd name="T9" fmla="*/ 1227 h 10954"/>
                <a:gd name="T10" fmla="*/ 9023 w 10954"/>
                <a:gd name="T11" fmla="*/ 1300 h 10954"/>
                <a:gd name="T12" fmla="*/ 9660 w 10954"/>
                <a:gd name="T13" fmla="*/ 1937 h 10954"/>
                <a:gd name="T14" fmla="*/ 9733 w 10954"/>
                <a:gd name="T15" fmla="*/ 2262 h 10954"/>
                <a:gd name="T16" fmla="*/ 8950 w 10954"/>
                <a:gd name="T17" fmla="*/ 3530 h 10954"/>
                <a:gd name="T18" fmla="*/ 9315 w 10954"/>
                <a:gd name="T19" fmla="*/ 4405 h 10954"/>
                <a:gd name="T20" fmla="*/ 10762 w 10954"/>
                <a:gd name="T21" fmla="*/ 4750 h 10954"/>
                <a:gd name="T22" fmla="*/ 10941 w 10954"/>
                <a:gd name="T23" fmla="*/ 5029 h 10954"/>
                <a:gd name="T24" fmla="*/ 10941 w 10954"/>
                <a:gd name="T25" fmla="*/ 5931 h 10954"/>
                <a:gd name="T26" fmla="*/ 10762 w 10954"/>
                <a:gd name="T27" fmla="*/ 6210 h 10954"/>
                <a:gd name="T28" fmla="*/ 9315 w 10954"/>
                <a:gd name="T29" fmla="*/ 6555 h 10954"/>
                <a:gd name="T30" fmla="*/ 8950 w 10954"/>
                <a:gd name="T31" fmla="*/ 7431 h 10954"/>
                <a:gd name="T32" fmla="*/ 9733 w 10954"/>
                <a:gd name="T33" fmla="*/ 8698 h 10954"/>
                <a:gd name="T34" fmla="*/ 9660 w 10954"/>
                <a:gd name="T35" fmla="*/ 9023 h 10954"/>
                <a:gd name="T36" fmla="*/ 9023 w 10954"/>
                <a:gd name="T37" fmla="*/ 9660 h 10954"/>
                <a:gd name="T38" fmla="*/ 8698 w 10954"/>
                <a:gd name="T39" fmla="*/ 9733 h 10954"/>
                <a:gd name="T40" fmla="*/ 7431 w 10954"/>
                <a:gd name="T41" fmla="*/ 8950 h 10954"/>
                <a:gd name="T42" fmla="*/ 6555 w 10954"/>
                <a:gd name="T43" fmla="*/ 9315 h 10954"/>
                <a:gd name="T44" fmla="*/ 6210 w 10954"/>
                <a:gd name="T45" fmla="*/ 10762 h 10954"/>
                <a:gd name="T46" fmla="*/ 5931 w 10954"/>
                <a:gd name="T47" fmla="*/ 10941 h 10954"/>
                <a:gd name="T48" fmla="*/ 5029 w 10954"/>
                <a:gd name="T49" fmla="*/ 10941 h 10954"/>
                <a:gd name="T50" fmla="*/ 4750 w 10954"/>
                <a:gd name="T51" fmla="*/ 10762 h 10954"/>
                <a:gd name="T52" fmla="*/ 4405 w 10954"/>
                <a:gd name="T53" fmla="*/ 9315 h 10954"/>
                <a:gd name="T54" fmla="*/ 3530 w 10954"/>
                <a:gd name="T55" fmla="*/ 8950 h 10954"/>
                <a:gd name="T56" fmla="*/ 2262 w 10954"/>
                <a:gd name="T57" fmla="*/ 9733 h 10954"/>
                <a:gd name="T58" fmla="*/ 1937 w 10954"/>
                <a:gd name="T59" fmla="*/ 9660 h 10954"/>
                <a:gd name="T60" fmla="*/ 1300 w 10954"/>
                <a:gd name="T61" fmla="*/ 9023 h 10954"/>
                <a:gd name="T62" fmla="*/ 1227 w 10954"/>
                <a:gd name="T63" fmla="*/ 8698 h 10954"/>
                <a:gd name="T64" fmla="*/ 2010 w 10954"/>
                <a:gd name="T65" fmla="*/ 7431 h 10954"/>
                <a:gd name="T66" fmla="*/ 1645 w 10954"/>
                <a:gd name="T67" fmla="*/ 6555 h 10954"/>
                <a:gd name="T68" fmla="*/ 199 w 10954"/>
                <a:gd name="T69" fmla="*/ 6210 h 10954"/>
                <a:gd name="T70" fmla="*/ 20 w 10954"/>
                <a:gd name="T71" fmla="*/ 5931 h 10954"/>
                <a:gd name="T72" fmla="*/ 20 w 10954"/>
                <a:gd name="T73" fmla="*/ 5029 h 10954"/>
                <a:gd name="T74" fmla="*/ 199 w 10954"/>
                <a:gd name="T75" fmla="*/ 4750 h 10954"/>
                <a:gd name="T76" fmla="*/ 1645 w 10954"/>
                <a:gd name="T77" fmla="*/ 4405 h 10954"/>
                <a:gd name="T78" fmla="*/ 2010 w 10954"/>
                <a:gd name="T79" fmla="*/ 3530 h 10954"/>
                <a:gd name="T80" fmla="*/ 1227 w 10954"/>
                <a:gd name="T81" fmla="*/ 2262 h 10954"/>
                <a:gd name="T82" fmla="*/ 1300 w 10954"/>
                <a:gd name="T83" fmla="*/ 1937 h 10954"/>
                <a:gd name="T84" fmla="*/ 1937 w 10954"/>
                <a:gd name="T85" fmla="*/ 1300 h 10954"/>
                <a:gd name="T86" fmla="*/ 2262 w 10954"/>
                <a:gd name="T87" fmla="*/ 1227 h 10954"/>
                <a:gd name="T88" fmla="*/ 3530 w 10954"/>
                <a:gd name="T89" fmla="*/ 2010 h 10954"/>
                <a:gd name="T90" fmla="*/ 4405 w 10954"/>
                <a:gd name="T91" fmla="*/ 1645 h 10954"/>
                <a:gd name="T92" fmla="*/ 4750 w 10954"/>
                <a:gd name="T93" fmla="*/ 199 h 10954"/>
                <a:gd name="T94" fmla="*/ 5029 w 10954"/>
                <a:gd name="T95" fmla="*/ 20 h 10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54" h="10954">
                  <a:moveTo>
                    <a:pt x="5142" y="0"/>
                  </a:moveTo>
                  <a:lnTo>
                    <a:pt x="5819" y="0"/>
                  </a:lnTo>
                  <a:lnTo>
                    <a:pt x="5931" y="20"/>
                  </a:lnTo>
                  <a:lnTo>
                    <a:pt x="6038" y="60"/>
                  </a:lnTo>
                  <a:lnTo>
                    <a:pt x="6137" y="119"/>
                  </a:lnTo>
                  <a:lnTo>
                    <a:pt x="6210" y="199"/>
                  </a:lnTo>
                  <a:lnTo>
                    <a:pt x="6270" y="298"/>
                  </a:lnTo>
                  <a:lnTo>
                    <a:pt x="6310" y="405"/>
                  </a:lnTo>
                  <a:lnTo>
                    <a:pt x="6555" y="1645"/>
                  </a:lnTo>
                  <a:lnTo>
                    <a:pt x="6860" y="1745"/>
                  </a:lnTo>
                  <a:lnTo>
                    <a:pt x="7152" y="1864"/>
                  </a:lnTo>
                  <a:lnTo>
                    <a:pt x="7431" y="2010"/>
                  </a:lnTo>
                  <a:lnTo>
                    <a:pt x="8486" y="1307"/>
                  </a:lnTo>
                  <a:lnTo>
                    <a:pt x="8585" y="1254"/>
                  </a:lnTo>
                  <a:lnTo>
                    <a:pt x="8698" y="1227"/>
                  </a:lnTo>
                  <a:lnTo>
                    <a:pt x="8811" y="1227"/>
                  </a:lnTo>
                  <a:lnTo>
                    <a:pt x="8917" y="1247"/>
                  </a:lnTo>
                  <a:lnTo>
                    <a:pt x="9023" y="1300"/>
                  </a:lnTo>
                  <a:lnTo>
                    <a:pt x="9110" y="1373"/>
                  </a:lnTo>
                  <a:lnTo>
                    <a:pt x="9587" y="1851"/>
                  </a:lnTo>
                  <a:lnTo>
                    <a:pt x="9660" y="1937"/>
                  </a:lnTo>
                  <a:lnTo>
                    <a:pt x="9713" y="2043"/>
                  </a:lnTo>
                  <a:lnTo>
                    <a:pt x="9733" y="2150"/>
                  </a:lnTo>
                  <a:lnTo>
                    <a:pt x="9733" y="2262"/>
                  </a:lnTo>
                  <a:lnTo>
                    <a:pt x="9707" y="2375"/>
                  </a:lnTo>
                  <a:lnTo>
                    <a:pt x="9654" y="2475"/>
                  </a:lnTo>
                  <a:lnTo>
                    <a:pt x="8950" y="3530"/>
                  </a:lnTo>
                  <a:lnTo>
                    <a:pt x="9096" y="3808"/>
                  </a:lnTo>
                  <a:lnTo>
                    <a:pt x="9216" y="4100"/>
                  </a:lnTo>
                  <a:lnTo>
                    <a:pt x="9315" y="4405"/>
                  </a:lnTo>
                  <a:lnTo>
                    <a:pt x="10556" y="4651"/>
                  </a:lnTo>
                  <a:lnTo>
                    <a:pt x="10662" y="4691"/>
                  </a:lnTo>
                  <a:lnTo>
                    <a:pt x="10762" y="4750"/>
                  </a:lnTo>
                  <a:lnTo>
                    <a:pt x="10841" y="4823"/>
                  </a:lnTo>
                  <a:lnTo>
                    <a:pt x="10901" y="4923"/>
                  </a:lnTo>
                  <a:lnTo>
                    <a:pt x="10941" y="5029"/>
                  </a:lnTo>
                  <a:lnTo>
                    <a:pt x="10954" y="5142"/>
                  </a:lnTo>
                  <a:lnTo>
                    <a:pt x="10954" y="5819"/>
                  </a:lnTo>
                  <a:lnTo>
                    <a:pt x="10941" y="5931"/>
                  </a:lnTo>
                  <a:lnTo>
                    <a:pt x="10901" y="6038"/>
                  </a:lnTo>
                  <a:lnTo>
                    <a:pt x="10841" y="6137"/>
                  </a:lnTo>
                  <a:lnTo>
                    <a:pt x="10762" y="6210"/>
                  </a:lnTo>
                  <a:lnTo>
                    <a:pt x="10662" y="6270"/>
                  </a:lnTo>
                  <a:lnTo>
                    <a:pt x="10556" y="6310"/>
                  </a:lnTo>
                  <a:lnTo>
                    <a:pt x="9315" y="6555"/>
                  </a:lnTo>
                  <a:lnTo>
                    <a:pt x="9216" y="6860"/>
                  </a:lnTo>
                  <a:lnTo>
                    <a:pt x="9096" y="7152"/>
                  </a:lnTo>
                  <a:lnTo>
                    <a:pt x="8950" y="7431"/>
                  </a:lnTo>
                  <a:lnTo>
                    <a:pt x="9654" y="8486"/>
                  </a:lnTo>
                  <a:lnTo>
                    <a:pt x="9707" y="8585"/>
                  </a:lnTo>
                  <a:lnTo>
                    <a:pt x="9733" y="8698"/>
                  </a:lnTo>
                  <a:lnTo>
                    <a:pt x="9733" y="8811"/>
                  </a:lnTo>
                  <a:lnTo>
                    <a:pt x="9713" y="8917"/>
                  </a:lnTo>
                  <a:lnTo>
                    <a:pt x="9660" y="9023"/>
                  </a:lnTo>
                  <a:lnTo>
                    <a:pt x="9587" y="9110"/>
                  </a:lnTo>
                  <a:lnTo>
                    <a:pt x="9110" y="9587"/>
                  </a:lnTo>
                  <a:lnTo>
                    <a:pt x="9023" y="9660"/>
                  </a:lnTo>
                  <a:lnTo>
                    <a:pt x="8917" y="9713"/>
                  </a:lnTo>
                  <a:lnTo>
                    <a:pt x="8811" y="9733"/>
                  </a:lnTo>
                  <a:lnTo>
                    <a:pt x="8698" y="9733"/>
                  </a:lnTo>
                  <a:lnTo>
                    <a:pt x="8585" y="9707"/>
                  </a:lnTo>
                  <a:lnTo>
                    <a:pt x="8486" y="9654"/>
                  </a:lnTo>
                  <a:lnTo>
                    <a:pt x="7431" y="8950"/>
                  </a:lnTo>
                  <a:lnTo>
                    <a:pt x="7152" y="9096"/>
                  </a:lnTo>
                  <a:lnTo>
                    <a:pt x="6860" y="9216"/>
                  </a:lnTo>
                  <a:lnTo>
                    <a:pt x="6555" y="9315"/>
                  </a:lnTo>
                  <a:lnTo>
                    <a:pt x="6310" y="10556"/>
                  </a:lnTo>
                  <a:lnTo>
                    <a:pt x="6270" y="10662"/>
                  </a:lnTo>
                  <a:lnTo>
                    <a:pt x="6210" y="10762"/>
                  </a:lnTo>
                  <a:lnTo>
                    <a:pt x="6137" y="10841"/>
                  </a:lnTo>
                  <a:lnTo>
                    <a:pt x="6038" y="10901"/>
                  </a:lnTo>
                  <a:lnTo>
                    <a:pt x="5931" y="10941"/>
                  </a:lnTo>
                  <a:lnTo>
                    <a:pt x="5819" y="10954"/>
                  </a:lnTo>
                  <a:lnTo>
                    <a:pt x="5142" y="10954"/>
                  </a:lnTo>
                  <a:lnTo>
                    <a:pt x="5029" y="10941"/>
                  </a:lnTo>
                  <a:lnTo>
                    <a:pt x="4923" y="10901"/>
                  </a:lnTo>
                  <a:lnTo>
                    <a:pt x="4823" y="10841"/>
                  </a:lnTo>
                  <a:lnTo>
                    <a:pt x="4750" y="10762"/>
                  </a:lnTo>
                  <a:lnTo>
                    <a:pt x="4691" y="10662"/>
                  </a:lnTo>
                  <a:lnTo>
                    <a:pt x="4651" y="10556"/>
                  </a:lnTo>
                  <a:lnTo>
                    <a:pt x="4405" y="9315"/>
                  </a:lnTo>
                  <a:lnTo>
                    <a:pt x="4100" y="9216"/>
                  </a:lnTo>
                  <a:lnTo>
                    <a:pt x="3808" y="9096"/>
                  </a:lnTo>
                  <a:lnTo>
                    <a:pt x="3530" y="8950"/>
                  </a:lnTo>
                  <a:lnTo>
                    <a:pt x="2475" y="9654"/>
                  </a:lnTo>
                  <a:lnTo>
                    <a:pt x="2375" y="9707"/>
                  </a:lnTo>
                  <a:lnTo>
                    <a:pt x="2262" y="9733"/>
                  </a:lnTo>
                  <a:lnTo>
                    <a:pt x="2150" y="9733"/>
                  </a:lnTo>
                  <a:lnTo>
                    <a:pt x="2043" y="9713"/>
                  </a:lnTo>
                  <a:lnTo>
                    <a:pt x="1937" y="9660"/>
                  </a:lnTo>
                  <a:lnTo>
                    <a:pt x="1851" y="9587"/>
                  </a:lnTo>
                  <a:lnTo>
                    <a:pt x="1373" y="9110"/>
                  </a:lnTo>
                  <a:lnTo>
                    <a:pt x="1300" y="9023"/>
                  </a:lnTo>
                  <a:lnTo>
                    <a:pt x="1247" y="8917"/>
                  </a:lnTo>
                  <a:lnTo>
                    <a:pt x="1227" y="8811"/>
                  </a:lnTo>
                  <a:lnTo>
                    <a:pt x="1227" y="8698"/>
                  </a:lnTo>
                  <a:lnTo>
                    <a:pt x="1254" y="8585"/>
                  </a:lnTo>
                  <a:lnTo>
                    <a:pt x="1307" y="8486"/>
                  </a:lnTo>
                  <a:lnTo>
                    <a:pt x="2010" y="7431"/>
                  </a:lnTo>
                  <a:lnTo>
                    <a:pt x="1864" y="7152"/>
                  </a:lnTo>
                  <a:lnTo>
                    <a:pt x="1745" y="6860"/>
                  </a:lnTo>
                  <a:lnTo>
                    <a:pt x="1645" y="6555"/>
                  </a:lnTo>
                  <a:lnTo>
                    <a:pt x="405" y="6310"/>
                  </a:lnTo>
                  <a:lnTo>
                    <a:pt x="298" y="6270"/>
                  </a:lnTo>
                  <a:lnTo>
                    <a:pt x="199" y="6210"/>
                  </a:lnTo>
                  <a:lnTo>
                    <a:pt x="119" y="6137"/>
                  </a:lnTo>
                  <a:lnTo>
                    <a:pt x="60" y="6038"/>
                  </a:lnTo>
                  <a:lnTo>
                    <a:pt x="20" y="5931"/>
                  </a:lnTo>
                  <a:lnTo>
                    <a:pt x="0" y="5819"/>
                  </a:lnTo>
                  <a:lnTo>
                    <a:pt x="0" y="5142"/>
                  </a:lnTo>
                  <a:lnTo>
                    <a:pt x="20" y="5029"/>
                  </a:lnTo>
                  <a:lnTo>
                    <a:pt x="60" y="4923"/>
                  </a:lnTo>
                  <a:lnTo>
                    <a:pt x="119" y="4823"/>
                  </a:lnTo>
                  <a:lnTo>
                    <a:pt x="199" y="4750"/>
                  </a:lnTo>
                  <a:lnTo>
                    <a:pt x="298" y="4691"/>
                  </a:lnTo>
                  <a:lnTo>
                    <a:pt x="405" y="4651"/>
                  </a:lnTo>
                  <a:lnTo>
                    <a:pt x="1645" y="4405"/>
                  </a:lnTo>
                  <a:lnTo>
                    <a:pt x="1745" y="4100"/>
                  </a:lnTo>
                  <a:lnTo>
                    <a:pt x="1864" y="3808"/>
                  </a:lnTo>
                  <a:lnTo>
                    <a:pt x="2010" y="3530"/>
                  </a:lnTo>
                  <a:lnTo>
                    <a:pt x="1307" y="2475"/>
                  </a:lnTo>
                  <a:lnTo>
                    <a:pt x="1254" y="2375"/>
                  </a:lnTo>
                  <a:lnTo>
                    <a:pt x="1227" y="2262"/>
                  </a:lnTo>
                  <a:lnTo>
                    <a:pt x="1227" y="2150"/>
                  </a:lnTo>
                  <a:lnTo>
                    <a:pt x="1247" y="2043"/>
                  </a:lnTo>
                  <a:lnTo>
                    <a:pt x="1300" y="1937"/>
                  </a:lnTo>
                  <a:lnTo>
                    <a:pt x="1373" y="1851"/>
                  </a:lnTo>
                  <a:lnTo>
                    <a:pt x="1851" y="1373"/>
                  </a:lnTo>
                  <a:lnTo>
                    <a:pt x="1937" y="1300"/>
                  </a:lnTo>
                  <a:lnTo>
                    <a:pt x="2043" y="1247"/>
                  </a:lnTo>
                  <a:lnTo>
                    <a:pt x="2150" y="1227"/>
                  </a:lnTo>
                  <a:lnTo>
                    <a:pt x="2262" y="1227"/>
                  </a:lnTo>
                  <a:lnTo>
                    <a:pt x="2375" y="1254"/>
                  </a:lnTo>
                  <a:lnTo>
                    <a:pt x="2475" y="1307"/>
                  </a:lnTo>
                  <a:lnTo>
                    <a:pt x="3530" y="2010"/>
                  </a:lnTo>
                  <a:lnTo>
                    <a:pt x="3808" y="1864"/>
                  </a:lnTo>
                  <a:lnTo>
                    <a:pt x="4100" y="1745"/>
                  </a:lnTo>
                  <a:lnTo>
                    <a:pt x="4405" y="1645"/>
                  </a:lnTo>
                  <a:lnTo>
                    <a:pt x="4651" y="405"/>
                  </a:lnTo>
                  <a:lnTo>
                    <a:pt x="4691" y="298"/>
                  </a:lnTo>
                  <a:lnTo>
                    <a:pt x="4750" y="199"/>
                  </a:lnTo>
                  <a:lnTo>
                    <a:pt x="4823" y="119"/>
                  </a:lnTo>
                  <a:lnTo>
                    <a:pt x="4923" y="60"/>
                  </a:lnTo>
                  <a:lnTo>
                    <a:pt x="5029" y="20"/>
                  </a:lnTo>
                  <a:lnTo>
                    <a:pt x="514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23" name="Freeform 27"/>
            <p:cNvSpPr>
              <a:spLocks/>
            </p:cNvSpPr>
            <p:nvPr/>
          </p:nvSpPr>
          <p:spPr bwMode="auto">
            <a:xfrm>
              <a:off x="36248975" y="5430837"/>
              <a:ext cx="8688388" cy="8688388"/>
            </a:xfrm>
            <a:custGeom>
              <a:avLst/>
              <a:gdLst>
                <a:gd name="T0" fmla="*/ 2733 w 5473"/>
                <a:gd name="T1" fmla="*/ 0 h 5473"/>
                <a:gd name="T2" fmla="*/ 3052 w 5473"/>
                <a:gd name="T3" fmla="*/ 13 h 5473"/>
                <a:gd name="T4" fmla="*/ 3364 w 5473"/>
                <a:gd name="T5" fmla="*/ 66 h 5473"/>
                <a:gd name="T6" fmla="*/ 3655 w 5473"/>
                <a:gd name="T7" fmla="*/ 159 h 5473"/>
                <a:gd name="T8" fmla="*/ 3934 w 5473"/>
                <a:gd name="T9" fmla="*/ 272 h 5473"/>
                <a:gd name="T10" fmla="*/ 4200 w 5473"/>
                <a:gd name="T11" fmla="*/ 424 h 5473"/>
                <a:gd name="T12" fmla="*/ 4445 w 5473"/>
                <a:gd name="T13" fmla="*/ 597 h 5473"/>
                <a:gd name="T14" fmla="*/ 4671 w 5473"/>
                <a:gd name="T15" fmla="*/ 796 h 5473"/>
                <a:gd name="T16" fmla="*/ 4870 w 5473"/>
                <a:gd name="T17" fmla="*/ 1021 h 5473"/>
                <a:gd name="T18" fmla="*/ 5042 w 5473"/>
                <a:gd name="T19" fmla="*/ 1267 h 5473"/>
                <a:gd name="T20" fmla="*/ 5195 w 5473"/>
                <a:gd name="T21" fmla="*/ 1532 h 5473"/>
                <a:gd name="T22" fmla="*/ 5308 w 5473"/>
                <a:gd name="T23" fmla="*/ 1811 h 5473"/>
                <a:gd name="T24" fmla="*/ 5400 w 5473"/>
                <a:gd name="T25" fmla="*/ 2103 h 5473"/>
                <a:gd name="T26" fmla="*/ 5454 w 5473"/>
                <a:gd name="T27" fmla="*/ 2415 h 5473"/>
                <a:gd name="T28" fmla="*/ 5473 w 5473"/>
                <a:gd name="T29" fmla="*/ 2733 h 5473"/>
                <a:gd name="T30" fmla="*/ 5454 w 5473"/>
                <a:gd name="T31" fmla="*/ 3052 h 5473"/>
                <a:gd name="T32" fmla="*/ 5400 w 5473"/>
                <a:gd name="T33" fmla="*/ 3364 h 5473"/>
                <a:gd name="T34" fmla="*/ 5308 w 5473"/>
                <a:gd name="T35" fmla="*/ 3655 h 5473"/>
                <a:gd name="T36" fmla="*/ 5195 w 5473"/>
                <a:gd name="T37" fmla="*/ 3934 h 5473"/>
                <a:gd name="T38" fmla="*/ 5042 w 5473"/>
                <a:gd name="T39" fmla="*/ 4200 h 5473"/>
                <a:gd name="T40" fmla="*/ 4870 w 5473"/>
                <a:gd name="T41" fmla="*/ 4445 h 5473"/>
                <a:gd name="T42" fmla="*/ 4671 w 5473"/>
                <a:gd name="T43" fmla="*/ 4671 h 5473"/>
                <a:gd name="T44" fmla="*/ 4445 w 5473"/>
                <a:gd name="T45" fmla="*/ 4870 h 5473"/>
                <a:gd name="T46" fmla="*/ 4200 w 5473"/>
                <a:gd name="T47" fmla="*/ 5042 h 5473"/>
                <a:gd name="T48" fmla="*/ 3934 w 5473"/>
                <a:gd name="T49" fmla="*/ 5195 h 5473"/>
                <a:gd name="T50" fmla="*/ 3655 w 5473"/>
                <a:gd name="T51" fmla="*/ 5308 h 5473"/>
                <a:gd name="T52" fmla="*/ 3364 w 5473"/>
                <a:gd name="T53" fmla="*/ 5400 h 5473"/>
                <a:gd name="T54" fmla="*/ 3052 w 5473"/>
                <a:gd name="T55" fmla="*/ 5454 h 5473"/>
                <a:gd name="T56" fmla="*/ 2733 w 5473"/>
                <a:gd name="T57" fmla="*/ 5473 h 5473"/>
                <a:gd name="T58" fmla="*/ 2415 w 5473"/>
                <a:gd name="T59" fmla="*/ 5454 h 5473"/>
                <a:gd name="T60" fmla="*/ 2103 w 5473"/>
                <a:gd name="T61" fmla="*/ 5400 h 5473"/>
                <a:gd name="T62" fmla="*/ 1811 w 5473"/>
                <a:gd name="T63" fmla="*/ 5308 h 5473"/>
                <a:gd name="T64" fmla="*/ 1532 w 5473"/>
                <a:gd name="T65" fmla="*/ 5195 h 5473"/>
                <a:gd name="T66" fmla="*/ 1267 w 5473"/>
                <a:gd name="T67" fmla="*/ 5042 h 5473"/>
                <a:gd name="T68" fmla="*/ 1021 w 5473"/>
                <a:gd name="T69" fmla="*/ 4870 h 5473"/>
                <a:gd name="T70" fmla="*/ 796 w 5473"/>
                <a:gd name="T71" fmla="*/ 4671 h 5473"/>
                <a:gd name="T72" fmla="*/ 597 w 5473"/>
                <a:gd name="T73" fmla="*/ 4445 h 5473"/>
                <a:gd name="T74" fmla="*/ 424 w 5473"/>
                <a:gd name="T75" fmla="*/ 4200 h 5473"/>
                <a:gd name="T76" fmla="*/ 272 w 5473"/>
                <a:gd name="T77" fmla="*/ 3934 h 5473"/>
                <a:gd name="T78" fmla="*/ 159 w 5473"/>
                <a:gd name="T79" fmla="*/ 3655 h 5473"/>
                <a:gd name="T80" fmla="*/ 66 w 5473"/>
                <a:gd name="T81" fmla="*/ 3364 h 5473"/>
                <a:gd name="T82" fmla="*/ 13 w 5473"/>
                <a:gd name="T83" fmla="*/ 3052 h 5473"/>
                <a:gd name="T84" fmla="*/ 0 w 5473"/>
                <a:gd name="T85" fmla="*/ 2733 h 5473"/>
                <a:gd name="T86" fmla="*/ 13 w 5473"/>
                <a:gd name="T87" fmla="*/ 2415 h 5473"/>
                <a:gd name="T88" fmla="*/ 66 w 5473"/>
                <a:gd name="T89" fmla="*/ 2103 h 5473"/>
                <a:gd name="T90" fmla="*/ 159 w 5473"/>
                <a:gd name="T91" fmla="*/ 1811 h 5473"/>
                <a:gd name="T92" fmla="*/ 272 w 5473"/>
                <a:gd name="T93" fmla="*/ 1532 h 5473"/>
                <a:gd name="T94" fmla="*/ 424 w 5473"/>
                <a:gd name="T95" fmla="*/ 1267 h 5473"/>
                <a:gd name="T96" fmla="*/ 597 w 5473"/>
                <a:gd name="T97" fmla="*/ 1021 h 5473"/>
                <a:gd name="T98" fmla="*/ 796 w 5473"/>
                <a:gd name="T99" fmla="*/ 796 h 5473"/>
                <a:gd name="T100" fmla="*/ 1021 w 5473"/>
                <a:gd name="T101" fmla="*/ 597 h 5473"/>
                <a:gd name="T102" fmla="*/ 1267 w 5473"/>
                <a:gd name="T103" fmla="*/ 424 h 5473"/>
                <a:gd name="T104" fmla="*/ 1532 w 5473"/>
                <a:gd name="T105" fmla="*/ 272 h 5473"/>
                <a:gd name="T106" fmla="*/ 1811 w 5473"/>
                <a:gd name="T107" fmla="*/ 159 h 5473"/>
                <a:gd name="T108" fmla="*/ 2103 w 5473"/>
                <a:gd name="T109" fmla="*/ 66 h 5473"/>
                <a:gd name="T110" fmla="*/ 2415 w 5473"/>
                <a:gd name="T111" fmla="*/ 13 h 5473"/>
                <a:gd name="T112" fmla="*/ 2733 w 5473"/>
                <a:gd name="T113" fmla="*/ 0 h 5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73" h="5473">
                  <a:moveTo>
                    <a:pt x="2733" y="0"/>
                  </a:moveTo>
                  <a:lnTo>
                    <a:pt x="3052" y="13"/>
                  </a:lnTo>
                  <a:lnTo>
                    <a:pt x="3364" y="66"/>
                  </a:lnTo>
                  <a:lnTo>
                    <a:pt x="3655" y="159"/>
                  </a:lnTo>
                  <a:lnTo>
                    <a:pt x="3934" y="272"/>
                  </a:lnTo>
                  <a:lnTo>
                    <a:pt x="4200" y="424"/>
                  </a:lnTo>
                  <a:lnTo>
                    <a:pt x="4445" y="597"/>
                  </a:lnTo>
                  <a:lnTo>
                    <a:pt x="4671" y="796"/>
                  </a:lnTo>
                  <a:lnTo>
                    <a:pt x="4870" y="1021"/>
                  </a:lnTo>
                  <a:lnTo>
                    <a:pt x="5042" y="1267"/>
                  </a:lnTo>
                  <a:lnTo>
                    <a:pt x="5195" y="1532"/>
                  </a:lnTo>
                  <a:lnTo>
                    <a:pt x="5308" y="1811"/>
                  </a:lnTo>
                  <a:lnTo>
                    <a:pt x="5400" y="2103"/>
                  </a:lnTo>
                  <a:lnTo>
                    <a:pt x="5454" y="2415"/>
                  </a:lnTo>
                  <a:lnTo>
                    <a:pt x="5473" y="2733"/>
                  </a:lnTo>
                  <a:lnTo>
                    <a:pt x="5454" y="3052"/>
                  </a:lnTo>
                  <a:lnTo>
                    <a:pt x="5400" y="3364"/>
                  </a:lnTo>
                  <a:lnTo>
                    <a:pt x="5308" y="3655"/>
                  </a:lnTo>
                  <a:lnTo>
                    <a:pt x="5195" y="3934"/>
                  </a:lnTo>
                  <a:lnTo>
                    <a:pt x="5042" y="4200"/>
                  </a:lnTo>
                  <a:lnTo>
                    <a:pt x="4870" y="4445"/>
                  </a:lnTo>
                  <a:lnTo>
                    <a:pt x="4671" y="4671"/>
                  </a:lnTo>
                  <a:lnTo>
                    <a:pt x="4445" y="4870"/>
                  </a:lnTo>
                  <a:lnTo>
                    <a:pt x="4200" y="5042"/>
                  </a:lnTo>
                  <a:lnTo>
                    <a:pt x="3934" y="5195"/>
                  </a:lnTo>
                  <a:lnTo>
                    <a:pt x="3655" y="5308"/>
                  </a:lnTo>
                  <a:lnTo>
                    <a:pt x="3364" y="5400"/>
                  </a:lnTo>
                  <a:lnTo>
                    <a:pt x="3052" y="5454"/>
                  </a:lnTo>
                  <a:lnTo>
                    <a:pt x="2733" y="5473"/>
                  </a:lnTo>
                  <a:lnTo>
                    <a:pt x="2415" y="5454"/>
                  </a:lnTo>
                  <a:lnTo>
                    <a:pt x="2103" y="5400"/>
                  </a:lnTo>
                  <a:lnTo>
                    <a:pt x="1811" y="5308"/>
                  </a:lnTo>
                  <a:lnTo>
                    <a:pt x="1532" y="5195"/>
                  </a:lnTo>
                  <a:lnTo>
                    <a:pt x="1267" y="5042"/>
                  </a:lnTo>
                  <a:lnTo>
                    <a:pt x="1021" y="4870"/>
                  </a:lnTo>
                  <a:lnTo>
                    <a:pt x="796" y="4671"/>
                  </a:lnTo>
                  <a:lnTo>
                    <a:pt x="597" y="4445"/>
                  </a:lnTo>
                  <a:lnTo>
                    <a:pt x="424" y="4200"/>
                  </a:lnTo>
                  <a:lnTo>
                    <a:pt x="272" y="3934"/>
                  </a:lnTo>
                  <a:lnTo>
                    <a:pt x="159" y="3655"/>
                  </a:lnTo>
                  <a:lnTo>
                    <a:pt x="66" y="3364"/>
                  </a:lnTo>
                  <a:lnTo>
                    <a:pt x="13" y="3052"/>
                  </a:lnTo>
                  <a:lnTo>
                    <a:pt x="0" y="2733"/>
                  </a:lnTo>
                  <a:lnTo>
                    <a:pt x="13" y="2415"/>
                  </a:lnTo>
                  <a:lnTo>
                    <a:pt x="66" y="2103"/>
                  </a:lnTo>
                  <a:lnTo>
                    <a:pt x="159" y="1811"/>
                  </a:lnTo>
                  <a:lnTo>
                    <a:pt x="272" y="1532"/>
                  </a:lnTo>
                  <a:lnTo>
                    <a:pt x="424" y="1267"/>
                  </a:lnTo>
                  <a:lnTo>
                    <a:pt x="597" y="1021"/>
                  </a:lnTo>
                  <a:lnTo>
                    <a:pt x="796" y="796"/>
                  </a:lnTo>
                  <a:lnTo>
                    <a:pt x="1021" y="597"/>
                  </a:lnTo>
                  <a:lnTo>
                    <a:pt x="1267" y="424"/>
                  </a:lnTo>
                  <a:lnTo>
                    <a:pt x="1532" y="272"/>
                  </a:lnTo>
                  <a:lnTo>
                    <a:pt x="1811" y="159"/>
                  </a:lnTo>
                  <a:lnTo>
                    <a:pt x="2103" y="66"/>
                  </a:lnTo>
                  <a:lnTo>
                    <a:pt x="2415" y="13"/>
                  </a:lnTo>
                  <a:lnTo>
                    <a:pt x="2733" y="0"/>
                  </a:lnTo>
                  <a:close/>
                </a:path>
              </a:pathLst>
            </a:custGeom>
            <a:solidFill>
              <a:sysClr val="window" lastClr="FFFFFF">
                <a:lumMod val="7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24" name="Freeform 28"/>
            <p:cNvSpPr>
              <a:spLocks/>
            </p:cNvSpPr>
            <p:nvPr/>
          </p:nvSpPr>
          <p:spPr bwMode="auto">
            <a:xfrm>
              <a:off x="37985700" y="7167562"/>
              <a:ext cx="5214938" cy="5214938"/>
            </a:xfrm>
            <a:custGeom>
              <a:avLst/>
              <a:gdLst>
                <a:gd name="T0" fmla="*/ 1639 w 3285"/>
                <a:gd name="T1" fmla="*/ 0 h 3285"/>
                <a:gd name="T2" fmla="*/ 1885 w 3285"/>
                <a:gd name="T3" fmla="*/ 14 h 3285"/>
                <a:gd name="T4" fmla="*/ 2110 w 3285"/>
                <a:gd name="T5" fmla="*/ 67 h 3285"/>
                <a:gd name="T6" fmla="*/ 2329 w 3285"/>
                <a:gd name="T7" fmla="*/ 153 h 3285"/>
                <a:gd name="T8" fmla="*/ 2535 w 3285"/>
                <a:gd name="T9" fmla="*/ 259 h 3285"/>
                <a:gd name="T10" fmla="*/ 2714 w 3285"/>
                <a:gd name="T11" fmla="*/ 399 h 3285"/>
                <a:gd name="T12" fmla="*/ 2880 w 3285"/>
                <a:gd name="T13" fmla="*/ 564 h 3285"/>
                <a:gd name="T14" fmla="*/ 3019 w 3285"/>
                <a:gd name="T15" fmla="*/ 744 h 3285"/>
                <a:gd name="T16" fmla="*/ 3125 w 3285"/>
                <a:gd name="T17" fmla="*/ 949 h 3285"/>
                <a:gd name="T18" fmla="*/ 3212 w 3285"/>
                <a:gd name="T19" fmla="*/ 1168 h 3285"/>
                <a:gd name="T20" fmla="*/ 3265 w 3285"/>
                <a:gd name="T21" fmla="*/ 1394 h 3285"/>
                <a:gd name="T22" fmla="*/ 3285 w 3285"/>
                <a:gd name="T23" fmla="*/ 1639 h 3285"/>
                <a:gd name="T24" fmla="*/ 3265 w 3285"/>
                <a:gd name="T25" fmla="*/ 1885 h 3285"/>
                <a:gd name="T26" fmla="*/ 3212 w 3285"/>
                <a:gd name="T27" fmla="*/ 2110 h 3285"/>
                <a:gd name="T28" fmla="*/ 3125 w 3285"/>
                <a:gd name="T29" fmla="*/ 2329 h 3285"/>
                <a:gd name="T30" fmla="*/ 3019 w 3285"/>
                <a:gd name="T31" fmla="*/ 2535 h 3285"/>
                <a:gd name="T32" fmla="*/ 2880 w 3285"/>
                <a:gd name="T33" fmla="*/ 2714 h 3285"/>
                <a:gd name="T34" fmla="*/ 2714 w 3285"/>
                <a:gd name="T35" fmla="*/ 2880 h 3285"/>
                <a:gd name="T36" fmla="*/ 2535 w 3285"/>
                <a:gd name="T37" fmla="*/ 3019 h 3285"/>
                <a:gd name="T38" fmla="*/ 2329 w 3285"/>
                <a:gd name="T39" fmla="*/ 3125 h 3285"/>
                <a:gd name="T40" fmla="*/ 2110 w 3285"/>
                <a:gd name="T41" fmla="*/ 3212 h 3285"/>
                <a:gd name="T42" fmla="*/ 1885 w 3285"/>
                <a:gd name="T43" fmla="*/ 3265 h 3285"/>
                <a:gd name="T44" fmla="*/ 1639 w 3285"/>
                <a:gd name="T45" fmla="*/ 3285 h 3285"/>
                <a:gd name="T46" fmla="*/ 1394 w 3285"/>
                <a:gd name="T47" fmla="*/ 3265 h 3285"/>
                <a:gd name="T48" fmla="*/ 1168 w 3285"/>
                <a:gd name="T49" fmla="*/ 3212 h 3285"/>
                <a:gd name="T50" fmla="*/ 949 w 3285"/>
                <a:gd name="T51" fmla="*/ 3125 h 3285"/>
                <a:gd name="T52" fmla="*/ 744 w 3285"/>
                <a:gd name="T53" fmla="*/ 3019 h 3285"/>
                <a:gd name="T54" fmla="*/ 564 w 3285"/>
                <a:gd name="T55" fmla="*/ 2880 h 3285"/>
                <a:gd name="T56" fmla="*/ 399 w 3285"/>
                <a:gd name="T57" fmla="*/ 2714 h 3285"/>
                <a:gd name="T58" fmla="*/ 259 w 3285"/>
                <a:gd name="T59" fmla="*/ 2535 h 3285"/>
                <a:gd name="T60" fmla="*/ 153 w 3285"/>
                <a:gd name="T61" fmla="*/ 2329 h 3285"/>
                <a:gd name="T62" fmla="*/ 67 w 3285"/>
                <a:gd name="T63" fmla="*/ 2110 h 3285"/>
                <a:gd name="T64" fmla="*/ 14 w 3285"/>
                <a:gd name="T65" fmla="*/ 1885 h 3285"/>
                <a:gd name="T66" fmla="*/ 0 w 3285"/>
                <a:gd name="T67" fmla="*/ 1639 h 3285"/>
                <a:gd name="T68" fmla="*/ 14 w 3285"/>
                <a:gd name="T69" fmla="*/ 1394 h 3285"/>
                <a:gd name="T70" fmla="*/ 67 w 3285"/>
                <a:gd name="T71" fmla="*/ 1168 h 3285"/>
                <a:gd name="T72" fmla="*/ 153 w 3285"/>
                <a:gd name="T73" fmla="*/ 949 h 3285"/>
                <a:gd name="T74" fmla="*/ 259 w 3285"/>
                <a:gd name="T75" fmla="*/ 744 h 3285"/>
                <a:gd name="T76" fmla="*/ 399 w 3285"/>
                <a:gd name="T77" fmla="*/ 564 h 3285"/>
                <a:gd name="T78" fmla="*/ 564 w 3285"/>
                <a:gd name="T79" fmla="*/ 399 h 3285"/>
                <a:gd name="T80" fmla="*/ 744 w 3285"/>
                <a:gd name="T81" fmla="*/ 259 h 3285"/>
                <a:gd name="T82" fmla="*/ 949 w 3285"/>
                <a:gd name="T83" fmla="*/ 153 h 3285"/>
                <a:gd name="T84" fmla="*/ 1168 w 3285"/>
                <a:gd name="T85" fmla="*/ 67 h 3285"/>
                <a:gd name="T86" fmla="*/ 1394 w 3285"/>
                <a:gd name="T87" fmla="*/ 14 h 3285"/>
                <a:gd name="T88" fmla="*/ 1639 w 3285"/>
                <a:gd name="T89" fmla="*/ 0 h 3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85" h="3285">
                  <a:moveTo>
                    <a:pt x="1639" y="0"/>
                  </a:moveTo>
                  <a:lnTo>
                    <a:pt x="1885" y="14"/>
                  </a:lnTo>
                  <a:lnTo>
                    <a:pt x="2110" y="67"/>
                  </a:lnTo>
                  <a:lnTo>
                    <a:pt x="2329" y="153"/>
                  </a:lnTo>
                  <a:lnTo>
                    <a:pt x="2535" y="259"/>
                  </a:lnTo>
                  <a:lnTo>
                    <a:pt x="2714" y="399"/>
                  </a:lnTo>
                  <a:lnTo>
                    <a:pt x="2880" y="564"/>
                  </a:lnTo>
                  <a:lnTo>
                    <a:pt x="3019" y="744"/>
                  </a:lnTo>
                  <a:lnTo>
                    <a:pt x="3125" y="949"/>
                  </a:lnTo>
                  <a:lnTo>
                    <a:pt x="3212" y="1168"/>
                  </a:lnTo>
                  <a:lnTo>
                    <a:pt x="3265" y="1394"/>
                  </a:lnTo>
                  <a:lnTo>
                    <a:pt x="3285" y="1639"/>
                  </a:lnTo>
                  <a:lnTo>
                    <a:pt x="3265" y="1885"/>
                  </a:lnTo>
                  <a:lnTo>
                    <a:pt x="3212" y="2110"/>
                  </a:lnTo>
                  <a:lnTo>
                    <a:pt x="3125" y="2329"/>
                  </a:lnTo>
                  <a:lnTo>
                    <a:pt x="3019" y="2535"/>
                  </a:lnTo>
                  <a:lnTo>
                    <a:pt x="2880" y="2714"/>
                  </a:lnTo>
                  <a:lnTo>
                    <a:pt x="2714" y="2880"/>
                  </a:lnTo>
                  <a:lnTo>
                    <a:pt x="2535" y="3019"/>
                  </a:lnTo>
                  <a:lnTo>
                    <a:pt x="2329" y="3125"/>
                  </a:lnTo>
                  <a:lnTo>
                    <a:pt x="2110" y="3212"/>
                  </a:lnTo>
                  <a:lnTo>
                    <a:pt x="1885" y="3265"/>
                  </a:lnTo>
                  <a:lnTo>
                    <a:pt x="1639" y="3285"/>
                  </a:lnTo>
                  <a:lnTo>
                    <a:pt x="1394" y="3265"/>
                  </a:lnTo>
                  <a:lnTo>
                    <a:pt x="1168" y="3212"/>
                  </a:lnTo>
                  <a:lnTo>
                    <a:pt x="949" y="3125"/>
                  </a:lnTo>
                  <a:lnTo>
                    <a:pt x="744" y="3019"/>
                  </a:lnTo>
                  <a:lnTo>
                    <a:pt x="564" y="2880"/>
                  </a:lnTo>
                  <a:lnTo>
                    <a:pt x="399" y="2714"/>
                  </a:lnTo>
                  <a:lnTo>
                    <a:pt x="259" y="2535"/>
                  </a:lnTo>
                  <a:lnTo>
                    <a:pt x="153" y="2329"/>
                  </a:lnTo>
                  <a:lnTo>
                    <a:pt x="67" y="2110"/>
                  </a:lnTo>
                  <a:lnTo>
                    <a:pt x="14" y="1885"/>
                  </a:lnTo>
                  <a:lnTo>
                    <a:pt x="0" y="1639"/>
                  </a:lnTo>
                  <a:lnTo>
                    <a:pt x="14" y="1394"/>
                  </a:lnTo>
                  <a:lnTo>
                    <a:pt x="67" y="1168"/>
                  </a:lnTo>
                  <a:lnTo>
                    <a:pt x="153" y="949"/>
                  </a:lnTo>
                  <a:lnTo>
                    <a:pt x="259" y="744"/>
                  </a:lnTo>
                  <a:lnTo>
                    <a:pt x="399" y="564"/>
                  </a:lnTo>
                  <a:lnTo>
                    <a:pt x="564" y="399"/>
                  </a:lnTo>
                  <a:lnTo>
                    <a:pt x="744" y="259"/>
                  </a:lnTo>
                  <a:lnTo>
                    <a:pt x="949" y="153"/>
                  </a:lnTo>
                  <a:lnTo>
                    <a:pt x="1168" y="67"/>
                  </a:lnTo>
                  <a:lnTo>
                    <a:pt x="1394" y="14"/>
                  </a:lnTo>
                  <a:lnTo>
                    <a:pt x="1639" y="0"/>
                  </a:lnTo>
                  <a:close/>
                </a:path>
              </a:pathLst>
            </a:custGeom>
            <a:solidFill>
              <a:sysClr val="window" lastClr="FFFFFF">
                <a:lumMod val="6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25" name="Freeform 29"/>
            <p:cNvSpPr>
              <a:spLocks/>
            </p:cNvSpPr>
            <p:nvPr/>
          </p:nvSpPr>
          <p:spPr bwMode="auto">
            <a:xfrm>
              <a:off x="37985700" y="7315200"/>
              <a:ext cx="3465513" cy="4908550"/>
            </a:xfrm>
            <a:custGeom>
              <a:avLst/>
              <a:gdLst>
                <a:gd name="T0" fmla="*/ 1095 w 2183"/>
                <a:gd name="T1" fmla="*/ 0 h 3092"/>
                <a:gd name="T2" fmla="*/ 1321 w 2183"/>
                <a:gd name="T3" fmla="*/ 100 h 3092"/>
                <a:gd name="T4" fmla="*/ 1533 w 2183"/>
                <a:gd name="T5" fmla="*/ 233 h 3092"/>
                <a:gd name="T6" fmla="*/ 1719 w 2183"/>
                <a:gd name="T7" fmla="*/ 398 h 3092"/>
                <a:gd name="T8" fmla="*/ 1878 w 2183"/>
                <a:gd name="T9" fmla="*/ 591 h 3092"/>
                <a:gd name="T10" fmla="*/ 2011 w 2183"/>
                <a:gd name="T11" fmla="*/ 803 h 3092"/>
                <a:gd name="T12" fmla="*/ 2104 w 2183"/>
                <a:gd name="T13" fmla="*/ 1035 h 3092"/>
                <a:gd name="T14" fmla="*/ 2163 w 2183"/>
                <a:gd name="T15" fmla="*/ 1281 h 3092"/>
                <a:gd name="T16" fmla="*/ 2183 w 2183"/>
                <a:gd name="T17" fmla="*/ 1546 h 3092"/>
                <a:gd name="T18" fmla="*/ 2163 w 2183"/>
                <a:gd name="T19" fmla="*/ 1812 h 3092"/>
                <a:gd name="T20" fmla="*/ 2104 w 2183"/>
                <a:gd name="T21" fmla="*/ 2057 h 3092"/>
                <a:gd name="T22" fmla="*/ 2011 w 2183"/>
                <a:gd name="T23" fmla="*/ 2289 h 3092"/>
                <a:gd name="T24" fmla="*/ 1878 w 2183"/>
                <a:gd name="T25" fmla="*/ 2502 h 3092"/>
                <a:gd name="T26" fmla="*/ 1719 w 2183"/>
                <a:gd name="T27" fmla="*/ 2694 h 3092"/>
                <a:gd name="T28" fmla="*/ 1533 w 2183"/>
                <a:gd name="T29" fmla="*/ 2860 h 3092"/>
                <a:gd name="T30" fmla="*/ 1321 w 2183"/>
                <a:gd name="T31" fmla="*/ 2993 h 3092"/>
                <a:gd name="T32" fmla="*/ 1095 w 2183"/>
                <a:gd name="T33" fmla="*/ 3092 h 3092"/>
                <a:gd name="T34" fmla="*/ 863 w 2183"/>
                <a:gd name="T35" fmla="*/ 2993 h 3092"/>
                <a:gd name="T36" fmla="*/ 651 w 2183"/>
                <a:gd name="T37" fmla="*/ 2860 h 3092"/>
                <a:gd name="T38" fmla="*/ 465 w 2183"/>
                <a:gd name="T39" fmla="*/ 2694 h 3092"/>
                <a:gd name="T40" fmla="*/ 306 w 2183"/>
                <a:gd name="T41" fmla="*/ 2502 h 3092"/>
                <a:gd name="T42" fmla="*/ 173 w 2183"/>
                <a:gd name="T43" fmla="*/ 2289 h 3092"/>
                <a:gd name="T44" fmla="*/ 80 w 2183"/>
                <a:gd name="T45" fmla="*/ 2057 h 3092"/>
                <a:gd name="T46" fmla="*/ 20 w 2183"/>
                <a:gd name="T47" fmla="*/ 1812 h 3092"/>
                <a:gd name="T48" fmla="*/ 0 w 2183"/>
                <a:gd name="T49" fmla="*/ 1546 h 3092"/>
                <a:gd name="T50" fmla="*/ 20 w 2183"/>
                <a:gd name="T51" fmla="*/ 1281 h 3092"/>
                <a:gd name="T52" fmla="*/ 80 w 2183"/>
                <a:gd name="T53" fmla="*/ 1035 h 3092"/>
                <a:gd name="T54" fmla="*/ 173 w 2183"/>
                <a:gd name="T55" fmla="*/ 803 h 3092"/>
                <a:gd name="T56" fmla="*/ 306 w 2183"/>
                <a:gd name="T57" fmla="*/ 591 h 3092"/>
                <a:gd name="T58" fmla="*/ 465 w 2183"/>
                <a:gd name="T59" fmla="*/ 398 h 3092"/>
                <a:gd name="T60" fmla="*/ 651 w 2183"/>
                <a:gd name="T61" fmla="*/ 233 h 3092"/>
                <a:gd name="T62" fmla="*/ 863 w 2183"/>
                <a:gd name="T63" fmla="*/ 100 h 3092"/>
                <a:gd name="T64" fmla="*/ 1095 w 2183"/>
                <a:gd name="T65" fmla="*/ 0 h 3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3" h="3092">
                  <a:moveTo>
                    <a:pt x="1095" y="0"/>
                  </a:moveTo>
                  <a:lnTo>
                    <a:pt x="1321" y="100"/>
                  </a:lnTo>
                  <a:lnTo>
                    <a:pt x="1533" y="233"/>
                  </a:lnTo>
                  <a:lnTo>
                    <a:pt x="1719" y="398"/>
                  </a:lnTo>
                  <a:lnTo>
                    <a:pt x="1878" y="591"/>
                  </a:lnTo>
                  <a:lnTo>
                    <a:pt x="2011" y="803"/>
                  </a:lnTo>
                  <a:lnTo>
                    <a:pt x="2104" y="1035"/>
                  </a:lnTo>
                  <a:lnTo>
                    <a:pt x="2163" y="1281"/>
                  </a:lnTo>
                  <a:lnTo>
                    <a:pt x="2183" y="1546"/>
                  </a:lnTo>
                  <a:lnTo>
                    <a:pt x="2163" y="1812"/>
                  </a:lnTo>
                  <a:lnTo>
                    <a:pt x="2104" y="2057"/>
                  </a:lnTo>
                  <a:lnTo>
                    <a:pt x="2011" y="2289"/>
                  </a:lnTo>
                  <a:lnTo>
                    <a:pt x="1878" y="2502"/>
                  </a:lnTo>
                  <a:lnTo>
                    <a:pt x="1719" y="2694"/>
                  </a:lnTo>
                  <a:lnTo>
                    <a:pt x="1533" y="2860"/>
                  </a:lnTo>
                  <a:lnTo>
                    <a:pt x="1321" y="2993"/>
                  </a:lnTo>
                  <a:lnTo>
                    <a:pt x="1095" y="3092"/>
                  </a:lnTo>
                  <a:lnTo>
                    <a:pt x="863" y="2993"/>
                  </a:lnTo>
                  <a:lnTo>
                    <a:pt x="651" y="2860"/>
                  </a:lnTo>
                  <a:lnTo>
                    <a:pt x="465" y="2694"/>
                  </a:lnTo>
                  <a:lnTo>
                    <a:pt x="306" y="2502"/>
                  </a:lnTo>
                  <a:lnTo>
                    <a:pt x="173" y="2289"/>
                  </a:lnTo>
                  <a:lnTo>
                    <a:pt x="80" y="2057"/>
                  </a:lnTo>
                  <a:lnTo>
                    <a:pt x="20" y="1812"/>
                  </a:lnTo>
                  <a:lnTo>
                    <a:pt x="0" y="1546"/>
                  </a:lnTo>
                  <a:lnTo>
                    <a:pt x="20" y="1281"/>
                  </a:lnTo>
                  <a:lnTo>
                    <a:pt x="80" y="1035"/>
                  </a:lnTo>
                  <a:lnTo>
                    <a:pt x="173" y="803"/>
                  </a:lnTo>
                  <a:lnTo>
                    <a:pt x="306" y="591"/>
                  </a:lnTo>
                  <a:lnTo>
                    <a:pt x="465" y="398"/>
                  </a:lnTo>
                  <a:lnTo>
                    <a:pt x="651" y="233"/>
                  </a:lnTo>
                  <a:lnTo>
                    <a:pt x="863" y="100"/>
                  </a:lnTo>
                  <a:lnTo>
                    <a:pt x="1095" y="0"/>
                  </a:lnTo>
                  <a:close/>
                </a:path>
              </a:pathLst>
            </a:custGeom>
            <a:solidFill>
              <a:sysClr val="window" lastClr="FFFFFF"/>
            </a:solid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sp>
        <p:nvSpPr>
          <p:cNvPr id="26" name="Title 1"/>
          <p:cNvSpPr txBox="1">
            <a:spLocks/>
          </p:cNvSpPr>
          <p:nvPr/>
        </p:nvSpPr>
        <p:spPr>
          <a:xfrm>
            <a:off x="494045" y="41013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rPr>
              <a:t>Feature Engineering</a:t>
            </a:r>
          </a:p>
        </p:txBody>
      </p:sp>
      <p:sp>
        <p:nvSpPr>
          <p:cNvPr id="27" name="Content Placeholder 2"/>
          <p:cNvSpPr txBox="1">
            <a:spLocks/>
          </p:cNvSpPr>
          <p:nvPr/>
        </p:nvSpPr>
        <p:spPr>
          <a:xfrm>
            <a:off x="787400" y="5196063"/>
            <a:ext cx="10515600" cy="876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70C0"/>
                </a:solidFill>
              </a:rPr>
              <a:t>#Drugs</a:t>
            </a:r>
            <a:r>
              <a:rPr lang="en-US" sz="1600" dirty="0"/>
              <a:t>: Is derived out of drugs used on patient during treatment.</a:t>
            </a:r>
          </a:p>
          <a:p>
            <a:r>
              <a:rPr lang="en-US" sz="1600" dirty="0">
                <a:solidFill>
                  <a:srgbClr val="0070C0"/>
                </a:solidFill>
              </a:rPr>
              <a:t>#</a:t>
            </a:r>
            <a:r>
              <a:rPr lang="en-US" sz="1600" dirty="0" err="1">
                <a:solidFill>
                  <a:srgbClr val="0070C0"/>
                </a:solidFill>
              </a:rPr>
              <a:t>DrugChange</a:t>
            </a:r>
            <a:r>
              <a:rPr lang="en-US" sz="1600" dirty="0">
                <a:solidFill>
                  <a:srgbClr val="0070C0"/>
                </a:solidFill>
              </a:rPr>
              <a:t>: </a:t>
            </a:r>
            <a:r>
              <a:rPr lang="en-US" sz="1600" dirty="0"/>
              <a:t>Is the drug dosage change, i.e. number of Ups or Downs of drugs used on patient.</a:t>
            </a:r>
          </a:p>
        </p:txBody>
      </p:sp>
      <p:cxnSp>
        <p:nvCxnSpPr>
          <p:cNvPr id="29" name="Straight Arrow Connector 28"/>
          <p:cNvCxnSpPr/>
          <p:nvPr/>
        </p:nvCxnSpPr>
        <p:spPr>
          <a:xfrm>
            <a:off x="533998" y="4216829"/>
            <a:ext cx="11022404"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0527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21920"/>
            <a:ext cx="10515600" cy="1325563"/>
          </a:xfrm>
        </p:spPr>
        <p:txBody>
          <a:bodyPr/>
          <a:lstStyle/>
          <a:p>
            <a:r>
              <a:rPr lang="en-US" dirty="0">
                <a:solidFill>
                  <a:srgbClr val="0070C0"/>
                </a:solidFill>
              </a:rPr>
              <a:t>Handling Class Imbalance</a:t>
            </a:r>
          </a:p>
        </p:txBody>
      </p:sp>
      <p:sp>
        <p:nvSpPr>
          <p:cNvPr id="3" name="Content Placeholder 2"/>
          <p:cNvSpPr>
            <a:spLocks noGrp="1"/>
          </p:cNvSpPr>
          <p:nvPr>
            <p:ph idx="1"/>
          </p:nvPr>
        </p:nvSpPr>
        <p:spPr>
          <a:xfrm>
            <a:off x="838200" y="1203643"/>
            <a:ext cx="10515600" cy="4973320"/>
          </a:xfrm>
        </p:spPr>
        <p:txBody>
          <a:bodyPr>
            <a:normAutofit/>
          </a:bodyPr>
          <a:lstStyle/>
          <a:p>
            <a:pPr>
              <a:spcAft>
                <a:spcPts val="600"/>
              </a:spcAft>
            </a:pPr>
            <a:r>
              <a:rPr lang="en-US" sz="2000" dirty="0">
                <a:solidFill>
                  <a:srgbClr val="C00000"/>
                </a:solidFill>
              </a:rPr>
              <a:t>SMOTE</a:t>
            </a:r>
          </a:p>
          <a:p>
            <a:pPr marL="457200" lvl="1" indent="0">
              <a:lnSpc>
                <a:spcPct val="100000"/>
              </a:lnSpc>
              <a:buNone/>
            </a:pPr>
            <a:r>
              <a:rPr lang="en-US" sz="1800" dirty="0"/>
              <a:t>Synthetic Minority Oversampling Technique is a statistical technique for increasing the number of cases in the dataset in a balanced way. The module works by generating new instances from existing minority cases that you supply as input.</a:t>
            </a:r>
          </a:p>
          <a:p>
            <a:pPr marL="457200" lvl="1" indent="0">
              <a:buNone/>
            </a:pPr>
            <a:endParaRPr lang="en-US" sz="1800" dirty="0"/>
          </a:p>
          <a:p>
            <a:pPr>
              <a:spcAft>
                <a:spcPts val="600"/>
              </a:spcAft>
            </a:pPr>
            <a:r>
              <a:rPr lang="en-US" sz="2000" dirty="0">
                <a:solidFill>
                  <a:srgbClr val="C00000"/>
                </a:solidFill>
              </a:rPr>
              <a:t>Manual Up-sampling by duplicating records of Minority Class.</a:t>
            </a:r>
          </a:p>
          <a:p>
            <a:pPr marL="457200" lvl="1" indent="0">
              <a:buNone/>
            </a:pPr>
            <a:r>
              <a:rPr lang="en-US" sz="1800" dirty="0"/>
              <a:t>As a consequence of applying SMOTE, new dataset is generated where the columns names are no longer retained. As a result, explicability of feature importance after building the model is lost. </a:t>
            </a:r>
          </a:p>
          <a:p>
            <a:pPr marL="457200" lvl="1" indent="0">
              <a:buNone/>
            </a:pPr>
            <a:r>
              <a:rPr lang="en-US" sz="1800" dirty="0"/>
              <a:t>To overcome this issue, manually minority class records are duplicated to match majority class records.</a:t>
            </a:r>
          </a:p>
          <a:p>
            <a:pPr marL="457200" lvl="1" indent="0">
              <a:buNone/>
            </a:pPr>
            <a:r>
              <a:rPr lang="en-US" sz="1800" dirty="0"/>
              <a:t>(Minority class records are duplicated 6 times to match majority class records)</a:t>
            </a:r>
          </a:p>
          <a:p>
            <a:pPr marL="457200" lvl="1" indent="0">
              <a:buNone/>
            </a:pPr>
            <a:endParaRPr lang="en-US" sz="1800" dirty="0"/>
          </a:p>
          <a:p>
            <a:pPr marL="457200" lvl="1" indent="0">
              <a:buNone/>
            </a:pPr>
            <a:r>
              <a:rPr lang="en-US" sz="1800" dirty="0">
                <a:solidFill>
                  <a:schemeClr val="accent6">
                    <a:lumMod val="75000"/>
                  </a:schemeClr>
                </a:solidFill>
              </a:rPr>
              <a:t>NO: 29,891</a:t>
            </a:r>
          </a:p>
          <a:p>
            <a:pPr marL="457200" lvl="1" indent="0">
              <a:buNone/>
            </a:pPr>
            <a:r>
              <a:rPr lang="en-US" sz="1800" dirty="0">
                <a:solidFill>
                  <a:schemeClr val="accent6">
                    <a:lumMod val="75000"/>
                  </a:schemeClr>
                </a:solidFill>
              </a:rPr>
              <a:t>Within30days: 4,759</a:t>
            </a:r>
          </a:p>
          <a:p>
            <a:pPr marL="457200" lvl="1" indent="0">
              <a:buNone/>
            </a:pPr>
            <a:r>
              <a:rPr lang="en-US" sz="1800" dirty="0">
                <a:solidFill>
                  <a:schemeClr val="accent6">
                    <a:lumMod val="75000"/>
                  </a:schemeClr>
                </a:solidFill>
              </a:rPr>
              <a:t>Manual Up-sampling: 4,759*7= 33,313</a:t>
            </a:r>
          </a:p>
          <a:p>
            <a:endParaRPr lang="en-US" sz="1800" dirty="0"/>
          </a:p>
        </p:txBody>
      </p:sp>
      <p:pic>
        <p:nvPicPr>
          <p:cNvPr id="8194" name="Picture 2" descr="Image result for balanc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98907" l="5455" r="93091">
                        <a14:backgroundMark x1="46545" y1="34426" x2="60364" y2="27869"/>
                        <a14:backgroundMark x1="57818" y1="54098" x2="76727" y2="57377"/>
                        <a14:backgroundMark x1="37818" y1="50820" x2="27273" y2="64481"/>
                      </a14:backgroundRemoval>
                    </a14:imgEffect>
                  </a14:imgLayer>
                </a14:imgProps>
              </a:ext>
              <a:ext uri="{28A0092B-C50C-407E-A947-70E740481C1C}">
                <a14:useLocalDpi xmlns:a14="http://schemas.microsoft.com/office/drawing/2010/main" val="0"/>
              </a:ext>
            </a:extLst>
          </a:blip>
          <a:srcRect/>
          <a:stretch>
            <a:fillRect/>
          </a:stretch>
        </p:blipFill>
        <p:spPr bwMode="auto">
          <a:xfrm>
            <a:off x="8017193" y="3703033"/>
            <a:ext cx="4652327" cy="309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19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0"/>
            <a:ext cx="10515600" cy="1325563"/>
          </a:xfrm>
        </p:spPr>
        <p:txBody>
          <a:bodyPr/>
          <a:lstStyle/>
          <a:p>
            <a:r>
              <a:rPr lang="en-US" dirty="0">
                <a:solidFill>
                  <a:srgbClr val="0070C0"/>
                </a:solidFill>
              </a:rPr>
              <a:t>Feature Importance – </a:t>
            </a:r>
            <a:r>
              <a:rPr lang="en-US" dirty="0" err="1">
                <a:solidFill>
                  <a:srgbClr val="0070C0"/>
                </a:solidFill>
              </a:rPr>
              <a:t>ChiSquare</a:t>
            </a:r>
            <a:r>
              <a:rPr lang="en-US" dirty="0">
                <a:solidFill>
                  <a:srgbClr val="0070C0"/>
                </a:solidFill>
              </a:rPr>
              <a:t> Test</a:t>
            </a:r>
          </a:p>
        </p:txBody>
      </p:sp>
      <p:sp>
        <p:nvSpPr>
          <p:cNvPr id="3" name="Content Placeholder 2"/>
          <p:cNvSpPr>
            <a:spLocks noGrp="1"/>
          </p:cNvSpPr>
          <p:nvPr>
            <p:ph idx="1"/>
          </p:nvPr>
        </p:nvSpPr>
        <p:spPr>
          <a:xfrm>
            <a:off x="472440" y="1632585"/>
            <a:ext cx="4323080" cy="4351338"/>
          </a:xfrm>
        </p:spPr>
        <p:txBody>
          <a:bodyPr>
            <a:normAutofit/>
          </a:bodyPr>
          <a:lstStyle/>
          <a:p>
            <a:pPr>
              <a:lnSpc>
                <a:spcPct val="100000"/>
              </a:lnSpc>
            </a:pPr>
            <a:r>
              <a:rPr lang="en-US" sz="2000" dirty="0"/>
              <a:t>As there are many features in our dataset, it is important to understand significant features which influence the target variable.</a:t>
            </a:r>
          </a:p>
          <a:p>
            <a:pPr>
              <a:lnSpc>
                <a:spcPct val="100000"/>
              </a:lnSpc>
            </a:pPr>
            <a:r>
              <a:rPr lang="en-US" sz="2000" dirty="0"/>
              <a:t>Top 10 features with Chi-Square scores are arranged in descending order.</a:t>
            </a:r>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6F8621E2-9B36-4634-8376-9E3F91AF85AC}"/>
                  </a:ext>
                </a:extLst>
              </p:cNvPr>
              <p:cNvGraphicFramePr/>
              <p:nvPr>
                <p:extLst>
                  <p:ext uri="{D42A27DB-BD31-4B8C-83A1-F6EECF244321}">
                    <p14:modId xmlns:p14="http://schemas.microsoft.com/office/powerpoint/2010/main" val="853848936"/>
                  </p:ext>
                </p:extLst>
              </p:nvPr>
            </p:nvGraphicFramePr>
            <p:xfrm>
              <a:off x="5090160" y="1632585"/>
              <a:ext cx="6603999" cy="396748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6F8621E2-9B36-4634-8376-9E3F91AF85AC}"/>
                  </a:ext>
                </a:extLst>
              </p:cNvPr>
              <p:cNvPicPr>
                <a:picLocks noGrp="1" noRot="1" noChangeAspect="1" noMove="1" noResize="1" noEditPoints="1" noAdjustHandles="1" noChangeArrowheads="1" noChangeShapeType="1"/>
              </p:cNvPicPr>
              <p:nvPr/>
            </p:nvPicPr>
            <p:blipFill>
              <a:blip r:embed="rId3"/>
              <a:stretch>
                <a:fillRect/>
              </a:stretch>
            </p:blipFill>
            <p:spPr>
              <a:xfrm>
                <a:off x="5090160" y="1632585"/>
                <a:ext cx="6603999" cy="3967480"/>
              </a:xfrm>
              <a:prstGeom prst="rect">
                <a:avLst/>
              </a:prstGeom>
            </p:spPr>
          </p:pic>
        </mc:Fallback>
      </mc:AlternateContent>
    </p:spTree>
    <p:extLst>
      <p:ext uri="{BB962C8B-B14F-4D97-AF65-F5344CB8AC3E}">
        <p14:creationId xmlns:p14="http://schemas.microsoft.com/office/powerpoint/2010/main" val="266404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3242</TotalTime>
  <Words>993</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Calibri</vt:lpstr>
      <vt:lpstr>Calibri Light</vt:lpstr>
      <vt:lpstr>Office Theme</vt:lpstr>
      <vt:lpstr>Predicting the “Re-admission possibility of a patient into the hospital” </vt:lpstr>
      <vt:lpstr>Business Rational</vt:lpstr>
      <vt:lpstr>Data Exploration</vt:lpstr>
      <vt:lpstr>Data Exploration(cont..)</vt:lpstr>
      <vt:lpstr>Data Exploration(cont..)</vt:lpstr>
      <vt:lpstr>Data Exploration(cont..)</vt:lpstr>
      <vt:lpstr>Data Preprocessing</vt:lpstr>
      <vt:lpstr>Handling Class Imbalance</vt:lpstr>
      <vt:lpstr>Feature Importance – ChiSquare Test</vt:lpstr>
      <vt:lpstr>Modeling</vt:lpstr>
      <vt:lpstr>Logistic Regression</vt:lpstr>
      <vt:lpstr>Decision Tree</vt:lpstr>
      <vt:lpstr>Random Forest</vt:lpstr>
      <vt:lpstr>Naïve Bayes</vt:lpstr>
      <vt:lpstr>Gradient Boosting Classifier</vt:lpstr>
      <vt:lpstr>PowerPoint Presentation</vt:lpstr>
      <vt:lpstr>Analysis (To understand the rules a decision tree, a small tree with depth 3 is created)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_ Anusha</dc:title>
  <dc:creator>Anusha Mudunuri</dc:creator>
  <cp:lastModifiedBy>Anusha Mudunuri</cp:lastModifiedBy>
  <cp:revision>44</cp:revision>
  <dcterms:created xsi:type="dcterms:W3CDTF">2018-05-23T19:05:23Z</dcterms:created>
  <dcterms:modified xsi:type="dcterms:W3CDTF">2018-05-26T01:08:04Z</dcterms:modified>
</cp:coreProperties>
</file>