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2" r:id="rId7"/>
    <p:sldId id="264" r:id="rId8"/>
    <p:sldId id="263" r:id="rId9"/>
    <p:sldId id="267"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36782" autoAdjust="0"/>
    <p:restoredTop sz="94660"/>
  </p:normalViewPr>
  <p:slideViewPr>
    <p:cSldViewPr snapToGrid="0">
      <p:cViewPr varScale="1">
        <p:scale>
          <a:sx n="85" d="100"/>
          <a:sy n="85" d="100"/>
        </p:scale>
        <p:origin x="-101"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A07AB-98DD-477B-A849-7479B012FCD2}"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90880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07AB-98DD-477B-A849-7479B012FCD2}"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183401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07AB-98DD-477B-A849-7479B012FCD2}"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370211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A07AB-98DD-477B-A849-7479B012FCD2}"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155454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A07AB-98DD-477B-A849-7479B012FCD2}"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419229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A07AB-98DD-477B-A849-7479B012FCD2}"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57674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A07AB-98DD-477B-A849-7479B012FCD2}" type="datetimeFigureOut">
              <a:rPr lang="en-US" smtClean="0"/>
              <a:pPr/>
              <a:t>5/12/2018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54382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A07AB-98DD-477B-A849-7479B012FCD2}" type="datetimeFigureOut">
              <a:rPr lang="en-US" smtClean="0"/>
              <a:pPr/>
              <a:t>5/12/2018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59770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A07AB-98DD-477B-A849-7479B012FCD2}" type="datetimeFigureOut">
              <a:rPr lang="en-US" smtClean="0"/>
              <a:pPr/>
              <a:t>5/12/2018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330775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A07AB-98DD-477B-A849-7479B012FCD2}"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166329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A07AB-98DD-477B-A849-7479B012FCD2}"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404885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A07AB-98DD-477B-A849-7479B012FCD2}" type="datetimeFigureOut">
              <a:rPr lang="en-US" smtClean="0"/>
              <a:pPr/>
              <a:t>5/12/2018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5016C-B369-4469-9638-06BB5A548A47}" type="slidenum">
              <a:rPr lang="en-US" smtClean="0"/>
              <a:pPr/>
              <a:t>‹#›</a:t>
            </a:fld>
            <a:endParaRPr lang="en-US"/>
          </a:p>
        </p:txBody>
      </p:sp>
    </p:spTree>
    <p:extLst>
      <p:ext uri="{BB962C8B-B14F-4D97-AF65-F5344CB8AC3E}">
        <p14:creationId xmlns:p14="http://schemas.microsoft.com/office/powerpoint/2010/main" xmlns="" val="16291579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856" y="1773193"/>
            <a:ext cx="6606427" cy="1951444"/>
          </a:xfrm>
        </p:spPr>
        <p:txBody>
          <a:bodyPr>
            <a:normAutofit/>
          </a:bodyPr>
          <a:lstStyle/>
          <a:p>
            <a:pPr algn="l"/>
            <a:r>
              <a:rPr lang="en-US" sz="4400" dirty="0"/>
              <a:t>Spam detection for a Social Networking company</a:t>
            </a:r>
            <a:br>
              <a:rPr lang="en-US" sz="4400" dirty="0"/>
            </a:br>
            <a:endParaRPr lang="en-US" sz="4400" dirty="0"/>
          </a:p>
        </p:txBody>
      </p:sp>
      <p:sp>
        <p:nvSpPr>
          <p:cNvPr id="3" name="Subtitle 2"/>
          <p:cNvSpPr>
            <a:spLocks noGrp="1"/>
          </p:cNvSpPr>
          <p:nvPr>
            <p:ph type="subTitle" idx="1"/>
          </p:nvPr>
        </p:nvSpPr>
        <p:spPr>
          <a:xfrm>
            <a:off x="474856" y="3498769"/>
            <a:ext cx="7843284" cy="913401"/>
          </a:xfrm>
        </p:spPr>
        <p:txBody>
          <a:bodyPr>
            <a:normAutofit fontScale="92500"/>
          </a:bodyPr>
          <a:lstStyle/>
          <a:p>
            <a:pPr algn="l"/>
            <a:r>
              <a:rPr lang="en-US" dirty="0"/>
              <a:t>Detecting if user chats, comments and feedback over several platforms and forms belong to Hate Speech, Obscenity and Insult…</a:t>
            </a:r>
          </a:p>
          <a:p>
            <a:endParaRPr lang="en-US" dirty="0"/>
          </a:p>
          <a:p>
            <a:endParaRPr lang="en-US" dirty="0"/>
          </a:p>
          <a:p>
            <a:endParaRPr lang="en-US" dirty="0"/>
          </a:p>
        </p:txBody>
      </p:sp>
      <p:sp>
        <p:nvSpPr>
          <p:cNvPr id="4" name="TextBox 3"/>
          <p:cNvSpPr txBox="1"/>
          <p:nvPr/>
        </p:nvSpPr>
        <p:spPr>
          <a:xfrm>
            <a:off x="7956224" y="4721192"/>
            <a:ext cx="2215298" cy="461665"/>
          </a:xfrm>
          <a:prstGeom prst="rect">
            <a:avLst/>
          </a:prstGeom>
          <a:noFill/>
        </p:spPr>
        <p:txBody>
          <a:bodyPr wrap="square" rtlCol="0">
            <a:spAutoFit/>
          </a:bodyPr>
          <a:lstStyle/>
          <a:p>
            <a:r>
              <a:rPr lang="en-US" sz="2400" dirty="0"/>
              <a:t>Team 11</a:t>
            </a:r>
          </a:p>
        </p:txBody>
      </p:sp>
      <p:graphicFrame>
        <p:nvGraphicFramePr>
          <p:cNvPr id="5" name="Table 4"/>
          <p:cNvGraphicFramePr>
            <a:graphicFrameLocks noGrp="1"/>
          </p:cNvGraphicFramePr>
          <p:nvPr>
            <p:extLst>
              <p:ext uri="{D42A27DB-BD31-4B8C-83A1-F6EECF244321}">
                <p14:modId xmlns:p14="http://schemas.microsoft.com/office/powerpoint/2010/main" xmlns="" val="4119030989"/>
              </p:ext>
            </p:extLst>
          </p:nvPr>
        </p:nvGraphicFramePr>
        <p:xfrm>
          <a:off x="8220173" y="5182857"/>
          <a:ext cx="3421930" cy="1214172"/>
        </p:xfrm>
        <a:graphic>
          <a:graphicData uri="http://schemas.openxmlformats.org/drawingml/2006/table">
            <a:tbl>
              <a:tblPr>
                <a:tableStyleId>{2D5ABB26-0587-4C30-8999-92F81FD0307C}</a:tableStyleId>
              </a:tblPr>
              <a:tblGrid>
                <a:gridCol w="3421930">
                  <a:extLst>
                    <a:ext uri="{9D8B030D-6E8A-4147-A177-3AD203B41FA5}">
                      <a16:colId xmlns:a16="http://schemas.microsoft.com/office/drawing/2014/main" xmlns="" val="580017289"/>
                    </a:ext>
                  </a:extLst>
                </a:gridCol>
              </a:tblGrid>
              <a:tr h="482652">
                <a:tc>
                  <a:txBody>
                    <a:bodyPr/>
                    <a:lstStyle/>
                    <a:p>
                      <a:pPr marL="285750" indent="-285750">
                        <a:buFont typeface="Arial" panose="020B0604020202020204" pitchFamily="34" charset="0"/>
                        <a:buChar char="•"/>
                      </a:pPr>
                      <a:r>
                        <a:rPr lang="en-US" dirty="0" err="1">
                          <a:effectLst/>
                        </a:rPr>
                        <a:t>Meghana</a:t>
                      </a:r>
                      <a:r>
                        <a:rPr lang="en-US" dirty="0">
                          <a:effectLst/>
                        </a:rPr>
                        <a:t> </a:t>
                      </a:r>
                      <a:r>
                        <a:rPr lang="en-US" dirty="0" err="1">
                          <a:effectLst/>
                        </a:rPr>
                        <a:t>Konikanti</a:t>
                      </a:r>
                      <a:r>
                        <a:rPr lang="en-US" dirty="0">
                          <a:effectLst/>
                        </a:rPr>
                        <a:t> Reddy</a:t>
                      </a:r>
                      <a:endParaRPr lang="en-US" dirty="0">
                        <a:effectLst/>
                        <a:latin typeface="+mn-lt"/>
                      </a:endParaRPr>
                    </a:p>
                  </a:txBody>
                  <a:tcPr anchor="ctr"/>
                </a:tc>
                <a:extLst>
                  <a:ext uri="{0D108BD9-81ED-4DB2-BD59-A6C34878D82A}">
                    <a16:rowId xmlns:a16="http://schemas.microsoft.com/office/drawing/2014/main" xmlns="" val="4011514857"/>
                  </a:ext>
                </a:extLst>
              </a:tr>
              <a:tr h="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ffectLst/>
                        </a:rPr>
                        <a:t>Rahul </a:t>
                      </a:r>
                      <a:r>
                        <a:rPr lang="en-US" dirty="0" err="1">
                          <a:effectLst/>
                        </a:rPr>
                        <a:t>Katamneni</a:t>
                      </a:r>
                      <a:endParaRPr lang="en-US" dirty="0">
                        <a:effectLst/>
                        <a:latin typeface="+mn-lt"/>
                      </a:endParaRPr>
                    </a:p>
                  </a:txBody>
                  <a:tcPr anchor="ctr"/>
                </a:tc>
                <a:extLst>
                  <a:ext uri="{0D108BD9-81ED-4DB2-BD59-A6C34878D82A}">
                    <a16:rowId xmlns:a16="http://schemas.microsoft.com/office/drawing/2014/main" xmlns="" val="3532489845"/>
                  </a:ext>
                </a:extLst>
              </a:tr>
              <a:tr h="0">
                <a:tc>
                  <a:txBody>
                    <a:bodyPr/>
                    <a:lstStyle/>
                    <a:p>
                      <a:pPr marL="285750" indent="-285750">
                        <a:buFont typeface="Arial" panose="020B0604020202020204" pitchFamily="34" charset="0"/>
                        <a:buChar char="•"/>
                      </a:pPr>
                      <a:r>
                        <a:rPr lang="en-US" dirty="0">
                          <a:effectLst/>
                        </a:rPr>
                        <a:t>Anusha Mudunuri</a:t>
                      </a:r>
                      <a:endParaRPr lang="en-US" dirty="0">
                        <a:effectLst/>
                        <a:latin typeface="+mn-lt"/>
                      </a:endParaRPr>
                    </a:p>
                  </a:txBody>
                  <a:tcPr anchor="ctr"/>
                </a:tc>
                <a:extLst>
                  <a:ext uri="{0D108BD9-81ED-4DB2-BD59-A6C34878D82A}">
                    <a16:rowId xmlns:a16="http://schemas.microsoft.com/office/drawing/2014/main" xmlns="" val="503379416"/>
                  </a:ext>
                </a:extLst>
              </a:tr>
            </a:tbl>
          </a:graphicData>
        </a:graphic>
      </p:graphicFrame>
      <p:pic>
        <p:nvPicPr>
          <p:cNvPr id="6" name="Picture 5"/>
          <p:cNvPicPr>
            <a:picLocks noChangeAspect="1"/>
          </p:cNvPicPr>
          <p:nvPr/>
        </p:nvPicPr>
        <p:blipFill>
          <a:blip r:embed="rId2">
            <a:extLst>
              <a:ext uri="{BEBA8EAE-BF5A-486C-A8C5-ECC9F3942E4B}">
                <a14:imgProps xmlns:a14="http://schemas.microsoft.com/office/drawing/2010/main" xmlns="">
                  <a14:imgLayer r:embed="rId3">
                    <a14:imgEffect>
                      <a14:backgroundRemoval t="9783" b="89493" l="0" r="98913">
                        <a14:foregroundMark x1="52609" y1="18841" x2="43913" y2="42029"/>
                        <a14:foregroundMark x1="48913" y1="40217" x2="48696" y2="40942"/>
                        <a14:foregroundMark x1="46957" y1="22826" x2="53043" y2="33696"/>
                        <a14:foregroundMark x1="56304" y1="60507" x2="60652" y2="75362"/>
                        <a14:foregroundMark x1="85870" y1="35145" x2="80435" y2="51812"/>
                        <a14:foregroundMark x1="58043" y1="56884" x2="64130" y2="63406"/>
                        <a14:foregroundMark x1="71304" y1="43841" x2="89783" y2="48188"/>
                        <a14:foregroundMark x1="54348" y1="71014" x2="53696" y2="58696"/>
                        <a14:foregroundMark x1="60435" y1="65217" x2="50652" y2="63043"/>
                        <a14:foregroundMark x1="60870" y1="82246" x2="60000" y2="72826"/>
                        <a14:backgroundMark x1="1957" y1="36232" x2="0" y2="41304"/>
                        <a14:backgroundMark x1="1304" y1="57246" x2="870" y2="52899"/>
                        <a14:backgroundMark x1="1087" y1="42754" x2="217" y2="39855"/>
                        <a14:backgroundMark x1="1087" y1="46377" x2="2609" y2="25725"/>
                      </a14:backgroundRemoval>
                    </a14:imgEffect>
                  </a14:imgLayer>
                </a14:imgProps>
              </a:ext>
              <a:ext uri="{28A0092B-C50C-407E-A947-70E740481C1C}">
                <a14:useLocalDpi xmlns:a14="http://schemas.microsoft.com/office/drawing/2010/main" xmlns="" val="0"/>
              </a:ext>
            </a:extLst>
          </a:blip>
          <a:stretch>
            <a:fillRect/>
          </a:stretch>
        </p:blipFill>
        <p:spPr>
          <a:xfrm rot="1853632">
            <a:off x="6515189" y="571116"/>
            <a:ext cx="5097366" cy="3058420"/>
          </a:xfrm>
          <a:prstGeom prst="rect">
            <a:avLst/>
          </a:prstGeom>
        </p:spPr>
      </p:pic>
    </p:spTree>
    <p:extLst>
      <p:ext uri="{BB962C8B-B14F-4D97-AF65-F5344CB8AC3E}">
        <p14:creationId xmlns:p14="http://schemas.microsoft.com/office/powerpoint/2010/main" xmlns="" val="171523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Accuracy – Recall comparison for Models</a:t>
            </a:r>
          </a:p>
        </p:txBody>
      </p:sp>
      <p:sp>
        <p:nvSpPr>
          <p:cNvPr id="3" name="Content Placeholder 2"/>
          <p:cNvSpPr>
            <a:spLocks noGrp="1"/>
          </p:cNvSpPr>
          <p:nvPr>
            <p:ph idx="1"/>
          </p:nvPr>
        </p:nvSpPr>
        <p:spPr/>
        <p:txBody>
          <a:bodyPr/>
          <a:lstStyle/>
          <a:p>
            <a:r>
              <a:rPr lang="en-US" dirty="0"/>
              <a:t>Summary of Accuracies from each model</a:t>
            </a:r>
          </a:p>
        </p:txBody>
      </p:sp>
      <p:graphicFrame>
        <p:nvGraphicFramePr>
          <p:cNvPr id="4" name="Table 3"/>
          <p:cNvGraphicFramePr>
            <a:graphicFrameLocks noGrp="1"/>
          </p:cNvGraphicFramePr>
          <p:nvPr>
            <p:extLst>
              <p:ext uri="{D42A27DB-BD31-4B8C-83A1-F6EECF244321}">
                <p14:modId xmlns:p14="http://schemas.microsoft.com/office/powerpoint/2010/main" xmlns="" val="648862519"/>
              </p:ext>
            </p:extLst>
          </p:nvPr>
        </p:nvGraphicFramePr>
        <p:xfrm>
          <a:off x="1277088" y="2667794"/>
          <a:ext cx="8127999" cy="2021840"/>
        </p:xfrm>
        <a:graphic>
          <a:graphicData uri="http://schemas.openxmlformats.org/drawingml/2006/table">
            <a:tbl>
              <a:tblPr firstRow="1" bandRow="1">
                <a:tableStyleId>{7E9639D4-E3E2-4D34-9284-5A2195B3D0D7}</a:tableStyleId>
              </a:tblPr>
              <a:tblGrid>
                <a:gridCol w="3223194">
                  <a:extLst>
                    <a:ext uri="{9D8B030D-6E8A-4147-A177-3AD203B41FA5}">
                      <a16:colId xmlns:a16="http://schemas.microsoft.com/office/drawing/2014/main" xmlns="" val="2059062693"/>
                    </a:ext>
                  </a:extLst>
                </a:gridCol>
                <a:gridCol w="2195472">
                  <a:extLst>
                    <a:ext uri="{9D8B030D-6E8A-4147-A177-3AD203B41FA5}">
                      <a16:colId xmlns:a16="http://schemas.microsoft.com/office/drawing/2014/main" xmlns="" val="1440024317"/>
                    </a:ext>
                  </a:extLst>
                </a:gridCol>
                <a:gridCol w="2709333">
                  <a:extLst>
                    <a:ext uri="{9D8B030D-6E8A-4147-A177-3AD203B41FA5}">
                      <a16:colId xmlns:a16="http://schemas.microsoft.com/office/drawing/2014/main" xmlns="" val="2998746740"/>
                    </a:ext>
                  </a:extLst>
                </a:gridCol>
              </a:tblGrid>
              <a:tr h="370840">
                <a:tc>
                  <a:txBody>
                    <a:bodyPr/>
                    <a:lstStyle/>
                    <a:p>
                      <a:r>
                        <a:rPr lang="en-US" dirty="0"/>
                        <a:t>Model</a:t>
                      </a:r>
                    </a:p>
                  </a:txBody>
                  <a:tcPr/>
                </a:tc>
                <a:tc>
                  <a:txBody>
                    <a:bodyPr/>
                    <a:lstStyle/>
                    <a:p>
                      <a:r>
                        <a:rPr lang="en-US" dirty="0"/>
                        <a:t>Layers</a:t>
                      </a:r>
                    </a:p>
                  </a:txBody>
                  <a:tcPr/>
                </a:tc>
                <a:tc>
                  <a:txBody>
                    <a:bodyPr/>
                    <a:lstStyle/>
                    <a:p>
                      <a:r>
                        <a:rPr lang="en-US" dirty="0"/>
                        <a:t>Weighted Recall</a:t>
                      </a:r>
                    </a:p>
                  </a:txBody>
                  <a:tcPr/>
                </a:tc>
                <a:extLst>
                  <a:ext uri="{0D108BD9-81ED-4DB2-BD59-A6C34878D82A}">
                    <a16:rowId xmlns:a16="http://schemas.microsoft.com/office/drawing/2014/main" xmlns="" val="2935573621"/>
                  </a:ext>
                </a:extLst>
              </a:tr>
              <a:tr h="370840">
                <a:tc>
                  <a:txBody>
                    <a:bodyPr/>
                    <a:lstStyle/>
                    <a:p>
                      <a:r>
                        <a:rPr lang="en-US" dirty="0"/>
                        <a:t>Simple RNN</a:t>
                      </a:r>
                    </a:p>
                  </a:txBody>
                  <a:tcPr/>
                </a:tc>
                <a:tc>
                  <a:txBody>
                    <a:bodyPr/>
                    <a:lstStyle/>
                    <a:p>
                      <a:r>
                        <a:rPr lang="en-US" dirty="0"/>
                        <a:t>7</a:t>
                      </a:r>
                    </a:p>
                  </a:txBody>
                  <a:tcPr/>
                </a:tc>
                <a:tc>
                  <a:txBody>
                    <a:bodyPr/>
                    <a:lstStyle/>
                    <a:p>
                      <a:r>
                        <a:rPr lang="en-US" dirty="0"/>
                        <a:t>0.715535</a:t>
                      </a:r>
                    </a:p>
                  </a:txBody>
                  <a:tcPr/>
                </a:tc>
                <a:extLst>
                  <a:ext uri="{0D108BD9-81ED-4DB2-BD59-A6C34878D82A}">
                    <a16:rowId xmlns:a16="http://schemas.microsoft.com/office/drawing/2014/main" xmlns="" val="694639188"/>
                  </a:ext>
                </a:extLst>
              </a:tr>
              <a:tr h="370840">
                <a:tc>
                  <a:txBody>
                    <a:bodyPr/>
                    <a:lstStyle/>
                    <a:p>
                      <a:r>
                        <a:rPr lang="en-US" dirty="0"/>
                        <a:t>Embedding</a:t>
                      </a:r>
                      <a:r>
                        <a:rPr lang="en-US" baseline="0" dirty="0"/>
                        <a:t>: </a:t>
                      </a:r>
                      <a:r>
                        <a:rPr lang="en-US" sz="1800" kern="1200" dirty="0">
                          <a:effectLst/>
                        </a:rPr>
                        <a:t>glove.6B.100d</a:t>
                      </a:r>
                    </a:p>
                    <a:p>
                      <a:r>
                        <a:rPr lang="en-US" sz="1800" kern="1200" dirty="0">
                          <a:effectLst/>
                        </a:rPr>
                        <a:t>Model:</a:t>
                      </a:r>
                      <a:r>
                        <a:rPr lang="en-US" sz="1800" kern="1200" baseline="0" dirty="0">
                          <a:effectLst/>
                        </a:rPr>
                        <a:t> </a:t>
                      </a:r>
                      <a:r>
                        <a:rPr lang="en-US" sz="1800" kern="1200" dirty="0">
                          <a:effectLst/>
                        </a:rPr>
                        <a:t>CNN</a:t>
                      </a:r>
                      <a:endParaRPr lang="en-US" dirty="0"/>
                    </a:p>
                  </a:txBody>
                  <a:tcPr/>
                </a:tc>
                <a:tc>
                  <a:txBody>
                    <a:bodyPr/>
                    <a:lstStyle/>
                    <a:p>
                      <a:r>
                        <a:rPr lang="en-US" dirty="0"/>
                        <a:t>14</a:t>
                      </a:r>
                    </a:p>
                  </a:txBody>
                  <a:tcPr/>
                </a:tc>
                <a:tc>
                  <a:txBody>
                    <a:bodyPr/>
                    <a:lstStyle/>
                    <a:p>
                      <a:r>
                        <a:rPr lang="en-US" dirty="0"/>
                        <a:t>0.776559</a:t>
                      </a:r>
                    </a:p>
                  </a:txBody>
                  <a:tcPr/>
                </a:tc>
                <a:extLst>
                  <a:ext uri="{0D108BD9-81ED-4DB2-BD59-A6C34878D82A}">
                    <a16:rowId xmlns:a16="http://schemas.microsoft.com/office/drawing/2014/main" xmlns="" val="827522798"/>
                  </a:ext>
                </a:extLst>
              </a:tr>
              <a:tr h="370840">
                <a:tc>
                  <a:txBody>
                    <a:bodyPr/>
                    <a:lstStyle/>
                    <a:p>
                      <a:r>
                        <a:rPr lang="en-US" dirty="0" err="1" smtClean="0"/>
                        <a:t>Keras</a:t>
                      </a:r>
                      <a:r>
                        <a:rPr lang="en-US" baseline="0" dirty="0" smtClean="0"/>
                        <a:t> one-hot </a:t>
                      </a:r>
                      <a:r>
                        <a:rPr lang="en-US" dirty="0" smtClean="0"/>
                        <a:t>Embedding</a:t>
                      </a:r>
                      <a:r>
                        <a:rPr lang="en-US" dirty="0"/>
                        <a:t>;</a:t>
                      </a:r>
                      <a:r>
                        <a:rPr lang="en-US" baseline="0" dirty="0"/>
                        <a:t> CNN </a:t>
                      </a:r>
                      <a:r>
                        <a:rPr lang="en-US" baseline="0" dirty="0" smtClean="0"/>
                        <a:t>(</a:t>
                      </a:r>
                      <a:r>
                        <a:rPr lang="en-US" baseline="0" dirty="0" err="1" smtClean="0"/>
                        <a:t>relu</a:t>
                      </a:r>
                      <a:r>
                        <a:rPr lang="en-US" baseline="0" dirty="0" smtClean="0"/>
                        <a:t> </a:t>
                      </a:r>
                      <a:r>
                        <a:rPr lang="en-US" baseline="0" dirty="0"/>
                        <a:t>used, </a:t>
                      </a:r>
                      <a:r>
                        <a:rPr lang="en-US" baseline="0" dirty="0" smtClean="0"/>
                        <a:t>sigmoid in </a:t>
                      </a:r>
                      <a:r>
                        <a:rPr lang="en-US" baseline="0" dirty="0"/>
                        <a:t>dense)</a:t>
                      </a:r>
                      <a:endParaRPr lang="en-US" dirty="0"/>
                    </a:p>
                  </a:txBody>
                  <a:tcPr/>
                </a:tc>
                <a:tc>
                  <a:txBody>
                    <a:bodyPr/>
                    <a:lstStyle/>
                    <a:p>
                      <a:r>
                        <a:rPr lang="en-US" dirty="0"/>
                        <a:t>9</a:t>
                      </a:r>
                    </a:p>
                  </a:txBody>
                  <a:tcPr/>
                </a:tc>
                <a:tc>
                  <a:txBody>
                    <a:bodyPr/>
                    <a:lstStyle/>
                    <a:p>
                      <a:r>
                        <a:rPr lang="en-US" dirty="0"/>
                        <a:t>0.791354</a:t>
                      </a:r>
                    </a:p>
                  </a:txBody>
                  <a:tcPr/>
                </a:tc>
                <a:extLst>
                  <a:ext uri="{0D108BD9-81ED-4DB2-BD59-A6C34878D82A}">
                    <a16:rowId xmlns:a16="http://schemas.microsoft.com/office/drawing/2014/main" xmlns="" val="979275508"/>
                  </a:ext>
                </a:extLst>
              </a:tr>
            </a:tbl>
          </a:graphicData>
        </a:graphic>
      </p:graphicFrame>
    </p:spTree>
    <p:extLst>
      <p:ext uri="{BB962C8B-B14F-4D97-AF65-F5344CB8AC3E}">
        <p14:creationId xmlns:p14="http://schemas.microsoft.com/office/powerpoint/2010/main" xmlns="" val="281752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158" y="2576697"/>
            <a:ext cx="10515600" cy="1325563"/>
          </a:xfrm>
        </p:spPr>
        <p:txBody>
          <a:bodyPr/>
          <a:lstStyle/>
          <a:p>
            <a:pPr algn="ctr"/>
            <a:r>
              <a:rPr lang="en-US" dirty="0"/>
              <a:t>Thank you</a:t>
            </a:r>
          </a:p>
        </p:txBody>
      </p:sp>
    </p:spTree>
    <p:extLst>
      <p:ext uri="{BB962C8B-B14F-4D97-AF65-F5344CB8AC3E}">
        <p14:creationId xmlns:p14="http://schemas.microsoft.com/office/powerpoint/2010/main" xmlns="" val="74580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Rational</a:t>
            </a:r>
          </a:p>
        </p:txBody>
      </p:sp>
      <p:sp>
        <p:nvSpPr>
          <p:cNvPr id="3" name="Content Placeholder 2"/>
          <p:cNvSpPr>
            <a:spLocks noGrp="1"/>
          </p:cNvSpPr>
          <p:nvPr>
            <p:ph idx="1"/>
          </p:nvPr>
        </p:nvSpPr>
        <p:spPr/>
        <p:txBody>
          <a:bodyPr>
            <a:normAutofit/>
          </a:bodyPr>
          <a:lstStyle/>
          <a:p>
            <a:r>
              <a:rPr lang="en-US" sz="2400" dirty="0"/>
              <a:t>Social media are rife with Hate speech, Obscenity and Insult. </a:t>
            </a:r>
          </a:p>
          <a:p>
            <a:r>
              <a:rPr lang="en-US" sz="2400" dirty="0"/>
              <a:t>A quick glance through the comments section of a racially charged YouTube video demonstrates how pervasive the problem is. </a:t>
            </a:r>
          </a:p>
          <a:p>
            <a:r>
              <a:rPr lang="en-US" sz="2400" dirty="0"/>
              <a:t>Major social media companies such as Google, Facebook and Twitter have their own policies regarding whether and what kinds of spam (hate speech, Obscenity and Insult) is permitted on their sites. This is duty of content removal teams at these organizations.</a:t>
            </a:r>
          </a:p>
          <a:p>
            <a:r>
              <a:rPr lang="en-US" sz="2400" dirty="0"/>
              <a:t>Spam detection gives social media companies’ unprecedented power to control what videos, text, images, etc. users may or may not post or access on those social media sites.</a:t>
            </a:r>
          </a:p>
        </p:txBody>
      </p:sp>
      <p:sp>
        <p:nvSpPr>
          <p:cNvPr id="4" name="Rectangle 3"/>
          <p:cNvSpPr/>
          <p:nvPr/>
        </p:nvSpPr>
        <p:spPr>
          <a:xfrm>
            <a:off x="838200" y="6311900"/>
            <a:ext cx="8729805" cy="369332"/>
          </a:xfrm>
          <a:prstGeom prst="rect">
            <a:avLst/>
          </a:prstGeom>
        </p:spPr>
        <p:txBody>
          <a:bodyPr wrap="square">
            <a:spAutoFit/>
          </a:bodyPr>
          <a:lstStyle/>
          <a:p>
            <a:r>
              <a:rPr lang="en-US" dirty="0"/>
              <a:t>https://scholar.colorado.edu/cgi/viewcontent.cgi?article=1014&amp;context=jour_gradetds</a:t>
            </a:r>
          </a:p>
        </p:txBody>
      </p:sp>
    </p:spTree>
    <p:extLst>
      <p:ext uri="{BB962C8B-B14F-4D97-AF65-F5344CB8AC3E}">
        <p14:creationId xmlns:p14="http://schemas.microsoft.com/office/powerpoint/2010/main" xmlns="" val="268140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Understanding data</a:t>
            </a:r>
          </a:p>
          <a:p>
            <a:r>
              <a:rPr lang="en-US" dirty="0"/>
              <a:t>Preprocessing data</a:t>
            </a:r>
          </a:p>
          <a:p>
            <a:r>
              <a:rPr lang="en-US" dirty="0" err="1"/>
              <a:t>Embeddings</a:t>
            </a:r>
            <a:r>
              <a:rPr lang="en-US" dirty="0"/>
              <a:t> used</a:t>
            </a:r>
          </a:p>
          <a:p>
            <a:r>
              <a:rPr lang="en-US" dirty="0"/>
              <a:t>Models built</a:t>
            </a:r>
          </a:p>
          <a:p>
            <a:r>
              <a:rPr lang="en-US" dirty="0"/>
              <a:t>Layers used</a:t>
            </a:r>
          </a:p>
          <a:p>
            <a:r>
              <a:rPr lang="en-US" dirty="0"/>
              <a:t>Compiling and Fitting (along with Grid Search)</a:t>
            </a:r>
          </a:p>
          <a:p>
            <a:r>
              <a:rPr lang="en-US" dirty="0"/>
              <a:t>Text accuracy</a:t>
            </a:r>
          </a:p>
          <a:p>
            <a:pPr marL="0" indent="0">
              <a:buNone/>
            </a:pPr>
            <a:endParaRPr lang="en-US" dirty="0"/>
          </a:p>
        </p:txBody>
      </p:sp>
    </p:spTree>
    <p:extLst>
      <p:ext uri="{BB962C8B-B14F-4D97-AF65-F5344CB8AC3E}">
        <p14:creationId xmlns:p14="http://schemas.microsoft.com/office/powerpoint/2010/main" xmlns="" val="400877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data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04011376"/>
              </p:ext>
            </p:extLst>
          </p:nvPr>
        </p:nvGraphicFramePr>
        <p:xfrm>
          <a:off x="2279176" y="1936348"/>
          <a:ext cx="7110484" cy="3721100"/>
        </p:xfrm>
        <a:graphic>
          <a:graphicData uri="http://schemas.openxmlformats.org/drawingml/2006/table">
            <a:tbl>
              <a:tblPr firstRow="1" lastRow="1">
                <a:tableStyleId>{69012ECD-51FC-41F1-AA8D-1B2483CD663E}</a:tableStyleId>
              </a:tblPr>
              <a:tblGrid>
                <a:gridCol w="3972063">
                  <a:extLst>
                    <a:ext uri="{9D8B030D-6E8A-4147-A177-3AD203B41FA5}">
                      <a16:colId xmlns:a16="http://schemas.microsoft.com/office/drawing/2014/main" xmlns="" val="2552284832"/>
                    </a:ext>
                  </a:extLst>
                </a:gridCol>
                <a:gridCol w="3138421">
                  <a:extLst>
                    <a:ext uri="{9D8B030D-6E8A-4147-A177-3AD203B41FA5}">
                      <a16:colId xmlns:a16="http://schemas.microsoft.com/office/drawing/2014/main" xmlns="" val="2727763342"/>
                    </a:ext>
                  </a:extLst>
                </a:gridCol>
              </a:tblGrid>
              <a:tr h="301593">
                <a:tc>
                  <a:txBody>
                    <a:bodyPr/>
                    <a:lstStyle/>
                    <a:p>
                      <a:pPr algn="ctr" fontAlgn="b"/>
                      <a:r>
                        <a:rPr lang="en-US" sz="2400" u="none" strike="noStrike" dirty="0">
                          <a:effectLst/>
                        </a:rPr>
                        <a:t>Text</a:t>
                      </a:r>
                      <a:r>
                        <a:rPr lang="en-US" sz="2400" u="none" strike="noStrike" baseline="0" dirty="0">
                          <a:effectLst/>
                        </a:rPr>
                        <a:t> Type</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Count</a:t>
                      </a:r>
                      <a:endParaRPr lang="en-US" sz="24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594932854"/>
                  </a:ext>
                </a:extLst>
              </a:tr>
              <a:tr h="301593">
                <a:tc>
                  <a:txBody>
                    <a:bodyPr/>
                    <a:lstStyle/>
                    <a:p>
                      <a:pPr algn="l" fontAlgn="b"/>
                      <a:r>
                        <a:rPr lang="en-US" sz="2400" u="none" strike="noStrike" dirty="0">
                          <a:effectLst/>
                        </a:rPr>
                        <a:t>Constructive</a:t>
                      </a:r>
                      <a:r>
                        <a:rPr lang="en-US" sz="2400" u="none" strike="noStrike" baseline="0" dirty="0">
                          <a:effectLst/>
                        </a:rPr>
                        <a:t> Text</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US" sz="2400" u="none" strike="noStrike">
                          <a:effectLst/>
                        </a:rPr>
                        <a:t>15788</a:t>
                      </a:r>
                      <a:endParaRPr lang="en-US" sz="2400" b="0" i="0" u="none" strike="noStrike">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852902104"/>
                  </a:ext>
                </a:extLst>
              </a:tr>
              <a:tr h="301593">
                <a:tc>
                  <a:txBody>
                    <a:bodyPr/>
                    <a:lstStyle/>
                    <a:p>
                      <a:pPr algn="l" fontAlgn="b"/>
                      <a:r>
                        <a:rPr lang="en-US" sz="2400" u="none" strike="noStrike" dirty="0">
                          <a:effectLst/>
                        </a:rPr>
                        <a:t>Insult</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US" sz="2400" u="none" strike="noStrike">
                          <a:effectLst/>
                        </a:rPr>
                        <a:t>29</a:t>
                      </a:r>
                      <a:endParaRPr lang="en-US" sz="2400" b="0" i="0" u="none" strike="noStrike">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197511460"/>
                  </a:ext>
                </a:extLst>
              </a:tr>
              <a:tr h="30159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u="none" strike="noStrike" dirty="0">
                          <a:effectLst/>
                        </a:rPr>
                        <a:t>Hate</a:t>
                      </a:r>
                      <a:r>
                        <a:rPr lang="en-US" sz="2400" u="none" strike="noStrike" baseline="0" dirty="0">
                          <a:effectLst/>
                        </a:rPr>
                        <a:t> Speech</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2400" u="none" strike="noStrike" dirty="0">
                          <a:effectLst/>
                        </a:rPr>
                        <a:t>5978</a:t>
                      </a:r>
                      <a:endParaRPr lang="en-US" sz="24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723260094"/>
                  </a:ext>
                </a:extLst>
              </a:tr>
              <a:tr h="301593">
                <a:tc>
                  <a:txBody>
                    <a:bodyPr/>
                    <a:lstStyle/>
                    <a:p>
                      <a:pPr algn="l" fontAlgn="b"/>
                      <a:r>
                        <a:rPr lang="en-US" sz="2400" u="none" strike="noStrike" dirty="0">
                          <a:effectLst/>
                        </a:rPr>
                        <a:t>Obscenity</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322</a:t>
                      </a:r>
                      <a:endParaRPr lang="en-US" sz="24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4019933140"/>
                  </a:ext>
                </a:extLst>
              </a:tr>
              <a:tr h="301593">
                <a:tc>
                  <a:txBody>
                    <a:bodyPr/>
                    <a:lstStyle/>
                    <a:p>
                      <a:pPr algn="l" fontAlgn="b"/>
                      <a:r>
                        <a:rPr lang="en-US" sz="2400" u="none" strike="noStrike" dirty="0">
                          <a:effectLst/>
                        </a:rPr>
                        <a:t>Hate Speech &amp; Insult</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1390</a:t>
                      </a:r>
                      <a:endParaRPr lang="en-US" sz="24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16280799"/>
                  </a:ext>
                </a:extLst>
              </a:tr>
              <a:tr h="301593">
                <a:tc>
                  <a:txBody>
                    <a:bodyPr/>
                    <a:lstStyle/>
                    <a:p>
                      <a:pPr algn="l" fontAlgn="b"/>
                      <a:r>
                        <a:rPr lang="en-US" sz="2400" u="none" strike="noStrike" dirty="0">
                          <a:effectLst/>
                        </a:rPr>
                        <a:t>Hate Speech &amp;</a:t>
                      </a:r>
                      <a:r>
                        <a:rPr lang="en-US" sz="2400" u="none" strike="noStrike" baseline="0" dirty="0">
                          <a:effectLst/>
                        </a:rPr>
                        <a:t> Obscenity</a:t>
                      </a:r>
                    </a:p>
                  </a:txBody>
                  <a:tcPr marL="6350" marR="6350" marT="6350" marB="0" anchor="b"/>
                </a:tc>
                <a:tc>
                  <a:txBody>
                    <a:bodyPr/>
                    <a:lstStyle/>
                    <a:p>
                      <a:pPr algn="r" fontAlgn="b"/>
                      <a:r>
                        <a:rPr lang="en-US" sz="2400" u="none" strike="noStrike" dirty="0">
                          <a:effectLst/>
                        </a:rPr>
                        <a:t>1972</a:t>
                      </a:r>
                      <a:endParaRPr lang="en-US" sz="24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2169113247"/>
                  </a:ext>
                </a:extLst>
              </a:tr>
              <a:tr h="301593">
                <a:tc>
                  <a:txBody>
                    <a:bodyPr/>
                    <a:lstStyle/>
                    <a:p>
                      <a:pPr algn="l" fontAlgn="b"/>
                      <a:r>
                        <a:rPr lang="en-US" sz="2400" u="none" strike="noStrike" dirty="0">
                          <a:effectLst/>
                        </a:rPr>
                        <a:t>Obscenity</a:t>
                      </a:r>
                      <a:r>
                        <a:rPr lang="en-US" sz="2400" u="none" strike="noStrike" baseline="0" dirty="0">
                          <a:effectLst/>
                        </a:rPr>
                        <a:t> &amp; Insult</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201</a:t>
                      </a:r>
                      <a:endParaRPr lang="en-US" sz="24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096738811"/>
                  </a:ext>
                </a:extLst>
              </a:tr>
              <a:tr h="301593">
                <a:tc>
                  <a:txBody>
                    <a:bodyPr/>
                    <a:lstStyle/>
                    <a:p>
                      <a:pPr algn="l" fontAlgn="b"/>
                      <a:r>
                        <a:rPr lang="en-US" sz="2400" u="none" strike="noStrike" dirty="0">
                          <a:effectLst/>
                        </a:rPr>
                        <a:t>Hate Speech, Obscenity &amp; Insult</a:t>
                      </a:r>
                      <a:endParaRPr lang="en-US" sz="2400" b="0" i="0" u="none" strike="noStrike" dirty="0">
                        <a:solidFill>
                          <a:schemeClr val="tx1"/>
                        </a:solidFill>
                        <a:effectLst/>
                        <a:latin typeface="Calibri" panose="020F0502020204030204" pitchFamily="34" charset="0"/>
                      </a:endParaRPr>
                    </a:p>
                  </a:txBody>
                  <a:tcPr marL="6350" marR="6350" marT="6350" marB="0" anchor="b"/>
                </a:tc>
                <a:tc>
                  <a:txBody>
                    <a:bodyPr/>
                    <a:lstStyle/>
                    <a:p>
                      <a:pPr algn="r" fontAlgn="b"/>
                      <a:r>
                        <a:rPr lang="en-US" sz="2400" u="none" strike="noStrike" dirty="0">
                          <a:effectLst/>
                        </a:rPr>
                        <a:t>5954</a:t>
                      </a:r>
                      <a:endParaRPr lang="en-US" sz="24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1868789027"/>
                  </a:ext>
                </a:extLst>
              </a:tr>
              <a:tr h="301593">
                <a:tc>
                  <a:txBody>
                    <a:bodyPr/>
                    <a:lstStyle/>
                    <a:p>
                      <a:pPr algn="l" fontAlgn="b"/>
                      <a:r>
                        <a:rPr lang="en-US" sz="2400" b="0" i="0" u="none" strike="noStrike" dirty="0">
                          <a:solidFill>
                            <a:schemeClr val="tx1"/>
                          </a:solidFill>
                          <a:effectLst/>
                          <a:latin typeface="Calibri" panose="020F0502020204030204" pitchFamily="34" charset="0"/>
                        </a:rPr>
                        <a:t>Total</a:t>
                      </a:r>
                    </a:p>
                  </a:txBody>
                  <a:tcPr marL="6350" marR="6350" marT="6350" marB="0" anchor="b"/>
                </a:tc>
                <a:tc>
                  <a:txBody>
                    <a:bodyPr/>
                    <a:lstStyle/>
                    <a:p>
                      <a:pPr algn="r" fontAlgn="b"/>
                      <a:r>
                        <a:rPr lang="en-US" sz="2400" u="none" strike="noStrike" dirty="0">
                          <a:effectLst/>
                        </a:rPr>
                        <a:t>31634</a:t>
                      </a:r>
                      <a:endParaRPr lang="en-US" sz="2400" b="0" i="0" u="none" strike="noStrike" dirty="0">
                        <a:solidFill>
                          <a:schemeClr val="tx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2735603317"/>
                  </a:ext>
                </a:extLst>
              </a:tr>
            </a:tbl>
          </a:graphicData>
        </a:graphic>
      </p:graphicFrame>
    </p:spTree>
    <p:extLst>
      <p:ext uri="{BB962C8B-B14F-4D97-AF65-F5344CB8AC3E}">
        <p14:creationId xmlns:p14="http://schemas.microsoft.com/office/powerpoint/2010/main" xmlns="" val="326066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868613" algn="l"/>
              </a:tabLst>
            </a:pPr>
            <a:r>
              <a:rPr lang="en-US" dirty="0"/>
              <a:t>Preprocessing text</a:t>
            </a:r>
          </a:p>
        </p:txBody>
      </p:sp>
      <p:sp>
        <p:nvSpPr>
          <p:cNvPr id="3" name="Content Placeholder 2"/>
          <p:cNvSpPr>
            <a:spLocks noGrp="1"/>
          </p:cNvSpPr>
          <p:nvPr>
            <p:ph idx="1"/>
          </p:nvPr>
        </p:nvSpPr>
        <p:spPr/>
        <p:txBody>
          <a:bodyPr/>
          <a:lstStyle/>
          <a:p>
            <a:r>
              <a:rPr lang="en-US" dirty="0" smtClean="0"/>
              <a:t>cleaning text like removing new line, additional spaces, special characters, etc. </a:t>
            </a:r>
          </a:p>
          <a:p>
            <a:r>
              <a:rPr lang="en-US" dirty="0" smtClean="0"/>
              <a:t>Tokenization</a:t>
            </a:r>
            <a:endParaRPr lang="en-US" dirty="0"/>
          </a:p>
          <a:p>
            <a:r>
              <a:rPr lang="en-US" dirty="0"/>
              <a:t>Lemmatization (preferred over stemming)</a:t>
            </a:r>
          </a:p>
          <a:p>
            <a:r>
              <a:rPr lang="en-US" dirty="0"/>
              <a:t>Removed Stop words</a:t>
            </a:r>
          </a:p>
          <a:p>
            <a:r>
              <a:rPr lang="en-US" dirty="0" smtClean="0"/>
              <a:t>Sequence </a:t>
            </a:r>
            <a:r>
              <a:rPr lang="en-US" dirty="0"/>
              <a:t>padding</a:t>
            </a:r>
          </a:p>
        </p:txBody>
      </p:sp>
    </p:spTree>
    <p:extLst>
      <p:ext uri="{BB962C8B-B14F-4D97-AF65-F5344CB8AC3E}">
        <p14:creationId xmlns:p14="http://schemas.microsoft.com/office/powerpoint/2010/main" xmlns="" val="10592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Models used</a:t>
            </a:r>
          </a:p>
        </p:txBody>
      </p:sp>
      <p:sp>
        <p:nvSpPr>
          <p:cNvPr id="3" name="Content Placeholder 2"/>
          <p:cNvSpPr>
            <a:spLocks noGrp="1"/>
          </p:cNvSpPr>
          <p:nvPr>
            <p:ph idx="1"/>
          </p:nvPr>
        </p:nvSpPr>
        <p:spPr/>
        <p:txBody>
          <a:bodyPr/>
          <a:lstStyle/>
          <a:p>
            <a:r>
              <a:rPr lang="en-US" dirty="0"/>
              <a:t>One hot encoding</a:t>
            </a:r>
          </a:p>
          <a:p>
            <a:r>
              <a:rPr lang="en-US" dirty="0"/>
              <a:t>Embedding using </a:t>
            </a:r>
            <a:r>
              <a:rPr lang="en-US" dirty="0" err="1"/>
              <a:t>Keras</a:t>
            </a:r>
            <a:endParaRPr lang="en-US" dirty="0"/>
          </a:p>
          <a:p>
            <a:r>
              <a:rPr lang="en-US" dirty="0"/>
              <a:t>Glove</a:t>
            </a:r>
          </a:p>
          <a:p>
            <a:r>
              <a:rPr lang="en-US" dirty="0">
                <a:solidFill>
                  <a:srgbClr val="FF0000"/>
                </a:solidFill>
              </a:rPr>
              <a:t>Word2Vec</a:t>
            </a:r>
          </a:p>
          <a:p>
            <a:pPr>
              <a:buNone/>
            </a:pPr>
            <a:endParaRPr lang="en-US" dirty="0">
              <a:solidFill>
                <a:srgbClr val="FF0000"/>
              </a:solidFill>
            </a:endParaRPr>
          </a:p>
          <a:p>
            <a:endParaRPr lang="en-US" dirty="0"/>
          </a:p>
        </p:txBody>
      </p:sp>
    </p:spTree>
    <p:extLst>
      <p:ext uri="{BB962C8B-B14F-4D97-AF65-F5344CB8AC3E}">
        <p14:creationId xmlns:p14="http://schemas.microsoft.com/office/powerpoint/2010/main" xmlns="" val="350969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built</a:t>
            </a:r>
          </a:p>
        </p:txBody>
      </p:sp>
      <p:sp>
        <p:nvSpPr>
          <p:cNvPr id="3" name="Content Placeholder 2"/>
          <p:cNvSpPr>
            <a:spLocks noGrp="1"/>
          </p:cNvSpPr>
          <p:nvPr>
            <p:ph idx="1"/>
          </p:nvPr>
        </p:nvSpPr>
        <p:spPr/>
        <p:txBody>
          <a:bodyPr/>
          <a:lstStyle/>
          <a:p>
            <a:r>
              <a:rPr lang="en-US" dirty="0"/>
              <a:t>CNN</a:t>
            </a:r>
          </a:p>
          <a:p>
            <a:r>
              <a:rPr lang="en-US" dirty="0"/>
              <a:t>Simple RNN</a:t>
            </a:r>
          </a:p>
          <a:p>
            <a:r>
              <a:rPr lang="en-US" dirty="0"/>
              <a:t>LSTM </a:t>
            </a:r>
          </a:p>
        </p:txBody>
      </p:sp>
    </p:spTree>
    <p:extLst>
      <p:ext uri="{BB962C8B-B14F-4D97-AF65-F5344CB8AC3E}">
        <p14:creationId xmlns:p14="http://schemas.microsoft.com/office/powerpoint/2010/main" xmlns="" val="277322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used</a:t>
            </a:r>
          </a:p>
        </p:txBody>
      </p:sp>
      <p:sp>
        <p:nvSpPr>
          <p:cNvPr id="3" name="Content Placeholder 2"/>
          <p:cNvSpPr>
            <a:spLocks noGrp="1"/>
          </p:cNvSpPr>
          <p:nvPr>
            <p:ph idx="1"/>
          </p:nvPr>
        </p:nvSpPr>
        <p:spPr>
          <a:xfrm>
            <a:off x="838200" y="1825625"/>
            <a:ext cx="2725132" cy="4351338"/>
          </a:xfrm>
        </p:spPr>
        <p:txBody>
          <a:bodyPr/>
          <a:lstStyle/>
          <a:p>
            <a:r>
              <a:rPr lang="en-US" dirty="0"/>
              <a:t>For CNN</a:t>
            </a:r>
          </a:p>
          <a:p>
            <a:pPr lvl="1"/>
            <a:r>
              <a:rPr lang="en-US" dirty="0"/>
              <a:t>Embedding</a:t>
            </a:r>
          </a:p>
          <a:p>
            <a:pPr lvl="1"/>
            <a:r>
              <a:rPr lang="en-US" dirty="0"/>
              <a:t>Conv1D</a:t>
            </a:r>
          </a:p>
          <a:p>
            <a:pPr lvl="1"/>
            <a:r>
              <a:rPr lang="en-US" dirty="0" err="1"/>
              <a:t>Maxpooling</a:t>
            </a:r>
            <a:endParaRPr lang="en-US" dirty="0"/>
          </a:p>
          <a:p>
            <a:pPr lvl="1"/>
            <a:r>
              <a:rPr lang="en-US" dirty="0"/>
              <a:t>Flatten</a:t>
            </a:r>
          </a:p>
          <a:p>
            <a:pPr lvl="1"/>
            <a:r>
              <a:rPr lang="en-US" dirty="0"/>
              <a:t>Dropout</a:t>
            </a:r>
          </a:p>
          <a:p>
            <a:pPr lvl="1"/>
            <a:r>
              <a:rPr lang="en-US" dirty="0"/>
              <a:t>Dense</a:t>
            </a:r>
          </a:p>
        </p:txBody>
      </p:sp>
      <p:sp>
        <p:nvSpPr>
          <p:cNvPr id="4" name="Content Placeholder 2"/>
          <p:cNvSpPr txBox="1">
            <a:spLocks/>
          </p:cNvSpPr>
          <p:nvPr/>
        </p:nvSpPr>
        <p:spPr>
          <a:xfrm>
            <a:off x="4054312" y="1825625"/>
            <a:ext cx="27251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LSTM</a:t>
            </a:r>
          </a:p>
          <a:p>
            <a:pPr lvl="1"/>
            <a:r>
              <a:rPr lang="en-US" dirty="0"/>
              <a:t>Embedding</a:t>
            </a:r>
          </a:p>
          <a:p>
            <a:pPr lvl="1"/>
            <a:r>
              <a:rPr lang="en-US" dirty="0"/>
              <a:t>Dropout</a:t>
            </a:r>
          </a:p>
          <a:p>
            <a:pPr lvl="1"/>
            <a:r>
              <a:rPr lang="en-US" dirty="0"/>
              <a:t>LSTM</a:t>
            </a:r>
          </a:p>
          <a:p>
            <a:pPr lvl="1"/>
            <a:r>
              <a:rPr lang="en-US" dirty="0"/>
              <a:t>Dense</a:t>
            </a:r>
          </a:p>
        </p:txBody>
      </p:sp>
      <p:sp>
        <p:nvSpPr>
          <p:cNvPr id="5" name="Content Placeholder 2"/>
          <p:cNvSpPr txBox="1">
            <a:spLocks/>
          </p:cNvSpPr>
          <p:nvPr/>
        </p:nvSpPr>
        <p:spPr>
          <a:xfrm>
            <a:off x="7147874" y="1825625"/>
            <a:ext cx="40794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a:t>
            </a:r>
            <a:r>
              <a:rPr lang="en-US" dirty="0" err="1" smtClean="0"/>
              <a:t>SimpleRNN</a:t>
            </a:r>
            <a:endParaRPr lang="en-US" dirty="0"/>
          </a:p>
          <a:p>
            <a:pPr lvl="1"/>
            <a:r>
              <a:rPr lang="en-US" dirty="0" smtClean="0"/>
              <a:t>Embedding</a:t>
            </a:r>
          </a:p>
          <a:p>
            <a:pPr lvl="1"/>
            <a:r>
              <a:rPr lang="en-US" dirty="0" err="1" smtClean="0"/>
              <a:t>SimpleRNN</a:t>
            </a:r>
            <a:endParaRPr lang="en-US" dirty="0" smtClean="0"/>
          </a:p>
          <a:p>
            <a:pPr lvl="1"/>
            <a:r>
              <a:rPr lang="en-US" dirty="0" smtClean="0"/>
              <a:t>Dropout</a:t>
            </a:r>
            <a:endParaRPr lang="en-US" dirty="0"/>
          </a:p>
          <a:p>
            <a:pPr lvl="1"/>
            <a:r>
              <a:rPr lang="en-US" dirty="0"/>
              <a:t>Dense</a:t>
            </a:r>
          </a:p>
        </p:txBody>
      </p:sp>
      <p:sp>
        <p:nvSpPr>
          <p:cNvPr id="6" name="TextBox 5"/>
          <p:cNvSpPr txBox="1"/>
          <p:nvPr/>
        </p:nvSpPr>
        <p:spPr>
          <a:xfrm>
            <a:off x="1093509" y="4930219"/>
            <a:ext cx="9728462" cy="369332"/>
          </a:xfrm>
          <a:prstGeom prst="rect">
            <a:avLst/>
          </a:prstGeom>
          <a:noFill/>
        </p:spPr>
        <p:txBody>
          <a:bodyPr wrap="square" rtlCol="0">
            <a:spAutoFit/>
          </a:bodyPr>
          <a:lstStyle/>
          <a:p>
            <a:r>
              <a:rPr lang="en-US" dirty="0"/>
              <a:t>Used appropriate activation functions like </a:t>
            </a:r>
            <a:r>
              <a:rPr lang="en-US" dirty="0" err="1"/>
              <a:t>relu</a:t>
            </a:r>
            <a:r>
              <a:rPr lang="en-US" dirty="0"/>
              <a:t>, sigmoid and </a:t>
            </a:r>
            <a:r>
              <a:rPr lang="en-US" dirty="0" err="1"/>
              <a:t>softmax</a:t>
            </a:r>
            <a:endParaRPr lang="en-US" dirty="0"/>
          </a:p>
        </p:txBody>
      </p:sp>
    </p:spTree>
    <p:extLst>
      <p:ext uri="{BB962C8B-B14F-4D97-AF65-F5344CB8AC3E}">
        <p14:creationId xmlns:p14="http://schemas.microsoft.com/office/powerpoint/2010/main" xmlns="" val="54047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2309" y="758566"/>
            <a:ext cx="8884847" cy="1547905"/>
          </a:xfrm>
        </p:spPr>
        <p:txBody>
          <a:bodyPr>
            <a:normAutofit fontScale="92500" lnSpcReduction="20000"/>
          </a:bodyPr>
          <a:lstStyle/>
          <a:p>
            <a:pPr marL="0" indent="0">
              <a:buNone/>
            </a:pPr>
            <a:r>
              <a:rPr lang="en-US" sz="5100" dirty="0"/>
              <a:t>Compiling the model</a:t>
            </a:r>
          </a:p>
          <a:p>
            <a:r>
              <a:rPr lang="en-US" dirty="0"/>
              <a:t>Loss – </a:t>
            </a:r>
            <a:r>
              <a:rPr lang="en-US" dirty="0" err="1"/>
              <a:t>binary_crossentropy</a:t>
            </a:r>
            <a:r>
              <a:rPr lang="en-US" dirty="0"/>
              <a:t>; for activation: sigmoid</a:t>
            </a:r>
          </a:p>
          <a:p>
            <a:r>
              <a:rPr lang="en-US" dirty="0" err="1"/>
              <a:t>Optimisers</a:t>
            </a:r>
            <a:r>
              <a:rPr lang="en-US" dirty="0"/>
              <a:t> used: </a:t>
            </a:r>
            <a:r>
              <a:rPr lang="en-US" dirty="0" err="1"/>
              <a:t>adam</a:t>
            </a:r>
            <a:r>
              <a:rPr lang="en-US" dirty="0"/>
              <a:t>, </a:t>
            </a:r>
            <a:r>
              <a:rPr lang="en-US" dirty="0" err="1"/>
              <a:t>rmsprop</a:t>
            </a:r>
            <a:r>
              <a:rPr lang="en-US" dirty="0"/>
              <a:t> </a:t>
            </a:r>
          </a:p>
        </p:txBody>
      </p:sp>
      <p:sp>
        <p:nvSpPr>
          <p:cNvPr id="4" name="Rectangle 3"/>
          <p:cNvSpPr/>
          <p:nvPr/>
        </p:nvSpPr>
        <p:spPr>
          <a:xfrm>
            <a:off x="992308" y="4580510"/>
            <a:ext cx="10540049" cy="2236510"/>
          </a:xfrm>
          <a:prstGeom prst="rect">
            <a:avLst/>
          </a:prstGeom>
        </p:spPr>
        <p:txBody>
          <a:bodyPr wrap="square">
            <a:spAutoFit/>
          </a:bodyPr>
          <a:lstStyle/>
          <a:p>
            <a:pPr defTabSz="914400">
              <a:spcBef>
                <a:spcPts val="1000"/>
              </a:spcBef>
              <a:buFont typeface="Arial" panose="020B0604020202020204" pitchFamily="34" charset="0"/>
            </a:pPr>
            <a:r>
              <a:rPr lang="en-US" sz="4700" dirty="0"/>
              <a:t>Grid Search:</a:t>
            </a:r>
          </a:p>
          <a:p>
            <a:pPr marL="342900" indent="-342900" defTabSz="914400">
              <a:spcBef>
                <a:spcPts val="1000"/>
              </a:spcBef>
              <a:buFont typeface="Arial" panose="020B0604020202020204" pitchFamily="34" charset="0"/>
              <a:buChar char="•"/>
            </a:pPr>
            <a:r>
              <a:rPr lang="en-US" sz="2400" dirty="0"/>
              <a:t>Tried to execute grid search varying batch sizes, epochs, optimizers for 4 fold cross validation</a:t>
            </a:r>
          </a:p>
          <a:p>
            <a:endParaRPr lang="en-US" sz="3600" dirty="0"/>
          </a:p>
        </p:txBody>
      </p:sp>
      <p:sp>
        <p:nvSpPr>
          <p:cNvPr id="5" name="Title 1"/>
          <p:cNvSpPr txBox="1">
            <a:spLocks/>
          </p:cNvSpPr>
          <p:nvPr/>
        </p:nvSpPr>
        <p:spPr>
          <a:xfrm>
            <a:off x="1046289" y="2872083"/>
            <a:ext cx="10117579" cy="12110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spcBef>
                <a:spcPts val="1000"/>
              </a:spcBef>
              <a:buFont typeface="Arial" panose="020B0604020202020204" pitchFamily="34" charset="0"/>
            </a:pPr>
            <a:r>
              <a:rPr lang="en-US" sz="4700" dirty="0">
                <a:latin typeface="+mn-lt"/>
                <a:ea typeface="+mn-ea"/>
                <a:cs typeface="+mn-cs"/>
              </a:rPr>
              <a:t>Fit the model: </a:t>
            </a:r>
          </a:p>
          <a:p>
            <a:pPr marL="342900" indent="-342900">
              <a:lnSpc>
                <a:spcPct val="100000"/>
              </a:lnSpc>
              <a:spcBef>
                <a:spcPts val="1000"/>
              </a:spcBef>
              <a:buFont typeface="Arial" panose="020B0604020202020204" pitchFamily="34" charset="0"/>
              <a:buChar char="•"/>
            </a:pPr>
            <a:r>
              <a:rPr lang="en-US" sz="2400" dirty="0">
                <a:latin typeface="+mn-lt"/>
                <a:ea typeface="+mn-ea"/>
                <a:cs typeface="+mn-cs"/>
              </a:rPr>
              <a:t>Fitted the model with batch sizes 30 or 64 with epochs 10(50 for a model)</a:t>
            </a:r>
          </a:p>
        </p:txBody>
      </p:sp>
    </p:spTree>
    <p:extLst>
      <p:ext uri="{BB962C8B-B14F-4D97-AF65-F5344CB8AC3E}">
        <p14:creationId xmlns:p14="http://schemas.microsoft.com/office/powerpoint/2010/main" xmlns="" val="1425924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1096</TotalTime>
  <Words>397</Words>
  <Application>Microsoft Office PowerPoint</Application>
  <PresentationFormat>Custom</PresentationFormat>
  <Paragraphs>99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Spam detection for a Social Networking company </vt:lpstr>
      <vt:lpstr>Business Rational</vt:lpstr>
      <vt:lpstr>Contents</vt:lpstr>
      <vt:lpstr>Understanding data</vt:lpstr>
      <vt:lpstr>Preprocessing text</vt:lpstr>
      <vt:lpstr>Embedding Models used</vt:lpstr>
      <vt:lpstr>Models built</vt:lpstr>
      <vt:lpstr>Layers used</vt:lpstr>
      <vt:lpstr>Slide 9</vt:lpstr>
      <vt:lpstr>Test Accuracy – Recall comparison for Models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Mudunuri</dc:creator>
  <cp:lastModifiedBy>Windows User</cp:lastModifiedBy>
  <cp:revision>28</cp:revision>
  <dcterms:created xsi:type="dcterms:W3CDTF">2018-05-09T17:13:29Z</dcterms:created>
  <dcterms:modified xsi:type="dcterms:W3CDTF">2018-05-12T04:36:13Z</dcterms:modified>
</cp:coreProperties>
</file>