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7" r:id="rId2"/>
    <p:sldId id="271" r:id="rId3"/>
    <p:sldId id="262" r:id="rId4"/>
    <p:sldId id="265" r:id="rId5"/>
    <p:sldId id="268" r:id="rId6"/>
    <p:sldId id="283" r:id="rId7"/>
    <p:sldId id="308" r:id="rId8"/>
    <p:sldId id="284" r:id="rId9"/>
    <p:sldId id="285" r:id="rId10"/>
    <p:sldId id="273" r:id="rId11"/>
    <p:sldId id="274" r:id="rId12"/>
    <p:sldId id="275" r:id="rId13"/>
    <p:sldId id="286" r:id="rId14"/>
    <p:sldId id="264" r:id="rId15"/>
    <p:sldId id="287" r:id="rId16"/>
    <p:sldId id="267" r:id="rId17"/>
    <p:sldId id="276" r:id="rId18"/>
    <p:sldId id="288" r:id="rId19"/>
    <p:sldId id="281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1" r:id="rId32"/>
    <p:sldId id="302" r:id="rId33"/>
    <p:sldId id="303" r:id="rId34"/>
    <p:sldId id="305" r:id="rId35"/>
    <p:sldId id="30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0162080-0BCC-0826-3E60-6F7518A144AD}" name="anusha narapareddy" initials="an" userId="3e1de21ce36b1ec8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E0205"/>
    <a:srgbClr val="970303"/>
    <a:srgbClr val="AD0303"/>
    <a:srgbClr val="9A2800"/>
    <a:srgbClr val="C50303"/>
    <a:srgbClr val="FF4500"/>
    <a:srgbClr val="4D0A0A"/>
    <a:srgbClr val="1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033" autoAdjust="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DF96E-996C-12C9-17D3-ABC60DE52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08BA5A-DE6A-B0A8-2FD4-2F6A7BF32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A967B-00BA-F25D-69BC-6D95BAFDC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F0CF-964B-48CB-A359-81127397502D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79D11-EE32-06E5-A2D2-63BA2BD1F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99A86-AB62-0F17-8C8B-17F1BF704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B03C-86B6-48BC-86F3-D6C5B25345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47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D37F0-DD1E-E4E8-A61C-4384C515D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ABF852-320C-73E5-4911-CC0034E70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99CBF-E263-F455-DA09-EC6B44780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F0CF-964B-48CB-A359-81127397502D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71842-679C-ED35-209A-9CD0AF467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D2C6C-FBCD-104C-F781-A04327027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B03C-86B6-48BC-86F3-D6C5B25345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948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7F036D-45A5-05A5-4B0E-23337E564D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5E9F49-FC3A-B6B6-0010-002C1AB792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6255E-FF8C-BA8F-ADA8-9BE863278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F0CF-964B-48CB-A359-81127397502D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3D3AC-AEFF-703D-0AAB-5F9DEC2DD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B276E-47EC-2874-B311-F6B93DB51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B03C-86B6-48BC-86F3-D6C5B25345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59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DDE01-AF2B-B5AB-7245-3A5FEE8AD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B65B6-999D-5F41-62EE-6BAE428A3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AB368-35BA-022B-7B54-841F9E3B4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F0CF-964B-48CB-A359-81127397502D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9B076-BD00-A861-1E81-8445AF397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992FB-7B40-CE2D-8CFC-947D4ABA3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B03C-86B6-48BC-86F3-D6C5B25345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983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2E354-B977-C5F4-96F9-2EBB0AF56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A4E40-698B-A854-DEC2-B4636AD75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B2A96-1C8A-68D6-CD4E-34BBA264A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F0CF-964B-48CB-A359-81127397502D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F6B31-9643-5DE3-DA63-EB8DEE2E0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6A7EF-C12F-D1AB-9800-56FDB314B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B03C-86B6-48BC-86F3-D6C5B25345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7311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4117E-BF4F-6EF7-ACBB-59E62DBAB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101D7-BB51-71EC-4868-B0437B1F4D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B42371-C5FD-202D-D806-6F93F075C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22DA5-6720-3C02-3473-13F185C7F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F0CF-964B-48CB-A359-81127397502D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AB5206-BFE0-5013-A9D3-F130A9A6B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78A5C-0E6A-8E2C-2F46-3802599A8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B03C-86B6-48BC-86F3-D6C5B25345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967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6ACE4-09C5-E04E-0947-220622222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944F4-128F-ABF0-63E8-78586884D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D1B699-D4E5-C2F8-EBAB-C12D757DA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18ABD3-DF51-4F7F-8606-77E05C9AF8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3A826D-A001-0EB4-543C-49FC1D1544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3C6499-D571-217B-B37B-A6591BC53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F0CF-964B-48CB-A359-81127397502D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DAE6D3-445E-9949-FB3B-E98A17DA8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17E7D3-E7B7-2D8C-0678-23AB259DF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B03C-86B6-48BC-86F3-D6C5B25345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090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A2C77-EFF9-C5AC-990B-8768D60CB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EB9167-0BE6-14D1-E9EF-0EB1C9573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F0CF-964B-48CB-A359-81127397502D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152874-699B-9B42-F6BB-DB87FA776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F7B857-C4A2-D6AE-CC87-8BE17AFB5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B03C-86B6-48BC-86F3-D6C5B25345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59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2DFE63-D2E9-5FF3-685A-A7A678EB3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F0CF-964B-48CB-A359-81127397502D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04467B-99BB-823E-EFC4-BC29AA80F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C69C0-8CA4-A8DF-6A10-028274A1F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B03C-86B6-48BC-86F3-D6C5B25345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918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7117A-EE42-B58C-DE06-3CAEE7CB2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22736-15DF-E078-9B69-D16C347A8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6305E-37EE-64F0-19D0-8049AA7E6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6EEC4-FFAC-801D-FD68-50DDBC991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F0CF-964B-48CB-A359-81127397502D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ECDC5-2F6B-BD8D-0FB8-9C57C34A8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FB9EB-8628-9C41-3F61-9FCEB62C6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B03C-86B6-48BC-86F3-D6C5B25345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394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B1758-563D-8F18-8A4B-B91A5316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8553B4-AB88-3EFB-6F62-B30DB0C6E5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7CE72-F832-9E5E-ED3C-781A60EB5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365CB7-CD4D-087C-DAF4-E290FFDCE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3F0CF-964B-48CB-A359-81127397502D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C89DAD-FAD0-3419-6E6B-2988FFFBA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31D39-4B78-27CC-7803-53636BB3A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2B03C-86B6-48BC-86F3-D6C5B25345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502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1"/>
            </a:gs>
            <a:gs pos="55000">
              <a:srgbClr val="000000"/>
            </a:gs>
            <a:gs pos="100000">
              <a:srgbClr val="6E0205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B82C46-501E-CB68-8E8D-51688902B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CC11B-089A-2F5C-E550-8122353D1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DBAE7-10CB-46DC-27AF-75484FFD3F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A3F0CF-964B-48CB-A359-81127397502D}" type="datetimeFigureOut">
              <a:rPr lang="en-IN" smtClean="0"/>
              <a:t>15-08-2025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A43E9-6BB8-C5FA-D316-1017379E8A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DEAF8-0EF6-E7F8-6E8E-6C6D0702D9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2B03C-86B6-48BC-86F3-D6C5B25345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0390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locations.csv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locations.csv" TargetMode="External"/><Relationship Id="rId3" Type="http://schemas.openxmlformats.org/officeDocument/2006/relationships/image" Target="../media/image4.png"/><Relationship Id="rId7" Type="http://schemas.openxmlformats.org/officeDocument/2006/relationships/hyperlink" Target="make_details.csv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hyperlink" Target="stolen_vehicles.csv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8BD04-B372-B738-E845-F2744CB14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2F2C196-2CCD-5209-8421-720448F707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835"/>
          <a:stretch/>
        </p:blipFill>
        <p:spPr>
          <a:xfrm>
            <a:off x="495300" y="115727"/>
            <a:ext cx="8589705" cy="6563766"/>
          </a:xfrm>
          <a:prstGeom prst="rect">
            <a:avLst/>
          </a:prstGeom>
        </p:spPr>
      </p:pic>
      <p:sp>
        <p:nvSpPr>
          <p:cNvPr id="11" name="Subtitle 10">
            <a:extLst>
              <a:ext uri="{FF2B5EF4-FFF2-40B4-BE49-F238E27FC236}">
                <a16:creationId xmlns:a16="http://schemas.microsoft.com/office/drawing/2014/main" id="{83E5C431-D835-FFA8-2CE8-A2BBDD6F3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4794" y="5618904"/>
            <a:ext cx="3709219" cy="925352"/>
          </a:xfrm>
        </p:spPr>
        <p:txBody>
          <a:bodyPr/>
          <a:lstStyle/>
          <a:p>
            <a:r>
              <a:rPr lang="en-IN" sz="2000" dirty="0">
                <a:solidFill>
                  <a:schemeClr val="bg1"/>
                </a:solidFill>
              </a:rPr>
              <a:t>BY</a:t>
            </a:r>
          </a:p>
          <a:p>
            <a:r>
              <a:rPr lang="en-IN" sz="2500" dirty="0">
                <a:solidFill>
                  <a:schemeClr val="bg1"/>
                </a:solidFill>
              </a:rPr>
              <a:t>ANUSHA NARAPAREDDY</a:t>
            </a:r>
          </a:p>
        </p:txBody>
      </p:sp>
      <p:pic>
        <p:nvPicPr>
          <p:cNvPr id="6" name="Graphic 5" descr="Presentation with bar chart with solid fill">
            <a:hlinkClick r:id="rId3" action="ppaction://hlinkfile"/>
            <a:extLst>
              <a:ext uri="{FF2B5EF4-FFF2-40B4-BE49-F238E27FC236}">
                <a16:creationId xmlns:a16="http://schemas.microsoft.com/office/drawing/2014/main" id="{1586CAAD-2775-1CE2-8575-CD97873843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56777" y="472762"/>
            <a:ext cx="513182" cy="513182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561300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E26D6-2416-11A8-20E3-A01B7D165D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D56BB55-A10F-89BA-0525-C15BFC82B8F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81" t="5633" r="7511" b="7981"/>
          <a:stretch/>
        </p:blipFill>
        <p:spPr>
          <a:xfrm>
            <a:off x="127819" y="88490"/>
            <a:ext cx="1160207" cy="11859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DE72FB-2404-41E1-D369-867ED8D151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27" b="9503"/>
          <a:stretch/>
        </p:blipFill>
        <p:spPr>
          <a:xfrm>
            <a:off x="10323871" y="5367602"/>
            <a:ext cx="1760228" cy="1409435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2F5334A-4037-1BFD-2948-67E9B906E795}"/>
              </a:ext>
            </a:extLst>
          </p:cNvPr>
          <p:cNvSpPr/>
          <p:nvPr/>
        </p:nvSpPr>
        <p:spPr>
          <a:xfrm>
            <a:off x="2836606" y="2665771"/>
            <a:ext cx="6518787" cy="152645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solidFill>
                  <a:schemeClr val="bg1"/>
                </a:solidFill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539430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7263F-ABF7-64E6-521B-6A8FBB944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0FC58-5A2D-4A05-2D54-CEB527D0B81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15844" y="1067112"/>
            <a:ext cx="9099756" cy="553057"/>
          </a:xfrm>
        </p:spPr>
        <p:txBody>
          <a:bodyPr>
            <a:noAutofit/>
          </a:bodyPr>
          <a:lstStyle/>
          <a:p>
            <a:r>
              <a:rPr lang="en-IN" sz="4000" b="1" u="sng" dirty="0">
                <a:solidFill>
                  <a:schemeClr val="bg1">
                    <a:lumMod val="85000"/>
                  </a:schemeClr>
                </a:solidFill>
              </a:rPr>
              <a:t>INSIGHTS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31A700-2097-2BFF-0182-B0938F1AF4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81" t="5633" r="7511" b="7981"/>
          <a:stretch/>
        </p:blipFill>
        <p:spPr>
          <a:xfrm>
            <a:off x="127819" y="88490"/>
            <a:ext cx="1160207" cy="11859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201C87-64B8-6A11-F34E-D0BC4CE9A3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27" b="9503"/>
          <a:stretch/>
        </p:blipFill>
        <p:spPr>
          <a:xfrm>
            <a:off x="10323871" y="5367602"/>
            <a:ext cx="1760228" cy="1409435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5AFC5B5-A970-3617-BDE2-661950EB7C7F}"/>
              </a:ext>
            </a:extLst>
          </p:cNvPr>
          <p:cNvSpPr/>
          <p:nvPr/>
        </p:nvSpPr>
        <p:spPr>
          <a:xfrm>
            <a:off x="1415844" y="1897628"/>
            <a:ext cx="3809299" cy="304759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u="sng" dirty="0">
                <a:solidFill>
                  <a:schemeClr val="bg1"/>
                </a:solidFill>
              </a:rPr>
              <a:t>Insights: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Vehicle_Age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Vehicle_Age_Group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Month_Year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Current_Month_Theft_Count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Previous_Month_Theft_Count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Theft_Probability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MOM_Theft_Change%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6458878-12FD-A313-7CC7-84439003200A}"/>
              </a:ext>
            </a:extLst>
          </p:cNvPr>
          <p:cNvSpPr/>
          <p:nvPr/>
        </p:nvSpPr>
        <p:spPr>
          <a:xfrm>
            <a:off x="5542383" y="1897627"/>
            <a:ext cx="5103845" cy="342162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b="1" u="sng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Metrics: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chemeClr val="bg1"/>
                </a:solidFill>
              </a:rPr>
              <a:t>Total_Stolen_Vehicles                 :  4553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chemeClr val="bg1"/>
                </a:solidFill>
              </a:rPr>
              <a:t>Avg Age of Stolen Vehicles         :  16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chemeClr val="bg1"/>
                </a:solidFill>
              </a:rPr>
              <a:t>Highest Stolen Vehicles Date     :  4 April 2022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chemeClr val="bg1"/>
                </a:solidFill>
              </a:rPr>
              <a:t>Highest Stolen Vehicles Color    : Silver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chemeClr val="bg1"/>
                </a:solidFill>
              </a:rPr>
              <a:t>Highest stolen Vehicles Region  : Auckland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chemeClr val="bg1"/>
                </a:solidFill>
              </a:rPr>
              <a:t>Avg Density                                   :  43 sq.km</a:t>
            </a:r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052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57E10-9C47-5D6C-BD37-4943EB6A4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E8884-5759-784D-CDE3-5BE6A2F2810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15845" y="1068167"/>
            <a:ext cx="9099756" cy="553057"/>
          </a:xfrm>
        </p:spPr>
        <p:txBody>
          <a:bodyPr>
            <a:noAutofit/>
          </a:bodyPr>
          <a:lstStyle/>
          <a:p>
            <a:r>
              <a:rPr lang="en-IN" sz="4000" b="1" u="sng" dirty="0">
                <a:solidFill>
                  <a:schemeClr val="bg1">
                    <a:lumMod val="85000"/>
                  </a:schemeClr>
                </a:solidFill>
              </a:rPr>
              <a:t>VISUALISATIONS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BFD31C-B067-1030-46A0-5B5B16007F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81" t="5633" r="7511" b="7981"/>
          <a:stretch/>
        </p:blipFill>
        <p:spPr>
          <a:xfrm>
            <a:off x="127819" y="88490"/>
            <a:ext cx="1160207" cy="11859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41E2DF-9694-968E-C1C3-F2EEF6262E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27" b="9503"/>
          <a:stretch/>
        </p:blipFill>
        <p:spPr>
          <a:xfrm>
            <a:off x="10323871" y="5367602"/>
            <a:ext cx="1760228" cy="1409435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CFB57C1-E1B1-0B40-7193-1D3208D9174F}"/>
              </a:ext>
            </a:extLst>
          </p:cNvPr>
          <p:cNvSpPr/>
          <p:nvPr/>
        </p:nvSpPr>
        <p:spPr>
          <a:xfrm>
            <a:off x="1415844" y="1896572"/>
            <a:ext cx="4145201" cy="447623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2000" b="1" u="sng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Filters Applied:</a:t>
            </a:r>
            <a:endParaRPr lang="en-IN" sz="2000" u="sng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 Filter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000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sz="1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Month_Year</a:t>
            </a:r>
            <a:r>
              <a:rPr lang="en-IN" sz="1600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(Oct 2021 to Apr 2022)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Slicers 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sz="16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Vehicle_Type</a:t>
            </a:r>
            <a:r>
              <a:rPr lang="en-IN" sz="1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   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600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sz="16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Vehicle_Age_Model</a:t>
            </a:r>
            <a:r>
              <a:rPr lang="en-IN" sz="1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en-IN" sz="1600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	</a:t>
            </a:r>
            <a:r>
              <a:rPr lang="en-IN" sz="16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Make_Type</a:t>
            </a:r>
            <a:r>
              <a:rPr lang="en-IN" sz="1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      </a:t>
            </a:r>
            <a:endParaRPr lang="en-IN" sz="1600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sz="16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Make_Name</a:t>
            </a:r>
            <a:r>
              <a:rPr lang="en-IN" sz="1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	</a:t>
            </a:r>
            <a:r>
              <a:rPr lang="en-IN" sz="16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r>
              <a:rPr lang="en-IN" sz="1600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                 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Region</a:t>
            </a:r>
          </a:p>
        </p:txBody>
      </p:sp>
    </p:spTree>
    <p:extLst>
      <p:ext uri="{BB962C8B-B14F-4D97-AF65-F5344CB8AC3E}">
        <p14:creationId xmlns:p14="http://schemas.microsoft.com/office/powerpoint/2010/main" val="1354911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CE14E6-0C10-A8D8-6882-819B05401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FA819-D162-0510-4F8D-5DFEFFB2028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15845" y="1068167"/>
            <a:ext cx="9099756" cy="553057"/>
          </a:xfrm>
        </p:spPr>
        <p:txBody>
          <a:bodyPr>
            <a:noAutofit/>
          </a:bodyPr>
          <a:lstStyle/>
          <a:p>
            <a:r>
              <a:rPr lang="en-IN" sz="4000" b="1" u="sng" dirty="0">
                <a:solidFill>
                  <a:schemeClr val="bg1">
                    <a:lumMod val="85000"/>
                  </a:schemeClr>
                </a:solidFill>
              </a:rPr>
              <a:t>VISUALISATIONS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D6AF7C-316F-5FE7-E51C-0F053AF44C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81" t="5633" r="7511" b="7981"/>
          <a:stretch/>
        </p:blipFill>
        <p:spPr>
          <a:xfrm>
            <a:off x="127819" y="88490"/>
            <a:ext cx="1160207" cy="11859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4BBEE8-B893-03E0-CBF2-CB125A6C46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27" b="9503"/>
          <a:stretch/>
        </p:blipFill>
        <p:spPr>
          <a:xfrm>
            <a:off x="10323871" y="5367602"/>
            <a:ext cx="1760228" cy="1409435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D6D19A1-1E13-6D81-0295-C0E51EB79E9E}"/>
              </a:ext>
            </a:extLst>
          </p:cNvPr>
          <p:cNvSpPr/>
          <p:nvPr/>
        </p:nvSpPr>
        <p:spPr>
          <a:xfrm>
            <a:off x="5965723" y="1897627"/>
            <a:ext cx="5579570" cy="325287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b="1" kern="10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Visualizations:</a:t>
            </a:r>
            <a:endParaRPr lang="en-IN" sz="2000" kern="100" dirty="0">
              <a:solidFill>
                <a:schemeClr val="bg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                 :</a:t>
            </a: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Stolen Vehicles Count by Region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Donut Chart   : </a:t>
            </a:r>
            <a:r>
              <a:rPr lang="en-IN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Stolen Vehicles Count by Year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Funnel Chart  : </a:t>
            </a:r>
            <a:r>
              <a:rPr lang="en-IN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Stolen Vehicles Count by </a:t>
            </a:r>
            <a:r>
              <a:rPr lang="en-IN" kern="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Make_Type</a:t>
            </a:r>
            <a:endParaRPr lang="en-IN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Stacked Bar Chart  : </a:t>
            </a:r>
            <a:r>
              <a:rPr lang="en-IN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5 </a:t>
            </a:r>
            <a:r>
              <a:rPr lang="en-IN" kern="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Vehicle_Types</a:t>
            </a:r>
            <a:r>
              <a:rPr lang="en-IN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Stolen Vehicles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Slicer              : </a:t>
            </a:r>
            <a:r>
              <a:rPr lang="en-IN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Month_Year</a:t>
            </a:r>
            <a:endParaRPr lang="en-IN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CCC195B-3A1D-F996-476D-4DE256564888}"/>
              </a:ext>
            </a:extLst>
          </p:cNvPr>
          <p:cNvSpPr/>
          <p:nvPr/>
        </p:nvSpPr>
        <p:spPr>
          <a:xfrm>
            <a:off x="965786" y="1897627"/>
            <a:ext cx="4823927" cy="266504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2000" b="1" u="sng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Vehicles Theft </a:t>
            </a:r>
            <a:r>
              <a:rPr lang="en-IN" sz="2000" b="1" u="sng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Summary Report</a:t>
            </a:r>
            <a:endParaRPr lang="en-IN" sz="20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Total_Stolen</a:t>
            </a:r>
            <a:r>
              <a:rPr lang="en-IN" kern="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IN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Vehicles</a:t>
            </a: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:  4553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chemeClr val="bg1"/>
                </a:solidFill>
              </a:rPr>
              <a:t>Highest Stolen Vehicles Color    : Silver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chemeClr val="bg1"/>
                </a:solidFill>
              </a:rPr>
              <a:t>Highest stolen Vehicles Region  : Auckland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chemeClr val="bg1"/>
                </a:solidFill>
              </a:rPr>
              <a:t>Highest Stolen Vehicles Date     :  4 April 2022</a:t>
            </a:r>
            <a:endParaRPr lang="en-IN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704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87615F-94A6-3CE9-EA5C-AFAA70A5D3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81" t="5633" r="7511" b="7981"/>
          <a:stretch/>
        </p:blipFill>
        <p:spPr>
          <a:xfrm>
            <a:off x="127819" y="88490"/>
            <a:ext cx="1160207" cy="11859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164002-E892-0171-7AAE-DBD2FC6CE4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27" b="9503"/>
          <a:stretch/>
        </p:blipFill>
        <p:spPr>
          <a:xfrm>
            <a:off x="10323871" y="5367602"/>
            <a:ext cx="1760228" cy="1409435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87AF7FB-761C-F634-1DB4-28092D2FA0F3}"/>
              </a:ext>
            </a:extLst>
          </p:cNvPr>
          <p:cNvSpPr/>
          <p:nvPr/>
        </p:nvSpPr>
        <p:spPr>
          <a:xfrm>
            <a:off x="984446" y="951722"/>
            <a:ext cx="8952655" cy="5635689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2000" b="1" u="sng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Vehicle Type &amp; Make Analysis</a:t>
            </a:r>
            <a:endParaRPr lang="en-IN" sz="20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Visualizations:</a:t>
            </a:r>
            <a:endParaRPr lang="en-IN" sz="2000" kern="100" dirty="0">
              <a:solidFill>
                <a:schemeClr val="bg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Stacked Column Chart  : </a:t>
            </a:r>
            <a:r>
              <a:rPr lang="en-IN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5 </a:t>
            </a:r>
            <a:r>
              <a:rPr lang="en-IN" kern="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Make_Names</a:t>
            </a:r>
            <a:r>
              <a:rPr lang="en-IN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Stolen Vehicles</a:t>
            </a:r>
          </a:p>
          <a:p>
            <a:pPr lvl="5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Stolen Vehicles Count by </a:t>
            </a:r>
            <a:r>
              <a:rPr lang="en-IN" kern="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Vehicle_Age_Model</a:t>
            </a:r>
            <a:endParaRPr lang="en-IN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5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Stolen Vehicles Count by </a:t>
            </a:r>
            <a:r>
              <a:rPr lang="en-IN" kern="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Vehcile_Age_Model</a:t>
            </a:r>
            <a:r>
              <a:rPr lang="en-IN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IN" kern="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Make_Type</a:t>
            </a:r>
            <a:endParaRPr lang="en-IN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5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Stolen Vehicles Count by </a:t>
            </a:r>
            <a:r>
              <a:rPr lang="en-IN" kern="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</a:t>
            </a:r>
            <a:endParaRPr lang="en-IN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solidFill>
                  <a:schemeClr val="bg1"/>
                </a:solidFill>
              </a:rPr>
              <a:t>Pie Chart                         : </a:t>
            </a: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Top 5 </a:t>
            </a:r>
            <a:r>
              <a:rPr lang="en-IN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Colors</a:t>
            </a: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Stolen Vehicles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Stacked Bar chart          : </a:t>
            </a:r>
            <a:r>
              <a:rPr lang="en-IN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Stolen Vehicles Count by </a:t>
            </a:r>
            <a:r>
              <a:rPr lang="en-IN" kern="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Vehicle_Type</a:t>
            </a:r>
            <a:endParaRPr lang="en-IN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                               : </a:t>
            </a:r>
            <a:r>
              <a:rPr lang="en-IN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Theft_Probability</a:t>
            </a: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</a:t>
            </a:r>
            <a:r>
              <a:rPr lang="en-IN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Vehicle_Type</a:t>
            </a: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Stolen Vehicle Details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Gauge Chart                   : </a:t>
            </a:r>
            <a:r>
              <a:rPr lang="en-IN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Stolen Vehicles</a:t>
            </a:r>
            <a:endParaRPr lang="en-IN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Slicer                                : </a:t>
            </a:r>
            <a:r>
              <a:rPr lang="en-IN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Vehicle_Type</a:t>
            </a: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 </a:t>
            </a:r>
            <a:r>
              <a:rPr lang="en-IN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Vehicle_Age_Model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endParaRPr lang="en-IN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3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</a:t>
            </a:r>
            <a:r>
              <a:rPr lang="en-IN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Make_Type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    </a:t>
            </a:r>
            <a:r>
              <a:rPr lang="en-IN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Make_Name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</a:p>
          <a:p>
            <a:pPr lvl="3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</a:t>
            </a:r>
            <a:r>
              <a:rPr lang="en-IN" kern="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IN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olor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927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80B19B-C46B-E5DF-AFB9-883196DA6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4BD677-C45E-0615-AE24-7EB3AA7176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81" t="5633" r="7511" b="7981"/>
          <a:stretch/>
        </p:blipFill>
        <p:spPr>
          <a:xfrm>
            <a:off x="127819" y="88490"/>
            <a:ext cx="1160207" cy="11859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9ECD43-3BF2-39D1-22A9-3262C5F2B0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27" b="9503"/>
          <a:stretch/>
        </p:blipFill>
        <p:spPr>
          <a:xfrm>
            <a:off x="10323871" y="5367602"/>
            <a:ext cx="1760228" cy="1409435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298A0F3-C556-5114-43CA-538881377A87}"/>
              </a:ext>
            </a:extLst>
          </p:cNvPr>
          <p:cNvSpPr/>
          <p:nvPr/>
        </p:nvSpPr>
        <p:spPr>
          <a:xfrm>
            <a:off x="984447" y="1534886"/>
            <a:ext cx="8159554" cy="320506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2000" b="1" u="sng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Geographical Analysis</a:t>
            </a:r>
            <a:endParaRPr lang="en-IN" sz="20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Visualizations:</a:t>
            </a:r>
            <a:endParaRPr lang="en-IN" sz="2000" kern="100" dirty="0">
              <a:solidFill>
                <a:schemeClr val="bg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Stacked Bar chart  : </a:t>
            </a:r>
            <a:r>
              <a:rPr lang="en-IN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Stolen Vehicles Count by Region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Scatter Chart          : </a:t>
            </a: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Stolen Vehicles count by </a:t>
            </a:r>
            <a:r>
              <a:rPr lang="en-IN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Make_Type</a:t>
            </a: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&amp; Population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Map                         :</a:t>
            </a:r>
            <a:r>
              <a:rPr lang="en-IN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kern="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Theft_Probability</a:t>
            </a:r>
            <a:r>
              <a:rPr lang="en-IN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 Region &amp; </a:t>
            </a:r>
            <a:r>
              <a:rPr lang="en-IN" kern="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Make_Type</a:t>
            </a:r>
            <a:endParaRPr lang="en-IN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Gauge Chart           : </a:t>
            </a:r>
            <a:r>
              <a:rPr lang="en-IN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Stolen Vehicles</a:t>
            </a:r>
            <a:endParaRPr lang="en-IN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Slicer                       : </a:t>
            </a: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111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FC2DB0-1CA2-2B1E-AA5B-B28563D24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5C8FEB5-B1C8-5EB0-0172-B5F0F9611DD4}"/>
              </a:ext>
            </a:extLst>
          </p:cNvPr>
          <p:cNvSpPr/>
          <p:nvPr/>
        </p:nvSpPr>
        <p:spPr>
          <a:xfrm>
            <a:off x="984447" y="1534885"/>
            <a:ext cx="9717765" cy="397017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2000" b="1" u="sng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&amp; Trend Analysis</a:t>
            </a:r>
          </a:p>
          <a:p>
            <a:r>
              <a:rPr lang="en-IN" sz="2000" b="1" kern="10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Visualizations:</a:t>
            </a:r>
            <a:endParaRPr lang="en-IN" sz="2000" kern="100" dirty="0">
              <a:solidFill>
                <a:schemeClr val="bg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Donut Chart                   : </a:t>
            </a:r>
            <a:r>
              <a:rPr lang="en-IN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Stolen Vehicles Count by Year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solidFill>
                  <a:schemeClr val="bg1"/>
                </a:solidFill>
              </a:rPr>
              <a:t>Area Chart                      : </a:t>
            </a:r>
            <a:r>
              <a:rPr lang="en-IN" dirty="0">
                <a:solidFill>
                  <a:schemeClr val="bg1"/>
                </a:solidFill>
              </a:rPr>
              <a:t>Stolen Vehicles Count by Weekday Name</a:t>
            </a:r>
            <a:endParaRPr lang="en-IN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dirty="0">
                <a:solidFill>
                  <a:schemeClr val="bg1"/>
                </a:solidFill>
              </a:rPr>
              <a:t>Line Chart                       :  </a:t>
            </a:r>
            <a:r>
              <a:rPr lang="en-IN" dirty="0">
                <a:solidFill>
                  <a:schemeClr val="bg1"/>
                </a:solidFill>
              </a:rPr>
              <a:t>Stolen Vehicles count by </a:t>
            </a:r>
            <a:r>
              <a:rPr lang="en-IN" dirty="0" err="1">
                <a:solidFill>
                  <a:schemeClr val="bg1"/>
                </a:solidFill>
              </a:rPr>
              <a:t>Month_Year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Combo Chart</a:t>
            </a:r>
            <a:r>
              <a:rPr lang="en-IN" b="1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</a:t>
            </a:r>
            <a:r>
              <a:rPr lang="en-IN" sz="1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</a:t>
            </a:r>
            <a:r>
              <a:rPr lang="en-IN" kern="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_Vehicles_Count</a:t>
            </a:r>
            <a:r>
              <a:rPr lang="en-IN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&amp; </a:t>
            </a:r>
            <a:r>
              <a:rPr lang="en-IN" kern="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MOM_Theft_Change</a:t>
            </a:r>
            <a:r>
              <a:rPr lang="en-IN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% by Year &amp; Month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Stacked Column Chart  : </a:t>
            </a:r>
            <a:r>
              <a:rPr lang="en-IN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Stolen Vehicles Count by </a:t>
            </a:r>
            <a:r>
              <a:rPr lang="en-IN" kern="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Stolen_Date</a:t>
            </a:r>
            <a:r>
              <a:rPr lang="en-IN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(Each Day)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Gauge Chart                   : </a:t>
            </a:r>
            <a:r>
              <a:rPr lang="en-IN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Stolen Vehicles</a:t>
            </a:r>
            <a:endParaRPr lang="en-IN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Filters                               : </a:t>
            </a:r>
            <a:r>
              <a:rPr lang="en-IN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Month_Year</a:t>
            </a:r>
            <a:endParaRPr lang="en-IN" sz="18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C87617-72F7-8B39-FC45-3D03556D16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81" t="5633" r="7511" b="7981"/>
          <a:stretch/>
        </p:blipFill>
        <p:spPr>
          <a:xfrm>
            <a:off x="127819" y="88490"/>
            <a:ext cx="1160207" cy="11859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85E796-7A4B-E10A-4A14-51E41DA691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27" b="9503"/>
          <a:stretch/>
        </p:blipFill>
        <p:spPr>
          <a:xfrm>
            <a:off x="10323871" y="5367602"/>
            <a:ext cx="1760228" cy="140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835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0485DB-67F4-B2F3-857F-022CBF904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6948DDA-0367-6B8B-F0CC-D91C18B27B14}"/>
              </a:ext>
            </a:extLst>
          </p:cNvPr>
          <p:cNvSpPr/>
          <p:nvPr/>
        </p:nvSpPr>
        <p:spPr>
          <a:xfrm>
            <a:off x="2836606" y="2665771"/>
            <a:ext cx="6518787" cy="152645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solidFill>
                  <a:schemeClr val="bg1"/>
                </a:solidFill>
              </a:rPr>
              <a:t>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75C718-6D9D-D1EC-4CD4-8635EEE898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81" t="5633" r="7511" b="7981"/>
          <a:stretch/>
        </p:blipFill>
        <p:spPr>
          <a:xfrm>
            <a:off x="127819" y="88490"/>
            <a:ext cx="1160207" cy="11859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AE5150B-5F9C-CB48-ED1A-3391761618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27" b="9503"/>
          <a:stretch/>
        </p:blipFill>
        <p:spPr>
          <a:xfrm>
            <a:off x="10323871" y="5367602"/>
            <a:ext cx="1760228" cy="140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03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AF3EF-FA25-5132-36F6-B688709CF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A9F99-3815-71CB-8CEE-A46D845D54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15845" y="1068167"/>
            <a:ext cx="9099756" cy="553057"/>
          </a:xfrm>
        </p:spPr>
        <p:txBody>
          <a:bodyPr>
            <a:noAutofit/>
          </a:bodyPr>
          <a:lstStyle/>
          <a:p>
            <a:r>
              <a:rPr lang="en-IN" sz="4000" b="1" u="sng" dirty="0">
                <a:solidFill>
                  <a:schemeClr val="bg1">
                    <a:lumMod val="85000"/>
                  </a:schemeClr>
                </a:solidFill>
              </a:rPr>
              <a:t>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2C6E92-9F05-F722-7EBC-E639983243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81" t="5633" r="7511" b="7981"/>
          <a:stretch/>
        </p:blipFill>
        <p:spPr>
          <a:xfrm>
            <a:off x="127819" y="88490"/>
            <a:ext cx="1160207" cy="11859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B7DE70-F156-EB85-1E9D-A39604FFC9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27" b="9503"/>
          <a:stretch/>
        </p:blipFill>
        <p:spPr>
          <a:xfrm>
            <a:off x="10323871" y="5367602"/>
            <a:ext cx="1760228" cy="1409435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B446F25-D833-3894-FA4D-67555C76CC39}"/>
              </a:ext>
            </a:extLst>
          </p:cNvPr>
          <p:cNvSpPr/>
          <p:nvPr/>
        </p:nvSpPr>
        <p:spPr>
          <a:xfrm>
            <a:off x="5573488" y="1897626"/>
            <a:ext cx="5147385" cy="389220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chemeClr val="bg1"/>
                </a:solidFill>
              </a:rPr>
              <a:t>Highest Stolen Vehicles Color    : Silver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chemeClr val="bg1"/>
                </a:solidFill>
              </a:rPr>
              <a:t>Highest stolen Vehicles Region  : Auckland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chemeClr val="bg1"/>
                </a:solidFill>
              </a:rPr>
              <a:t>Highest Stolen Vehicles Date     : 4 April 2022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chemeClr val="bg1"/>
                </a:solidFill>
              </a:rPr>
              <a:t>Highest stolen Vehicle Model : Old Model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chemeClr val="bg1"/>
                </a:solidFill>
              </a:rPr>
              <a:t>Avg Age of Stolen Vehicles         : 16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chemeClr val="bg1"/>
                </a:solidFill>
              </a:rPr>
              <a:t>Avg of Density                              : 43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Vehicle_Age_Models</a:t>
            </a:r>
            <a:r>
              <a:rPr lang="en-IN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= 3</a:t>
            </a: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=&gt; (Latest, Old, Vintage Models)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FE9BAB3-2162-C62F-6056-007926324AC4}"/>
              </a:ext>
            </a:extLst>
          </p:cNvPr>
          <p:cNvSpPr/>
          <p:nvPr/>
        </p:nvSpPr>
        <p:spPr>
          <a:xfrm>
            <a:off x="707922" y="1897625"/>
            <a:ext cx="4679232" cy="440053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Total_Stolen</a:t>
            </a:r>
            <a:r>
              <a:rPr lang="en-IN" kern="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</a:t>
            </a:r>
            <a:r>
              <a:rPr lang="en-IN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Vehicles</a:t>
            </a: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=  4553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No. of </a:t>
            </a:r>
            <a:r>
              <a:rPr lang="en-IN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Vehicle_Types</a:t>
            </a: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= 26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No. of </a:t>
            </a:r>
            <a:r>
              <a:rPr lang="en-IN" sz="18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Make_Type</a:t>
            </a: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= 2  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=&gt; (Standard &amp; Luxury)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No. of </a:t>
            </a:r>
            <a:r>
              <a:rPr lang="en-IN" kern="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Make_Names</a:t>
            </a:r>
            <a:r>
              <a:rPr lang="en-IN" sz="18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= 138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No. of Vehicle </a:t>
            </a:r>
            <a:r>
              <a:rPr lang="en-IN" kern="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Colors</a:t>
            </a:r>
            <a:r>
              <a:rPr lang="en-IN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= 15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Population                     = 5 M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Regions                          = 16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Stolen Period                          = 6 Months</a:t>
            </a:r>
          </a:p>
          <a:p>
            <a:pPr lvl="1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=&gt; (Oct 2021 to Apr 2022)</a:t>
            </a:r>
          </a:p>
        </p:txBody>
      </p:sp>
    </p:spTree>
    <p:extLst>
      <p:ext uri="{BB962C8B-B14F-4D97-AF65-F5344CB8AC3E}">
        <p14:creationId xmlns:p14="http://schemas.microsoft.com/office/powerpoint/2010/main" val="2025365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4D1C3-3CA9-209C-7834-094B71B04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BD07D0B-2DFB-F755-E75E-627692A88EFB}"/>
              </a:ext>
            </a:extLst>
          </p:cNvPr>
          <p:cNvSpPr/>
          <p:nvPr/>
        </p:nvSpPr>
        <p:spPr>
          <a:xfrm>
            <a:off x="1054219" y="951722"/>
            <a:ext cx="9200124" cy="567301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2000" b="1" u="sng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Vehicle Type &amp; Make Analysis</a:t>
            </a:r>
            <a:endParaRPr lang="en-IN" sz="20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dirty="0">
                <a:solidFill>
                  <a:schemeClr val="bg1"/>
                </a:solidFill>
              </a:rPr>
              <a:t>Vehicles Theft </a:t>
            </a:r>
            <a:r>
              <a:rPr lang="en-US" sz="1600" dirty="0">
                <a:solidFill>
                  <a:schemeClr val="bg1"/>
                </a:solidFill>
              </a:rPr>
              <a:t>has been placed in </a:t>
            </a:r>
            <a:r>
              <a:rPr lang="en-US" sz="1600" b="1" dirty="0">
                <a:solidFill>
                  <a:schemeClr val="bg1"/>
                </a:solidFill>
              </a:rPr>
              <a:t>16</a:t>
            </a:r>
            <a:r>
              <a:rPr lang="en-US" sz="1600" dirty="0">
                <a:solidFill>
                  <a:schemeClr val="bg1"/>
                </a:solidFill>
              </a:rPr>
              <a:t> various </a:t>
            </a:r>
            <a:r>
              <a:rPr lang="en-US" sz="1600" b="1" dirty="0">
                <a:solidFill>
                  <a:schemeClr val="bg1"/>
                </a:solidFill>
              </a:rPr>
              <a:t>Regions</a:t>
            </a:r>
            <a:r>
              <a:rPr lang="en-US" sz="1600" dirty="0">
                <a:solidFill>
                  <a:schemeClr val="bg1"/>
                </a:solidFill>
              </a:rPr>
              <a:t> of the Country </a:t>
            </a:r>
            <a:r>
              <a:rPr lang="en-US" sz="1600" b="1" dirty="0">
                <a:solidFill>
                  <a:schemeClr val="bg1"/>
                </a:solidFill>
              </a:rPr>
              <a:t>New Zealand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dirty="0">
                <a:solidFill>
                  <a:schemeClr val="bg1"/>
                </a:solidFill>
              </a:rPr>
              <a:t>Silver</a:t>
            </a:r>
            <a:r>
              <a:rPr lang="en-US" sz="1600" dirty="0">
                <a:solidFill>
                  <a:schemeClr val="bg1"/>
                </a:solidFill>
              </a:rPr>
              <a:t> is the most frequently stolen Vehicle </a:t>
            </a:r>
            <a:r>
              <a:rPr lang="en-US" sz="1600" b="1" dirty="0">
                <a:solidFill>
                  <a:schemeClr val="bg1"/>
                </a:solidFill>
              </a:rPr>
              <a:t>Color</a:t>
            </a:r>
            <a:r>
              <a:rPr lang="en-US" sz="1600" dirty="0">
                <a:solidFill>
                  <a:schemeClr val="bg1"/>
                </a:solidFill>
              </a:rPr>
              <a:t>, with a total of </a:t>
            </a:r>
            <a:r>
              <a:rPr lang="en-US" sz="1600" b="1" dirty="0">
                <a:solidFill>
                  <a:schemeClr val="bg1"/>
                </a:solidFill>
              </a:rPr>
              <a:t>1272</a:t>
            </a:r>
            <a:r>
              <a:rPr lang="en-US" sz="1600" dirty="0">
                <a:solidFill>
                  <a:schemeClr val="bg1"/>
                </a:solidFill>
              </a:rPr>
              <a:t> reported  Stolen Vehicles. </a:t>
            </a: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600" dirty="0">
                <a:solidFill>
                  <a:schemeClr val="bg1"/>
                </a:solidFill>
              </a:rPr>
              <a:t>       And the </a:t>
            </a:r>
            <a:r>
              <a:rPr lang="en-US" sz="1600" b="1" dirty="0">
                <a:solidFill>
                  <a:schemeClr val="bg1"/>
                </a:solidFill>
              </a:rPr>
              <a:t>Least</a:t>
            </a:r>
            <a:r>
              <a:rPr lang="en-US" sz="1600" dirty="0">
                <a:solidFill>
                  <a:schemeClr val="bg1"/>
                </a:solidFill>
              </a:rPr>
              <a:t> Solen Vehicle Color is </a:t>
            </a:r>
            <a:r>
              <a:rPr lang="en-US" sz="1600" b="1" dirty="0">
                <a:solidFill>
                  <a:schemeClr val="bg1"/>
                </a:solidFill>
              </a:rPr>
              <a:t>Pink</a:t>
            </a:r>
            <a:r>
              <a:rPr lang="en-US" sz="1600" dirty="0">
                <a:solidFill>
                  <a:schemeClr val="bg1"/>
                </a:solidFill>
              </a:rPr>
              <a:t> of </a:t>
            </a:r>
            <a:r>
              <a:rPr lang="en-US" sz="1600" b="1" dirty="0">
                <a:solidFill>
                  <a:schemeClr val="bg1"/>
                </a:solidFill>
              </a:rPr>
              <a:t>4</a:t>
            </a:r>
            <a:r>
              <a:rPr lang="en-US" sz="1600" dirty="0">
                <a:solidFill>
                  <a:schemeClr val="bg1"/>
                </a:solidFill>
              </a:rPr>
              <a:t> Vehicles.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solidFill>
                  <a:schemeClr val="bg1"/>
                </a:solidFill>
              </a:rPr>
              <a:t>Vehicle Thefts peaked in </a:t>
            </a:r>
            <a:r>
              <a:rPr lang="en-US" sz="1600" b="1" dirty="0">
                <a:solidFill>
                  <a:schemeClr val="bg1"/>
                </a:solidFill>
              </a:rPr>
              <a:t>2022</a:t>
            </a:r>
            <a:r>
              <a:rPr lang="en-US" sz="1600" dirty="0">
                <a:solidFill>
                  <a:schemeClr val="bg1"/>
                </a:solidFill>
              </a:rPr>
              <a:t> with </a:t>
            </a:r>
            <a:r>
              <a:rPr lang="en-US" sz="1600" b="1" dirty="0">
                <a:solidFill>
                  <a:schemeClr val="bg1"/>
                </a:solidFill>
              </a:rPr>
              <a:t>2885</a:t>
            </a:r>
            <a:r>
              <a:rPr lang="en-US" sz="1600" dirty="0">
                <a:solidFill>
                  <a:schemeClr val="bg1"/>
                </a:solidFill>
              </a:rPr>
              <a:t> representing </a:t>
            </a:r>
            <a:r>
              <a:rPr lang="en-US" sz="1600" b="1" dirty="0">
                <a:solidFill>
                  <a:schemeClr val="bg1"/>
                </a:solidFill>
              </a:rPr>
              <a:t>63%</a:t>
            </a:r>
            <a:r>
              <a:rPr lang="en-US" sz="1600" dirty="0">
                <a:solidFill>
                  <a:schemeClr val="bg1"/>
                </a:solidFill>
              </a:rPr>
              <a:t> of the Total Stolen Vehicles, compared to </a:t>
            </a:r>
            <a:r>
              <a:rPr lang="en-US" sz="1600" b="1" dirty="0">
                <a:solidFill>
                  <a:schemeClr val="bg1"/>
                </a:solidFill>
              </a:rPr>
              <a:t>1668</a:t>
            </a:r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en-US" sz="1600" b="1" dirty="0">
                <a:solidFill>
                  <a:schemeClr val="bg1"/>
                </a:solidFill>
              </a:rPr>
              <a:t>37%</a:t>
            </a:r>
            <a:r>
              <a:rPr lang="en-US" sz="1600" dirty="0">
                <a:solidFill>
                  <a:schemeClr val="bg1"/>
                </a:solidFill>
              </a:rPr>
              <a:t>) Stolen Vehicles in </a:t>
            </a:r>
            <a:r>
              <a:rPr lang="en-US" sz="1600" b="1" dirty="0">
                <a:solidFill>
                  <a:schemeClr val="bg1"/>
                </a:solidFill>
              </a:rPr>
              <a:t>2021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dirty="0">
                <a:solidFill>
                  <a:schemeClr val="bg1"/>
                </a:solidFill>
              </a:rPr>
              <a:t>Standard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Make</a:t>
            </a:r>
            <a:r>
              <a:rPr lang="en-US" sz="1600" dirty="0">
                <a:solidFill>
                  <a:schemeClr val="bg1"/>
                </a:solidFill>
              </a:rPr>
              <a:t> Vehicles are the </a:t>
            </a:r>
            <a:r>
              <a:rPr lang="en-US" sz="1600" b="1" dirty="0">
                <a:solidFill>
                  <a:schemeClr val="bg1"/>
                </a:solidFill>
              </a:rPr>
              <a:t>Most</a:t>
            </a:r>
            <a:r>
              <a:rPr lang="en-US" sz="1600" dirty="0">
                <a:solidFill>
                  <a:schemeClr val="bg1"/>
                </a:solidFill>
              </a:rPr>
              <a:t> frequently stolen accounting for </a:t>
            </a:r>
            <a:r>
              <a:rPr lang="en-US" sz="1600" b="1" dirty="0">
                <a:solidFill>
                  <a:schemeClr val="bg1"/>
                </a:solidFill>
              </a:rPr>
              <a:t>4363</a:t>
            </a:r>
            <a:r>
              <a:rPr lang="en-US" sz="1600" dirty="0">
                <a:solidFill>
                  <a:schemeClr val="bg1"/>
                </a:solidFill>
              </a:rPr>
              <a:t>, while </a:t>
            </a:r>
            <a:r>
              <a:rPr lang="en-US" sz="1600" b="1" dirty="0">
                <a:solidFill>
                  <a:schemeClr val="bg1"/>
                </a:solidFill>
              </a:rPr>
              <a:t>Luxury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Makes</a:t>
            </a:r>
            <a:r>
              <a:rPr lang="en-US" sz="1600" dirty="0">
                <a:solidFill>
                  <a:schemeClr val="bg1"/>
                </a:solidFill>
              </a:rPr>
              <a:t> recorded only </a:t>
            </a:r>
            <a:r>
              <a:rPr lang="en-US" sz="1600" b="1" dirty="0">
                <a:solidFill>
                  <a:schemeClr val="bg1"/>
                </a:solidFill>
              </a:rPr>
              <a:t>190 </a:t>
            </a:r>
            <a:r>
              <a:rPr lang="en-US" sz="1600" dirty="0">
                <a:solidFill>
                  <a:schemeClr val="bg1"/>
                </a:solidFill>
              </a:rPr>
              <a:t>Vehicles.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dirty="0" err="1">
                <a:solidFill>
                  <a:schemeClr val="bg1"/>
                </a:solidFill>
              </a:rPr>
              <a:t>Stationwagon</a:t>
            </a:r>
            <a:r>
              <a:rPr lang="en-US" sz="1600" dirty="0">
                <a:solidFill>
                  <a:schemeClr val="bg1"/>
                </a:solidFill>
              </a:rPr>
              <a:t> leads as the </a:t>
            </a:r>
            <a:r>
              <a:rPr lang="en-US" sz="1600" b="1" dirty="0">
                <a:solidFill>
                  <a:schemeClr val="bg1"/>
                </a:solidFill>
              </a:rPr>
              <a:t>Most</a:t>
            </a:r>
            <a:r>
              <a:rPr lang="en-US" sz="1600" dirty="0">
                <a:solidFill>
                  <a:schemeClr val="bg1"/>
                </a:solidFill>
              </a:rPr>
              <a:t> stolen </a:t>
            </a:r>
            <a:r>
              <a:rPr lang="en-US" sz="1600" b="1" dirty="0">
                <a:solidFill>
                  <a:schemeClr val="bg1"/>
                </a:solidFill>
              </a:rPr>
              <a:t>Vehicle Type </a:t>
            </a:r>
            <a:r>
              <a:rPr lang="en-US" sz="1600" dirty="0">
                <a:solidFill>
                  <a:schemeClr val="bg1"/>
                </a:solidFill>
              </a:rPr>
              <a:t>(945 Vehicles), followed by Saloon, Hatchback, Trailer, and Utility. 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solidFill>
                  <a:schemeClr val="bg1"/>
                </a:solidFill>
              </a:rPr>
              <a:t>So, the </a:t>
            </a:r>
            <a:r>
              <a:rPr lang="en-US" sz="1600" b="1" dirty="0">
                <a:solidFill>
                  <a:schemeClr val="bg1"/>
                </a:solidFill>
              </a:rPr>
              <a:t>Theft Probability </a:t>
            </a:r>
            <a:r>
              <a:rPr lang="en-US" sz="1600" dirty="0">
                <a:solidFill>
                  <a:schemeClr val="bg1"/>
                </a:solidFill>
              </a:rPr>
              <a:t>of </a:t>
            </a:r>
            <a:r>
              <a:rPr lang="en-US" sz="1600" b="1" dirty="0" err="1">
                <a:solidFill>
                  <a:schemeClr val="bg1"/>
                </a:solidFill>
              </a:rPr>
              <a:t>Stationwagon</a:t>
            </a:r>
            <a:r>
              <a:rPr lang="en-US" sz="1600" b="1" dirty="0">
                <a:solidFill>
                  <a:schemeClr val="bg1"/>
                </a:solidFill>
              </a:rPr>
              <a:t> in </a:t>
            </a:r>
            <a:r>
              <a:rPr lang="en-US" sz="1600" b="1" dirty="0" err="1">
                <a:solidFill>
                  <a:schemeClr val="bg1"/>
                </a:solidFill>
              </a:rPr>
              <a:t>Vehicle_Type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is also </a:t>
            </a:r>
            <a:r>
              <a:rPr lang="en-US" sz="1600" b="1" dirty="0">
                <a:solidFill>
                  <a:schemeClr val="bg1"/>
                </a:solidFill>
              </a:rPr>
              <a:t>High.</a:t>
            </a:r>
            <a:endParaRPr lang="en-US" sz="1600" dirty="0">
              <a:solidFill>
                <a:schemeClr val="bg1"/>
              </a:solidFill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dirty="0">
                <a:solidFill>
                  <a:schemeClr val="bg1"/>
                </a:solidFill>
              </a:rPr>
              <a:t>Toyota</a:t>
            </a:r>
            <a:r>
              <a:rPr lang="en-US" sz="1600" dirty="0">
                <a:solidFill>
                  <a:schemeClr val="bg1"/>
                </a:solidFill>
              </a:rPr>
              <a:t> is the </a:t>
            </a:r>
            <a:r>
              <a:rPr lang="en-US" sz="1600" b="1" dirty="0">
                <a:solidFill>
                  <a:schemeClr val="bg1"/>
                </a:solidFill>
              </a:rPr>
              <a:t>Most</a:t>
            </a:r>
            <a:r>
              <a:rPr lang="en-US" sz="1600" dirty="0">
                <a:solidFill>
                  <a:schemeClr val="bg1"/>
                </a:solidFill>
              </a:rPr>
              <a:t> stolen Vehicle </a:t>
            </a:r>
            <a:r>
              <a:rPr lang="en-US" sz="1600" b="1" dirty="0">
                <a:solidFill>
                  <a:schemeClr val="bg1"/>
                </a:solidFill>
              </a:rPr>
              <a:t>Make</a:t>
            </a:r>
            <a:r>
              <a:rPr lang="en-US" sz="1600" dirty="0">
                <a:solidFill>
                  <a:schemeClr val="bg1"/>
                </a:solidFill>
              </a:rPr>
              <a:t> with </a:t>
            </a:r>
            <a:r>
              <a:rPr lang="en-US" sz="1600" b="1" dirty="0">
                <a:solidFill>
                  <a:schemeClr val="bg1"/>
                </a:solidFill>
              </a:rPr>
              <a:t>716 </a:t>
            </a:r>
            <a:r>
              <a:rPr lang="en-US" sz="1600" dirty="0">
                <a:solidFill>
                  <a:schemeClr val="bg1"/>
                </a:solidFill>
              </a:rPr>
              <a:t>among all the Makes, followed by Trailer, Nissan, Mazda, and Ford.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solidFill>
                  <a:schemeClr val="bg1"/>
                </a:solidFill>
              </a:rPr>
              <a:t>The </a:t>
            </a:r>
            <a:r>
              <a:rPr lang="en-US" sz="1600" b="1" dirty="0">
                <a:solidFill>
                  <a:schemeClr val="bg1"/>
                </a:solidFill>
              </a:rPr>
              <a:t>Highest</a:t>
            </a:r>
            <a:r>
              <a:rPr lang="en-US" sz="1600" dirty="0">
                <a:solidFill>
                  <a:schemeClr val="bg1"/>
                </a:solidFill>
              </a:rPr>
              <a:t> number of stolen Vehicles fall under the ‘</a:t>
            </a:r>
            <a:r>
              <a:rPr lang="en-US" sz="1600" b="1" dirty="0">
                <a:solidFill>
                  <a:schemeClr val="bg1"/>
                </a:solidFill>
              </a:rPr>
              <a:t>Old Model</a:t>
            </a:r>
            <a:r>
              <a:rPr lang="en-US" sz="1600" dirty="0">
                <a:solidFill>
                  <a:schemeClr val="bg1"/>
                </a:solidFill>
              </a:rPr>
              <a:t>' category (</a:t>
            </a:r>
            <a:r>
              <a:rPr lang="en-US" sz="1600" b="1" dirty="0">
                <a:solidFill>
                  <a:schemeClr val="bg1"/>
                </a:solidFill>
              </a:rPr>
              <a:t>3–20 Years old</a:t>
            </a:r>
            <a:r>
              <a:rPr lang="en-US" sz="1600" dirty="0">
                <a:solidFill>
                  <a:schemeClr val="bg1"/>
                </a:solidFill>
              </a:rPr>
              <a:t>). </a:t>
            </a:r>
          </a:p>
          <a:p>
            <a:pPr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600" dirty="0">
                <a:solidFill>
                  <a:schemeClr val="bg1"/>
                </a:solidFill>
              </a:rPr>
              <a:t>       Within this group, </a:t>
            </a:r>
            <a:r>
              <a:rPr lang="en-US" sz="1600" b="1" dirty="0">
                <a:solidFill>
                  <a:schemeClr val="bg1"/>
                </a:solidFill>
              </a:rPr>
              <a:t>2577</a:t>
            </a:r>
            <a:r>
              <a:rPr lang="en-US" sz="1600" dirty="0">
                <a:solidFill>
                  <a:schemeClr val="bg1"/>
                </a:solidFill>
              </a:rPr>
              <a:t> are </a:t>
            </a:r>
            <a:r>
              <a:rPr lang="en-US" sz="1600" b="1" dirty="0">
                <a:solidFill>
                  <a:schemeClr val="bg1"/>
                </a:solidFill>
              </a:rPr>
              <a:t>Standard</a:t>
            </a:r>
            <a:r>
              <a:rPr lang="en-US" sz="1600" dirty="0">
                <a:solidFill>
                  <a:schemeClr val="bg1"/>
                </a:solidFill>
              </a:rPr>
              <a:t> Make Types, while </a:t>
            </a:r>
            <a:r>
              <a:rPr lang="en-US" sz="1600" b="1" dirty="0">
                <a:solidFill>
                  <a:schemeClr val="bg1"/>
                </a:solidFill>
              </a:rPr>
              <a:t>147</a:t>
            </a:r>
            <a:r>
              <a:rPr lang="en-US" sz="1600" dirty="0">
                <a:solidFill>
                  <a:schemeClr val="bg1"/>
                </a:solidFill>
              </a:rPr>
              <a:t> are </a:t>
            </a:r>
            <a:r>
              <a:rPr lang="en-US" sz="1600" b="1" dirty="0">
                <a:solidFill>
                  <a:schemeClr val="bg1"/>
                </a:solidFill>
              </a:rPr>
              <a:t>Luxury</a:t>
            </a:r>
            <a:r>
              <a:rPr lang="en-US" sz="1600" dirty="0">
                <a:solidFill>
                  <a:schemeClr val="bg1"/>
                </a:solidFill>
              </a:rPr>
              <a:t> vehicles.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AB43E9-A250-066D-5CC2-CE23595FAE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81" t="5633" r="7511" b="7981"/>
          <a:stretch/>
        </p:blipFill>
        <p:spPr>
          <a:xfrm>
            <a:off x="127819" y="88490"/>
            <a:ext cx="1160207" cy="11859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25B8D26-65A0-7C15-69AF-5FFD659A6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27" b="9503"/>
          <a:stretch/>
        </p:blipFill>
        <p:spPr>
          <a:xfrm>
            <a:off x="10323871" y="5367602"/>
            <a:ext cx="1760228" cy="140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00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A4B19-7ED7-10C3-EE5E-C8C6D47FC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C1E4F-A585-A6CC-8645-371CD0C8305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15844" y="1035002"/>
            <a:ext cx="9099755" cy="639095"/>
          </a:xfrm>
        </p:spPr>
        <p:txBody>
          <a:bodyPr>
            <a:noAutofit/>
          </a:bodyPr>
          <a:lstStyle/>
          <a:p>
            <a:r>
              <a:rPr lang="en-IN" sz="4000" b="1" u="sng" dirty="0">
                <a:solidFill>
                  <a:schemeClr val="bg1">
                    <a:lumMod val="85000"/>
                  </a:schemeClr>
                </a:solidFill>
              </a:rPr>
              <a:t>TABLE OF CONTENT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10CF78-B80F-6BE4-A96D-9FE3E6CB0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27" b="9503"/>
          <a:stretch/>
        </p:blipFill>
        <p:spPr>
          <a:xfrm>
            <a:off x="10323871" y="5367602"/>
            <a:ext cx="1760228" cy="14094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A2C3556-554C-8FA8-03B8-B733525E114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981" t="5633" r="7511" b="7981"/>
          <a:stretch/>
        </p:blipFill>
        <p:spPr>
          <a:xfrm>
            <a:off x="127819" y="88490"/>
            <a:ext cx="1160207" cy="1185990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400D941-4F31-A318-49DD-DD6676C521B1}"/>
              </a:ext>
            </a:extLst>
          </p:cNvPr>
          <p:cNvSpPr/>
          <p:nvPr/>
        </p:nvSpPr>
        <p:spPr>
          <a:xfrm>
            <a:off x="1415844" y="1897626"/>
            <a:ext cx="3770006" cy="63909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500" b="1" dirty="0">
                <a:solidFill>
                  <a:schemeClr val="bg1"/>
                </a:solidFill>
              </a:rPr>
              <a:t>Project Overview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1D60F33-FDBD-0C40-82D4-3EBAFCBE3BE9}"/>
              </a:ext>
            </a:extLst>
          </p:cNvPr>
          <p:cNvSpPr/>
          <p:nvPr/>
        </p:nvSpPr>
        <p:spPr>
          <a:xfrm>
            <a:off x="1415844" y="2694038"/>
            <a:ext cx="3770006" cy="63909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5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C52EFB8-95FC-44FE-83E5-04BD658763A5}"/>
              </a:ext>
            </a:extLst>
          </p:cNvPr>
          <p:cNvSpPr/>
          <p:nvPr/>
        </p:nvSpPr>
        <p:spPr>
          <a:xfrm>
            <a:off x="1415844" y="3490452"/>
            <a:ext cx="3770006" cy="63909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500" b="1" dirty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57642F4-B1F2-EBE5-30EE-3861684736ED}"/>
              </a:ext>
            </a:extLst>
          </p:cNvPr>
          <p:cNvSpPr/>
          <p:nvPr/>
        </p:nvSpPr>
        <p:spPr>
          <a:xfrm>
            <a:off x="1415844" y="4286865"/>
            <a:ext cx="3770006" cy="63909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500" b="1" dirty="0">
                <a:solidFill>
                  <a:schemeClr val="bg1"/>
                </a:solidFill>
              </a:rPr>
              <a:t>Data Sets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1D23A41-7128-7477-9585-7BEFB512A8A3}"/>
              </a:ext>
            </a:extLst>
          </p:cNvPr>
          <p:cNvSpPr/>
          <p:nvPr/>
        </p:nvSpPr>
        <p:spPr>
          <a:xfrm>
            <a:off x="1415844" y="5083278"/>
            <a:ext cx="3770006" cy="63909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500" b="1" dirty="0">
                <a:solidFill>
                  <a:schemeClr val="bg1"/>
                </a:solidFill>
              </a:rPr>
              <a:t>Tools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1235EA3-90E0-BCF2-355B-0D14C6404AFD}"/>
              </a:ext>
            </a:extLst>
          </p:cNvPr>
          <p:cNvSpPr/>
          <p:nvPr/>
        </p:nvSpPr>
        <p:spPr>
          <a:xfrm>
            <a:off x="6414882" y="1897626"/>
            <a:ext cx="3770006" cy="63909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500" b="1" dirty="0">
                <a:solidFill>
                  <a:schemeClr val="bg1"/>
                </a:solidFill>
              </a:rPr>
              <a:t>Data Manipulation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6AC022E-3335-FFB2-53D8-CBD704EED824}"/>
              </a:ext>
            </a:extLst>
          </p:cNvPr>
          <p:cNvSpPr/>
          <p:nvPr/>
        </p:nvSpPr>
        <p:spPr>
          <a:xfrm>
            <a:off x="6414882" y="2694038"/>
            <a:ext cx="3770006" cy="63909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500" b="1" dirty="0">
                <a:solidFill>
                  <a:schemeClr val="bg1"/>
                </a:solidFill>
              </a:rPr>
              <a:t>Insights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964B466-3FE2-E2A6-6B5D-B3CC8CDC53E0}"/>
              </a:ext>
            </a:extLst>
          </p:cNvPr>
          <p:cNvSpPr/>
          <p:nvPr/>
        </p:nvSpPr>
        <p:spPr>
          <a:xfrm>
            <a:off x="6414882" y="3490452"/>
            <a:ext cx="3770006" cy="63909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500" b="1" dirty="0">
                <a:solidFill>
                  <a:schemeClr val="bg1"/>
                </a:solidFill>
              </a:rPr>
              <a:t>Analysis Report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64B9A7D-1DFA-B1D4-BD81-93889C8904D8}"/>
              </a:ext>
            </a:extLst>
          </p:cNvPr>
          <p:cNvSpPr/>
          <p:nvPr/>
        </p:nvSpPr>
        <p:spPr>
          <a:xfrm>
            <a:off x="6414882" y="4286865"/>
            <a:ext cx="3770006" cy="63909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500" b="1" dirty="0">
                <a:solidFill>
                  <a:schemeClr val="bg1"/>
                </a:solidFill>
              </a:rPr>
              <a:t>Recommended Analysis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337DD6D-5476-04ED-4B36-55AE180321F0}"/>
              </a:ext>
            </a:extLst>
          </p:cNvPr>
          <p:cNvSpPr/>
          <p:nvPr/>
        </p:nvSpPr>
        <p:spPr>
          <a:xfrm>
            <a:off x="6414882" y="5149489"/>
            <a:ext cx="3770006" cy="63909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500" b="1" dirty="0">
                <a:solidFill>
                  <a:schemeClr val="bg1"/>
                </a:solidFill>
              </a:rPr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9327289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58B1F6-1274-0726-ECD8-7544A0178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5EA8434-6E05-3BCD-CA73-3745B24FE318}"/>
              </a:ext>
            </a:extLst>
          </p:cNvPr>
          <p:cNvSpPr/>
          <p:nvPr/>
        </p:nvSpPr>
        <p:spPr>
          <a:xfrm>
            <a:off x="1054219" y="1220400"/>
            <a:ext cx="9200124" cy="51804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2000" b="1" u="sng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Geographical Analysis</a:t>
            </a:r>
            <a:endParaRPr lang="en-IN" sz="20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dirty="0">
                <a:solidFill>
                  <a:schemeClr val="bg1"/>
                </a:solidFill>
              </a:rPr>
              <a:t>Vehicles Theft </a:t>
            </a:r>
            <a:r>
              <a:rPr lang="en-US" sz="1600" dirty="0">
                <a:solidFill>
                  <a:schemeClr val="bg1"/>
                </a:solidFill>
              </a:rPr>
              <a:t>has been placed in </a:t>
            </a:r>
            <a:r>
              <a:rPr lang="en-US" sz="1600" b="1" dirty="0">
                <a:solidFill>
                  <a:schemeClr val="bg1"/>
                </a:solidFill>
              </a:rPr>
              <a:t>16</a:t>
            </a:r>
            <a:r>
              <a:rPr lang="en-US" sz="1600" dirty="0">
                <a:solidFill>
                  <a:schemeClr val="bg1"/>
                </a:solidFill>
              </a:rPr>
              <a:t> various </a:t>
            </a:r>
            <a:r>
              <a:rPr lang="en-US" sz="1600" b="1" dirty="0">
                <a:solidFill>
                  <a:schemeClr val="bg1"/>
                </a:solidFill>
              </a:rPr>
              <a:t>Regions</a:t>
            </a:r>
            <a:r>
              <a:rPr lang="en-US" sz="1600" dirty="0">
                <a:solidFill>
                  <a:schemeClr val="bg1"/>
                </a:solidFill>
              </a:rPr>
              <a:t> of the Country </a:t>
            </a:r>
            <a:r>
              <a:rPr lang="en-US" sz="1600" b="1" dirty="0">
                <a:solidFill>
                  <a:schemeClr val="bg1"/>
                </a:solidFill>
              </a:rPr>
              <a:t>New Zealand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solidFill>
                  <a:schemeClr val="bg1"/>
                </a:solidFill>
              </a:rPr>
              <a:t>The </a:t>
            </a:r>
            <a:r>
              <a:rPr lang="en-US" sz="1600" b="1" dirty="0">
                <a:solidFill>
                  <a:schemeClr val="bg1"/>
                </a:solidFill>
              </a:rPr>
              <a:t>Total Population </a:t>
            </a:r>
            <a:r>
              <a:rPr lang="en-US" sz="1600" dirty="0">
                <a:solidFill>
                  <a:schemeClr val="bg1"/>
                </a:solidFill>
              </a:rPr>
              <a:t>of the Regions / Locations where Vehicle Thefts occurred based on the provided data is approximately </a:t>
            </a:r>
            <a:r>
              <a:rPr lang="en-US" sz="1600" b="1" dirty="0">
                <a:solidFill>
                  <a:schemeClr val="bg1"/>
                </a:solidFill>
              </a:rPr>
              <a:t>5 Million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solidFill>
                  <a:schemeClr val="bg1"/>
                </a:solidFill>
              </a:rPr>
              <a:t>The </a:t>
            </a:r>
            <a:r>
              <a:rPr lang="en-US" sz="1600" b="1" dirty="0">
                <a:solidFill>
                  <a:schemeClr val="bg1"/>
                </a:solidFill>
              </a:rPr>
              <a:t>Average Density </a:t>
            </a:r>
            <a:r>
              <a:rPr lang="en-US" sz="1600" dirty="0">
                <a:solidFill>
                  <a:schemeClr val="bg1"/>
                </a:solidFill>
              </a:rPr>
              <a:t>in Theft-affected Areas is </a:t>
            </a:r>
            <a:r>
              <a:rPr lang="en-US" sz="1600" b="1" dirty="0">
                <a:solidFill>
                  <a:schemeClr val="bg1"/>
                </a:solidFill>
              </a:rPr>
              <a:t>43</a:t>
            </a:r>
            <a:r>
              <a:rPr lang="en-US" sz="1600" dirty="0">
                <a:solidFill>
                  <a:schemeClr val="bg1"/>
                </a:solidFill>
              </a:rPr>
              <a:t> persons/km².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dirty="0">
                <a:solidFill>
                  <a:schemeClr val="bg1"/>
                </a:solidFill>
              </a:rPr>
              <a:t>Auckland</a:t>
            </a:r>
            <a:r>
              <a:rPr lang="en-US" sz="1600" dirty="0">
                <a:solidFill>
                  <a:schemeClr val="bg1"/>
                </a:solidFill>
              </a:rPr>
              <a:t> recorded the </a:t>
            </a:r>
            <a:r>
              <a:rPr lang="en-US" sz="1600" b="1" dirty="0">
                <a:solidFill>
                  <a:schemeClr val="bg1"/>
                </a:solidFill>
              </a:rPr>
              <a:t>Highest</a:t>
            </a:r>
            <a:r>
              <a:rPr lang="en-US" sz="1600" dirty="0">
                <a:solidFill>
                  <a:schemeClr val="bg1"/>
                </a:solidFill>
              </a:rPr>
              <a:t> number of Vehicle Thefts with </a:t>
            </a:r>
            <a:r>
              <a:rPr lang="en-US" sz="1600" b="1" dirty="0">
                <a:solidFill>
                  <a:schemeClr val="bg1"/>
                </a:solidFill>
              </a:rPr>
              <a:t>1638</a:t>
            </a:r>
            <a:r>
              <a:rPr lang="en-US" sz="1600" dirty="0">
                <a:solidFill>
                  <a:schemeClr val="bg1"/>
                </a:solidFill>
              </a:rPr>
              <a:t> incidents, while </a:t>
            </a:r>
            <a:r>
              <a:rPr lang="en-US" sz="1600" b="1" dirty="0">
                <a:solidFill>
                  <a:schemeClr val="bg1"/>
                </a:solidFill>
              </a:rPr>
              <a:t>Southland</a:t>
            </a:r>
            <a:r>
              <a:rPr lang="en-US" sz="1600" dirty="0">
                <a:solidFill>
                  <a:schemeClr val="bg1"/>
                </a:solidFill>
              </a:rPr>
              <a:t> reported the </a:t>
            </a:r>
            <a:r>
              <a:rPr lang="en-US" sz="1600" b="1" dirty="0">
                <a:solidFill>
                  <a:schemeClr val="bg1"/>
                </a:solidFill>
              </a:rPr>
              <a:t>Least</a:t>
            </a:r>
            <a:r>
              <a:rPr lang="en-US" sz="1600" dirty="0">
                <a:solidFill>
                  <a:schemeClr val="bg1"/>
                </a:solidFill>
              </a:rPr>
              <a:t> with only </a:t>
            </a:r>
            <a:r>
              <a:rPr lang="en-US" sz="1600" b="1" dirty="0">
                <a:solidFill>
                  <a:schemeClr val="bg1"/>
                </a:solidFill>
              </a:rPr>
              <a:t>26</a:t>
            </a:r>
            <a:r>
              <a:rPr lang="en-US" sz="1600" dirty="0">
                <a:solidFill>
                  <a:schemeClr val="bg1"/>
                </a:solidFill>
              </a:rPr>
              <a:t> cases. </a:t>
            </a:r>
            <a:r>
              <a:rPr lang="en-US" sz="1600" b="0" i="0" dirty="0">
                <a:solidFill>
                  <a:schemeClr val="bg1"/>
                </a:solidFill>
                <a:effectLst/>
              </a:rPr>
              <a:t>There was </a:t>
            </a:r>
            <a:r>
              <a:rPr lang="en-US" sz="1600" b="1" dirty="0">
                <a:solidFill>
                  <a:schemeClr val="bg1"/>
                </a:solidFill>
              </a:rPr>
              <a:t>NO</a:t>
            </a:r>
            <a:r>
              <a:rPr lang="en-US" sz="1600" b="0" i="0" dirty="0">
                <a:solidFill>
                  <a:schemeClr val="bg1"/>
                </a:solidFill>
                <a:effectLst/>
              </a:rPr>
              <a:t> </a:t>
            </a:r>
            <a:r>
              <a:rPr lang="en-US" sz="1600" b="1" i="0" dirty="0">
                <a:solidFill>
                  <a:schemeClr val="bg1"/>
                </a:solidFill>
                <a:effectLst/>
              </a:rPr>
              <a:t>Vehicle </a:t>
            </a:r>
            <a:r>
              <a:rPr lang="en-US" sz="1600" b="1" dirty="0">
                <a:solidFill>
                  <a:schemeClr val="bg1"/>
                </a:solidFill>
              </a:rPr>
              <a:t>T</a:t>
            </a:r>
            <a:r>
              <a:rPr lang="en-US" sz="1600" b="1" i="0" dirty="0">
                <a:solidFill>
                  <a:schemeClr val="bg1"/>
                </a:solidFill>
                <a:effectLst/>
              </a:rPr>
              <a:t>heft </a:t>
            </a:r>
            <a:r>
              <a:rPr lang="en-US" sz="1600" b="0" i="0" dirty="0">
                <a:solidFill>
                  <a:schemeClr val="bg1"/>
                </a:solidFill>
                <a:effectLst/>
              </a:rPr>
              <a:t>in the </a:t>
            </a:r>
            <a:r>
              <a:rPr lang="en-US" sz="1600" b="1" i="0" dirty="0">
                <a:solidFill>
                  <a:schemeClr val="bg1"/>
                </a:solidFill>
                <a:effectLst/>
              </a:rPr>
              <a:t>West Coast</a:t>
            </a:r>
            <a:r>
              <a:rPr lang="en-US" sz="1600" b="0" i="0" dirty="0">
                <a:solidFill>
                  <a:schemeClr val="bg1"/>
                </a:solidFill>
                <a:effectLst/>
              </a:rPr>
              <a:t>, </a:t>
            </a:r>
            <a:r>
              <a:rPr lang="en-US" sz="1600" b="1" i="0" dirty="0">
                <a:solidFill>
                  <a:schemeClr val="bg1"/>
                </a:solidFill>
                <a:effectLst/>
              </a:rPr>
              <a:t>Marlborough</a:t>
            </a:r>
            <a:r>
              <a:rPr lang="en-US" sz="1600" b="0" i="0" dirty="0">
                <a:solidFill>
                  <a:schemeClr val="bg1"/>
                </a:solidFill>
                <a:effectLst/>
              </a:rPr>
              <a:t>, or </a:t>
            </a:r>
            <a:r>
              <a:rPr lang="en-US" sz="1600" b="1" i="0" dirty="0">
                <a:solidFill>
                  <a:schemeClr val="bg1"/>
                </a:solidFill>
                <a:effectLst/>
              </a:rPr>
              <a:t>Tasman</a:t>
            </a:r>
            <a:r>
              <a:rPr lang="en-US" sz="1600" b="0" i="0" dirty="0">
                <a:solidFill>
                  <a:schemeClr val="bg1"/>
                </a:solidFill>
                <a:effectLst/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Regions. 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dirty="0">
                <a:solidFill>
                  <a:schemeClr val="bg1"/>
                </a:solidFill>
              </a:rPr>
              <a:t>Gisborne</a:t>
            </a:r>
            <a:r>
              <a:rPr lang="en-US" sz="1600" dirty="0">
                <a:solidFill>
                  <a:schemeClr val="bg1"/>
                </a:solidFill>
              </a:rPr>
              <a:t> has the </a:t>
            </a:r>
            <a:r>
              <a:rPr lang="en-US" sz="1600" b="1" dirty="0">
                <a:solidFill>
                  <a:schemeClr val="bg1"/>
                </a:solidFill>
              </a:rPr>
              <a:t>Highest</a:t>
            </a:r>
            <a:r>
              <a:rPr lang="en-US" sz="1600" dirty="0">
                <a:solidFill>
                  <a:schemeClr val="bg1"/>
                </a:solidFill>
              </a:rPr>
              <a:t> Vehicle </a:t>
            </a:r>
            <a:r>
              <a:rPr lang="en-US" sz="1600" b="1" dirty="0" err="1">
                <a:solidFill>
                  <a:schemeClr val="bg1"/>
                </a:solidFill>
              </a:rPr>
              <a:t>Theft_Probability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of </a:t>
            </a:r>
            <a:r>
              <a:rPr lang="en-US" sz="1600" b="1" dirty="0">
                <a:solidFill>
                  <a:schemeClr val="bg1"/>
                </a:solidFill>
              </a:rPr>
              <a:t>Standard Make Types</a:t>
            </a:r>
            <a:r>
              <a:rPr lang="en-US" sz="1600" dirty="0">
                <a:solidFill>
                  <a:schemeClr val="bg1"/>
                </a:solidFill>
              </a:rPr>
              <a:t>, while </a:t>
            </a:r>
            <a:r>
              <a:rPr lang="en-US" sz="1600" b="1" dirty="0">
                <a:solidFill>
                  <a:schemeClr val="bg1"/>
                </a:solidFill>
              </a:rPr>
              <a:t>Waikato</a:t>
            </a:r>
            <a:r>
              <a:rPr lang="en-US" sz="1600" dirty="0">
                <a:solidFill>
                  <a:schemeClr val="bg1"/>
                </a:solidFill>
              </a:rPr>
              <a:t> reports the </a:t>
            </a:r>
            <a:r>
              <a:rPr lang="en-US" sz="1600" b="1" dirty="0">
                <a:solidFill>
                  <a:schemeClr val="bg1"/>
                </a:solidFill>
              </a:rPr>
              <a:t>Highest</a:t>
            </a:r>
            <a:r>
              <a:rPr lang="en-US" sz="1600" dirty="0">
                <a:solidFill>
                  <a:schemeClr val="bg1"/>
                </a:solidFill>
              </a:rPr>
              <a:t> number of Thefts involving </a:t>
            </a:r>
            <a:r>
              <a:rPr lang="en-US" sz="1600" b="1" dirty="0">
                <a:solidFill>
                  <a:schemeClr val="bg1"/>
                </a:solidFill>
              </a:rPr>
              <a:t>Luxury</a:t>
            </a:r>
            <a:r>
              <a:rPr lang="en-US" sz="1600" dirty="0">
                <a:solidFill>
                  <a:schemeClr val="bg1"/>
                </a:solidFill>
              </a:rPr>
              <a:t> Make Vehicles.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dirty="0">
                <a:solidFill>
                  <a:schemeClr val="bg1"/>
                </a:solidFill>
              </a:rPr>
              <a:t>Standard</a:t>
            </a:r>
            <a:r>
              <a:rPr lang="en-US" sz="1600" dirty="0">
                <a:solidFill>
                  <a:schemeClr val="bg1"/>
                </a:solidFill>
              </a:rPr>
              <a:t> Make Vehicles consistently </a:t>
            </a:r>
            <a:r>
              <a:rPr lang="en-US" sz="1600" b="1" dirty="0">
                <a:solidFill>
                  <a:schemeClr val="bg1"/>
                </a:solidFill>
              </a:rPr>
              <a:t>Increase</a:t>
            </a:r>
            <a:r>
              <a:rPr lang="en-US" sz="1600" dirty="0">
                <a:solidFill>
                  <a:schemeClr val="bg1"/>
                </a:solidFill>
              </a:rPr>
              <a:t> in Theft count as the </a:t>
            </a:r>
            <a:r>
              <a:rPr lang="en-US" sz="1600" b="1" dirty="0">
                <a:solidFill>
                  <a:schemeClr val="bg1"/>
                </a:solidFill>
              </a:rPr>
              <a:t>Population</a:t>
            </a:r>
            <a:r>
              <a:rPr lang="en-US" sz="1600" dirty="0">
                <a:solidFill>
                  <a:schemeClr val="bg1"/>
                </a:solidFill>
              </a:rPr>
              <a:t> grows across different </a:t>
            </a:r>
            <a:r>
              <a:rPr lang="en-US" sz="1600" b="1" dirty="0">
                <a:solidFill>
                  <a:schemeClr val="bg1"/>
                </a:solidFill>
              </a:rPr>
              <a:t>Regions.</a:t>
            </a: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600" dirty="0">
                <a:solidFill>
                  <a:schemeClr val="bg1"/>
                </a:solidFill>
              </a:rPr>
              <a:t>               </a:t>
            </a:r>
            <a:r>
              <a:rPr lang="en-US" sz="1600" b="1" dirty="0">
                <a:solidFill>
                  <a:schemeClr val="bg1"/>
                </a:solidFill>
              </a:rPr>
              <a:t>Luxury</a:t>
            </a:r>
            <a:r>
              <a:rPr lang="en-US" sz="1600" dirty="0">
                <a:solidFill>
                  <a:schemeClr val="bg1"/>
                </a:solidFill>
              </a:rPr>
              <a:t> Make Vehicles have a </a:t>
            </a:r>
            <a:r>
              <a:rPr lang="en-US" sz="1600" b="1" dirty="0">
                <a:solidFill>
                  <a:schemeClr val="bg1"/>
                </a:solidFill>
              </a:rPr>
              <a:t>Lower</a:t>
            </a:r>
            <a:r>
              <a:rPr lang="en-US" sz="1600" dirty="0">
                <a:solidFill>
                  <a:schemeClr val="bg1"/>
                </a:solidFill>
              </a:rPr>
              <a:t> overall Theft count compared to </a:t>
            </a:r>
            <a:r>
              <a:rPr lang="en-US" sz="1600" b="1" dirty="0">
                <a:solidFill>
                  <a:schemeClr val="bg1"/>
                </a:solidFill>
              </a:rPr>
              <a:t>Standard</a:t>
            </a:r>
            <a:r>
              <a:rPr lang="en-US" sz="1600" dirty="0">
                <a:solidFill>
                  <a:schemeClr val="bg1"/>
                </a:solidFill>
              </a:rPr>
              <a:t> Make Vehicles, even as </a:t>
            </a:r>
            <a:r>
              <a:rPr lang="en-US" sz="1600" b="1" dirty="0">
                <a:solidFill>
                  <a:schemeClr val="bg1"/>
                </a:solidFill>
              </a:rPr>
              <a:t>Population size Increases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457A39-2195-ACA6-E434-472973E929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81" t="5633" r="7511" b="7981"/>
          <a:stretch/>
        </p:blipFill>
        <p:spPr>
          <a:xfrm>
            <a:off x="127819" y="88490"/>
            <a:ext cx="1160207" cy="11859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3D2430-16B0-9CB4-2FB5-7B6FE867B5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27" b="9503"/>
          <a:stretch/>
        </p:blipFill>
        <p:spPr>
          <a:xfrm>
            <a:off x="10323871" y="5367602"/>
            <a:ext cx="1760228" cy="140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211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106DE9-A990-2FDA-263B-8ED9C81A4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3CA12DE-ACD0-AD9B-CF74-80A2D51AB1D5}"/>
              </a:ext>
            </a:extLst>
          </p:cNvPr>
          <p:cNvSpPr/>
          <p:nvPr/>
        </p:nvSpPr>
        <p:spPr>
          <a:xfrm>
            <a:off x="1054219" y="1220401"/>
            <a:ext cx="9200124" cy="513374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2000" b="1" u="sng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 &amp; Trend Analysis</a:t>
            </a:r>
            <a:endParaRPr lang="en-IN" sz="20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1" i="0" dirty="0">
                <a:solidFill>
                  <a:schemeClr val="bg1"/>
                </a:solidFill>
                <a:effectLst/>
                <a:latin typeface="-apple-system"/>
              </a:rPr>
              <a:t>Monday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-apple-system"/>
              </a:rPr>
              <a:t> had the 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-apple-system"/>
              </a:rPr>
              <a:t>Highest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-apple-system"/>
              </a:rPr>
              <a:t> number of stolen Vehicles i.e. 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-apple-system"/>
              </a:rPr>
              <a:t>767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-apple-system"/>
              </a:rPr>
              <a:t> Vehicles, while 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-apple-system"/>
              </a:rPr>
              <a:t>Saturday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-apple-system"/>
              </a:rPr>
              <a:t> had the </a:t>
            </a:r>
            <a:r>
              <a:rPr lang="en-US" sz="1600" dirty="0">
                <a:solidFill>
                  <a:schemeClr val="bg1"/>
                </a:solidFill>
                <a:latin typeface="-apple-system"/>
              </a:rPr>
              <a:t>L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-apple-system"/>
              </a:rPr>
              <a:t>owest i.e</a:t>
            </a:r>
            <a:r>
              <a:rPr lang="en-US" sz="1600" dirty="0">
                <a:solidFill>
                  <a:schemeClr val="bg1"/>
                </a:solidFill>
                <a:latin typeface="-apple-system"/>
              </a:rPr>
              <a:t>.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-apple-system"/>
              </a:rPr>
              <a:t> </a:t>
            </a:r>
            <a:r>
              <a:rPr lang="en-US" sz="1600" b="1" i="0" dirty="0">
                <a:solidFill>
                  <a:schemeClr val="bg1"/>
                </a:solidFill>
                <a:effectLst/>
                <a:latin typeface="-apple-system"/>
              </a:rPr>
              <a:t>577</a:t>
            </a:r>
            <a:r>
              <a:rPr lang="en-US" sz="1600" b="0" i="0" dirty="0">
                <a:solidFill>
                  <a:schemeClr val="bg1"/>
                </a:solidFill>
                <a:effectLst/>
                <a:latin typeface="-apple-system"/>
              </a:rPr>
              <a:t> Vehicles during the 6 Month of Data Time frame.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solidFill>
                  <a:schemeClr val="bg1"/>
                </a:solidFill>
              </a:rPr>
              <a:t>Vehicle Thefts reached their </a:t>
            </a:r>
            <a:r>
              <a:rPr lang="en-US" sz="1600" b="1" dirty="0">
                <a:solidFill>
                  <a:schemeClr val="bg1"/>
                </a:solidFill>
              </a:rPr>
              <a:t>Highest Daily Count </a:t>
            </a:r>
            <a:r>
              <a:rPr lang="en-US" sz="1600" dirty="0">
                <a:solidFill>
                  <a:schemeClr val="bg1"/>
                </a:solidFill>
              </a:rPr>
              <a:t>on </a:t>
            </a:r>
            <a:r>
              <a:rPr lang="en-US" sz="1600" b="1" dirty="0">
                <a:solidFill>
                  <a:schemeClr val="bg1"/>
                </a:solidFill>
              </a:rPr>
              <a:t>4th April 2022.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solidFill>
                  <a:schemeClr val="bg1"/>
                </a:solidFill>
              </a:rPr>
              <a:t>In </a:t>
            </a:r>
            <a:r>
              <a:rPr lang="en-US" sz="1600" b="1" dirty="0">
                <a:solidFill>
                  <a:schemeClr val="bg1"/>
                </a:solidFill>
              </a:rPr>
              <a:t>Auckland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b="1" dirty="0">
                <a:solidFill>
                  <a:schemeClr val="bg1"/>
                </a:solidFill>
              </a:rPr>
              <a:t>9</a:t>
            </a:r>
            <a:r>
              <a:rPr lang="en-US" sz="1600" dirty="0">
                <a:solidFill>
                  <a:schemeClr val="bg1"/>
                </a:solidFill>
              </a:rPr>
              <a:t> Vehicles are stolen on </a:t>
            </a:r>
            <a:r>
              <a:rPr lang="en-US" sz="1600" b="1" dirty="0">
                <a:solidFill>
                  <a:schemeClr val="bg1"/>
                </a:solidFill>
              </a:rPr>
              <a:t>Average Every Day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  <a:endParaRPr lang="en-US" sz="1600" dirty="0"/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0" i="0" dirty="0">
                <a:solidFill>
                  <a:srgbClr val="FFFFFF"/>
                </a:solidFill>
                <a:effectLst/>
              </a:rPr>
              <a:t>A total of 4553 Vehicles were reported stolen, with 25 vehicles stolen every day on average. 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b="0" i="0" dirty="0">
                <a:solidFill>
                  <a:schemeClr val="bg1"/>
                </a:solidFill>
                <a:effectLst/>
              </a:rPr>
              <a:t>The </a:t>
            </a:r>
            <a:r>
              <a:rPr lang="en-US" sz="1600" b="1" i="0" dirty="0">
                <a:solidFill>
                  <a:schemeClr val="bg1"/>
                </a:solidFill>
                <a:effectLst/>
              </a:rPr>
              <a:t>Monthly</a:t>
            </a:r>
            <a:r>
              <a:rPr lang="en-US" sz="1600" b="0" i="0" dirty="0">
                <a:solidFill>
                  <a:schemeClr val="bg1"/>
                </a:solidFill>
                <a:effectLst/>
              </a:rPr>
              <a:t> Vehicle Theft Count </a:t>
            </a:r>
            <a:r>
              <a:rPr lang="en-US" sz="1600" b="1" i="0" dirty="0">
                <a:solidFill>
                  <a:schemeClr val="bg1"/>
                </a:solidFill>
                <a:effectLst/>
              </a:rPr>
              <a:t>Raise gradually</a:t>
            </a:r>
            <a:r>
              <a:rPr lang="en-US" sz="1600" b="0" i="0" dirty="0">
                <a:solidFill>
                  <a:schemeClr val="bg1"/>
                </a:solidFill>
                <a:effectLst/>
              </a:rPr>
              <a:t> reaching a </a:t>
            </a:r>
            <a:r>
              <a:rPr lang="en-US" sz="1600" b="1" i="0" dirty="0">
                <a:solidFill>
                  <a:schemeClr val="bg1"/>
                </a:solidFill>
                <a:effectLst/>
              </a:rPr>
              <a:t>Peak</a:t>
            </a:r>
            <a:r>
              <a:rPr lang="en-US" sz="1600" b="0" i="0" dirty="0">
                <a:solidFill>
                  <a:schemeClr val="bg1"/>
                </a:solidFill>
                <a:effectLst/>
              </a:rPr>
              <a:t> of </a:t>
            </a:r>
            <a:r>
              <a:rPr lang="en-US" sz="1600" b="1" i="0" dirty="0">
                <a:solidFill>
                  <a:schemeClr val="bg1"/>
                </a:solidFill>
                <a:effectLst/>
              </a:rPr>
              <a:t>1053</a:t>
            </a:r>
            <a:r>
              <a:rPr lang="en-US" sz="1600" b="0" i="0" dirty="0">
                <a:solidFill>
                  <a:schemeClr val="bg1"/>
                </a:solidFill>
                <a:effectLst/>
              </a:rPr>
              <a:t> Vehicles in </a:t>
            </a:r>
            <a:r>
              <a:rPr lang="en-US" sz="1600" b="1" i="0" dirty="0">
                <a:solidFill>
                  <a:schemeClr val="bg1"/>
                </a:solidFill>
                <a:effectLst/>
              </a:rPr>
              <a:t>March 2022</a:t>
            </a:r>
            <a:r>
              <a:rPr lang="en-US" sz="1600" b="0" i="0" dirty="0">
                <a:solidFill>
                  <a:schemeClr val="bg1"/>
                </a:solidFill>
                <a:effectLst/>
              </a:rPr>
              <a:t>. </a:t>
            </a: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600" b="0" i="0" dirty="0">
                <a:solidFill>
                  <a:schemeClr val="bg1"/>
                </a:solidFill>
                <a:effectLst/>
              </a:rPr>
              <a:t>        </a:t>
            </a:r>
            <a:r>
              <a:rPr lang="en-US" sz="1600" dirty="0">
                <a:solidFill>
                  <a:schemeClr val="bg1"/>
                </a:solidFill>
              </a:rPr>
              <a:t>This was followed by a sharp </a:t>
            </a:r>
            <a:r>
              <a:rPr lang="en-US" sz="1600" b="1" dirty="0">
                <a:solidFill>
                  <a:schemeClr val="bg1"/>
                </a:solidFill>
              </a:rPr>
              <a:t>Decline</a:t>
            </a:r>
            <a:r>
              <a:rPr lang="en-US" sz="1600" dirty="0">
                <a:solidFill>
                  <a:schemeClr val="bg1"/>
                </a:solidFill>
              </a:rPr>
              <a:t> with </a:t>
            </a:r>
            <a:r>
              <a:rPr lang="en-US" sz="1600" b="1" dirty="0">
                <a:solidFill>
                  <a:schemeClr val="bg1"/>
                </a:solidFill>
              </a:rPr>
              <a:t>April 2022 </a:t>
            </a:r>
            <a:r>
              <a:rPr lang="en-US" sz="1600" dirty="0">
                <a:solidFill>
                  <a:schemeClr val="bg1"/>
                </a:solidFill>
              </a:rPr>
              <a:t>recording the </a:t>
            </a:r>
            <a:r>
              <a:rPr lang="en-US" sz="1600" b="1" dirty="0">
                <a:solidFill>
                  <a:schemeClr val="bg1"/>
                </a:solidFill>
              </a:rPr>
              <a:t>Lowest</a:t>
            </a:r>
            <a:r>
              <a:rPr lang="en-US" sz="1600" dirty="0">
                <a:solidFill>
                  <a:schemeClr val="bg1"/>
                </a:solidFill>
              </a:rPr>
              <a:t> number of Thefts in the period.</a:t>
            </a:r>
            <a:endParaRPr lang="en-US" sz="1600" b="0" i="0" dirty="0">
              <a:solidFill>
                <a:schemeClr val="bg1"/>
              </a:solidFill>
              <a:effectLst/>
            </a:endParaRP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solidFill>
                  <a:schemeClr val="bg1"/>
                </a:solidFill>
              </a:rPr>
              <a:t>This rising Trend was marked by </a:t>
            </a:r>
            <a:r>
              <a:rPr lang="en-US" sz="1600" b="1" dirty="0">
                <a:solidFill>
                  <a:schemeClr val="bg1"/>
                </a:solidFill>
              </a:rPr>
              <a:t>Positive Month-over-Month Change</a:t>
            </a:r>
            <a:r>
              <a:rPr lang="en-US" sz="1600" dirty="0">
                <a:solidFill>
                  <a:schemeClr val="bg1"/>
                </a:solidFill>
              </a:rPr>
              <a:t> especially </a:t>
            </a:r>
            <a:r>
              <a:rPr lang="en-US" sz="1600" b="1" dirty="0">
                <a:solidFill>
                  <a:schemeClr val="bg1"/>
                </a:solidFill>
              </a:rPr>
              <a:t>+63.5% Increase in March 2022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600" dirty="0">
                <a:solidFill>
                  <a:schemeClr val="bg1"/>
                </a:solidFill>
              </a:rPr>
              <a:t>       However, there was a </a:t>
            </a:r>
            <a:r>
              <a:rPr lang="en-US" sz="1600" b="1" dirty="0">
                <a:solidFill>
                  <a:schemeClr val="bg1"/>
                </a:solidFill>
              </a:rPr>
              <a:t>sharp Decline in April 2022</a:t>
            </a:r>
            <a:r>
              <a:rPr lang="en-US" sz="1600" dirty="0">
                <a:solidFill>
                  <a:schemeClr val="bg1"/>
                </a:solidFill>
              </a:rPr>
              <a:t> with Thefts Dropping to </a:t>
            </a:r>
            <a:r>
              <a:rPr lang="en-US" sz="1600" b="1" dirty="0">
                <a:solidFill>
                  <a:schemeClr val="bg1"/>
                </a:solidFill>
              </a:rPr>
              <a:t>329</a:t>
            </a:r>
            <a:r>
              <a:rPr lang="en-US" sz="1600" dirty="0">
                <a:solidFill>
                  <a:schemeClr val="bg1"/>
                </a:solidFill>
              </a:rPr>
              <a:t> representing an </a:t>
            </a:r>
            <a:r>
              <a:rPr lang="en-US" sz="1600" b="1" dirty="0">
                <a:solidFill>
                  <a:schemeClr val="bg1"/>
                </a:solidFill>
              </a:rPr>
              <a:t>-86.60% Decrease</a:t>
            </a:r>
            <a:r>
              <a:rPr lang="en-US" sz="1600" dirty="0">
                <a:solidFill>
                  <a:schemeClr val="bg1"/>
                </a:solidFill>
              </a:rPr>
              <a:t> from March.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1D53DC-CC29-F94E-CDBC-C3F217F104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81" t="5633" r="7511" b="7981"/>
          <a:stretch/>
        </p:blipFill>
        <p:spPr>
          <a:xfrm>
            <a:off x="127819" y="88490"/>
            <a:ext cx="1160207" cy="11859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7CBF4C-D910-B8BE-36B1-016444714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27" b="9503"/>
          <a:stretch/>
        </p:blipFill>
        <p:spPr>
          <a:xfrm>
            <a:off x="10323871" y="5367602"/>
            <a:ext cx="1760228" cy="140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929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EE24C7-773B-D440-1CD6-05CCAAD8A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B14F1CF-518F-35CE-1907-42CAF9B5AAAF}"/>
              </a:ext>
            </a:extLst>
          </p:cNvPr>
          <p:cNvSpPr/>
          <p:nvPr/>
        </p:nvSpPr>
        <p:spPr>
          <a:xfrm>
            <a:off x="2836606" y="2665771"/>
            <a:ext cx="6518787" cy="152645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solidFill>
                  <a:schemeClr val="bg1"/>
                </a:solidFill>
              </a:rPr>
              <a:t>ANALYSIS REPORT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18A1D2-2253-B457-8011-266F85235A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81" t="5633" r="7511" b="7981"/>
          <a:stretch/>
        </p:blipFill>
        <p:spPr>
          <a:xfrm>
            <a:off x="127819" y="88490"/>
            <a:ext cx="1160207" cy="11859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53817A-6E54-9931-578D-3BB8CC1D82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27" b="9503"/>
          <a:stretch/>
        </p:blipFill>
        <p:spPr>
          <a:xfrm>
            <a:off x="10323871" y="5367602"/>
            <a:ext cx="1760228" cy="140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437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13F3E-065D-2C15-5016-FBAFB2EA7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9F237-97D3-5CD7-B036-5AE1CB254BA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15845" y="1068167"/>
            <a:ext cx="9099756" cy="553057"/>
          </a:xfrm>
        </p:spPr>
        <p:txBody>
          <a:bodyPr>
            <a:noAutofit/>
          </a:bodyPr>
          <a:lstStyle/>
          <a:p>
            <a:r>
              <a:rPr lang="en-IN" sz="4000" b="1" u="sng" dirty="0">
                <a:solidFill>
                  <a:schemeClr val="bg1">
                    <a:lumMod val="85000"/>
                  </a:schemeClr>
                </a:solidFill>
              </a:rPr>
              <a:t>Vehicle Theft Analysis Report (Overview)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C5D544-AB4D-06EE-27EF-E12CA04E7E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81" t="5633" r="7511" b="7981"/>
          <a:stretch/>
        </p:blipFill>
        <p:spPr>
          <a:xfrm>
            <a:off x="127819" y="88490"/>
            <a:ext cx="1160207" cy="11859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7DCB85-5E19-717A-B4C9-2F817CD4CE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27" b="9503"/>
          <a:stretch/>
        </p:blipFill>
        <p:spPr>
          <a:xfrm>
            <a:off x="10323871" y="5367602"/>
            <a:ext cx="1760228" cy="14094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F37F82-0DC7-00DC-9D62-C89D52419E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650" y="1711012"/>
            <a:ext cx="9188040" cy="4871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401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F4DE12-A5FB-0FF0-0A6F-43148B98E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F7E73-D342-0898-5785-E2C856F5CBE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15845" y="1068167"/>
            <a:ext cx="9099756" cy="553057"/>
          </a:xfrm>
        </p:spPr>
        <p:txBody>
          <a:bodyPr>
            <a:noAutofit/>
          </a:bodyPr>
          <a:lstStyle/>
          <a:p>
            <a:r>
              <a:rPr lang="en-IN" sz="4000" b="1" u="sng" dirty="0">
                <a:solidFill>
                  <a:schemeClr val="bg1">
                    <a:lumMod val="85000"/>
                  </a:schemeClr>
                </a:solidFill>
              </a:rPr>
              <a:t>Vehicle Type &amp; Make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3F9CDC-BF53-E14F-83C8-B4482E6361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81" t="5633" r="7511" b="7981"/>
          <a:stretch/>
        </p:blipFill>
        <p:spPr>
          <a:xfrm>
            <a:off x="127819" y="88490"/>
            <a:ext cx="1160207" cy="11859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C19DCC-C0A5-7964-AA27-CAF16C73DC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27" b="9503"/>
          <a:stretch/>
        </p:blipFill>
        <p:spPr>
          <a:xfrm>
            <a:off x="10323871" y="5367602"/>
            <a:ext cx="1760228" cy="14094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F7A7A3-B9D6-7FCC-4C80-468906AE34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74" y="1711010"/>
            <a:ext cx="9179016" cy="487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1719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77964-E5C2-9BBA-EDE3-D45F70A3C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CC5F7-0838-DB62-DBE1-B4DABA103D8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15845" y="1068167"/>
            <a:ext cx="9099756" cy="553057"/>
          </a:xfrm>
        </p:spPr>
        <p:txBody>
          <a:bodyPr>
            <a:noAutofit/>
          </a:bodyPr>
          <a:lstStyle/>
          <a:p>
            <a:r>
              <a:rPr lang="en-IN" sz="4000" b="1" u="sng" dirty="0">
                <a:solidFill>
                  <a:schemeClr val="bg1">
                    <a:lumMod val="85000"/>
                  </a:schemeClr>
                </a:solidFill>
              </a:rPr>
              <a:t>Vehicle Type &amp; Make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136D28-7218-4D13-D029-7CFF03E778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81" t="5633" r="7511" b="7981"/>
          <a:stretch/>
        </p:blipFill>
        <p:spPr>
          <a:xfrm>
            <a:off x="127819" y="88490"/>
            <a:ext cx="1160207" cy="11859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3F8410-45A6-55A8-D425-E5A320122E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27" b="9503"/>
          <a:stretch/>
        </p:blipFill>
        <p:spPr>
          <a:xfrm>
            <a:off x="10323871" y="5367602"/>
            <a:ext cx="1760228" cy="14094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A6CD85-FDA9-5288-EA93-F6B9E94D73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05" y="1711010"/>
            <a:ext cx="9197085" cy="487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406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C8BC1-0B80-7DB0-294D-40EE8E487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1CF8B-7CDA-0388-BE32-CE295365684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15845" y="1068167"/>
            <a:ext cx="9099756" cy="553057"/>
          </a:xfrm>
        </p:spPr>
        <p:txBody>
          <a:bodyPr>
            <a:noAutofit/>
          </a:bodyPr>
          <a:lstStyle/>
          <a:p>
            <a:r>
              <a:rPr lang="en-IN" sz="4000" b="1" u="sng" dirty="0">
                <a:solidFill>
                  <a:schemeClr val="bg1">
                    <a:lumMod val="85000"/>
                  </a:schemeClr>
                </a:solidFill>
              </a:rPr>
              <a:t>Vehicle Type &amp; Make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C3FD88-2C17-5D7B-EF0F-E425850314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81" t="5633" r="7511" b="7981"/>
          <a:stretch/>
        </p:blipFill>
        <p:spPr>
          <a:xfrm>
            <a:off x="127819" y="88490"/>
            <a:ext cx="1160207" cy="11859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D3E5BB-2562-CCD1-592D-A1A08A87C5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27" b="9503"/>
          <a:stretch/>
        </p:blipFill>
        <p:spPr>
          <a:xfrm>
            <a:off x="10323871" y="5367602"/>
            <a:ext cx="1760228" cy="14094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D5283C-0C9F-49ED-0A8E-0D52539913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06" y="1711010"/>
            <a:ext cx="9197084" cy="487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669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60ADA7-103F-BF56-DE26-5DE70A694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2EA1E-17BA-A8E1-3039-B41A51AE99A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15845" y="1068167"/>
            <a:ext cx="9099756" cy="553057"/>
          </a:xfrm>
        </p:spPr>
        <p:txBody>
          <a:bodyPr>
            <a:noAutofit/>
          </a:bodyPr>
          <a:lstStyle/>
          <a:p>
            <a:r>
              <a:rPr lang="en-IN" sz="4000" b="1" u="sng" dirty="0">
                <a:solidFill>
                  <a:schemeClr val="bg1">
                    <a:lumMod val="85000"/>
                  </a:schemeClr>
                </a:solidFill>
              </a:rPr>
              <a:t>Geographical Analysis </a:t>
            </a:r>
            <a:r>
              <a:rPr lang="en-IN" sz="2500" b="1" u="sng" dirty="0">
                <a:solidFill>
                  <a:schemeClr val="bg1">
                    <a:lumMod val="85000"/>
                  </a:schemeClr>
                </a:solidFill>
              </a:rPr>
              <a:t>(Location &amp; Region)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1DCCE0-7424-632A-2413-E9D2485E75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81" t="5633" r="7511" b="7981"/>
          <a:stretch/>
        </p:blipFill>
        <p:spPr>
          <a:xfrm>
            <a:off x="127819" y="88490"/>
            <a:ext cx="1160207" cy="11859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066FA8-1873-9370-7930-FDF274AC14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27" b="9503"/>
          <a:stretch/>
        </p:blipFill>
        <p:spPr>
          <a:xfrm>
            <a:off x="10323871" y="5367602"/>
            <a:ext cx="1760228" cy="14094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7CB7AC-2FB5-5B03-FA87-627FC7AED3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05" y="1711009"/>
            <a:ext cx="9188041" cy="487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4017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2A7CF1-375F-AF78-FAF8-D820B4D42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2FD80-50D2-9D48-8525-A5F12E639F1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15845" y="1068167"/>
            <a:ext cx="9099756" cy="553057"/>
          </a:xfrm>
        </p:spPr>
        <p:txBody>
          <a:bodyPr>
            <a:noAutofit/>
          </a:bodyPr>
          <a:lstStyle/>
          <a:p>
            <a:r>
              <a:rPr lang="en-IN" sz="4000" b="1" u="sng" dirty="0">
                <a:solidFill>
                  <a:schemeClr val="bg1">
                    <a:lumMod val="85000"/>
                  </a:schemeClr>
                </a:solidFill>
              </a:rPr>
              <a:t>Time &amp; Trend Analysis</a:t>
            </a:r>
            <a:endParaRPr lang="en-IN" sz="2500" b="1" u="sng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FD12D0-7804-53D8-8A18-2A77DC0547B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81" t="5633" r="7511" b="7981"/>
          <a:stretch/>
        </p:blipFill>
        <p:spPr>
          <a:xfrm>
            <a:off x="127819" y="88490"/>
            <a:ext cx="1160207" cy="11859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0E7867-B28D-95C6-52D0-5750AA54ED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27" b="9503"/>
          <a:stretch/>
        </p:blipFill>
        <p:spPr>
          <a:xfrm>
            <a:off x="10323871" y="5367602"/>
            <a:ext cx="1760228" cy="14094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08F1C0-A240-11D0-D9EC-00627A0CC3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05" y="1711009"/>
            <a:ext cx="9188041" cy="487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0733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7B022-9E0B-F7E7-2AF7-FC26BB48F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5476D-3870-4841-25D6-DA0FB1300C6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15845" y="1068167"/>
            <a:ext cx="9099756" cy="553057"/>
          </a:xfrm>
        </p:spPr>
        <p:txBody>
          <a:bodyPr>
            <a:noAutofit/>
          </a:bodyPr>
          <a:lstStyle/>
          <a:p>
            <a:r>
              <a:rPr lang="en-IN" sz="4000" b="1" u="sng" dirty="0">
                <a:solidFill>
                  <a:schemeClr val="bg1">
                    <a:lumMod val="85000"/>
                  </a:schemeClr>
                </a:solidFill>
              </a:rPr>
              <a:t>Time &amp; Trend Analysis</a:t>
            </a:r>
            <a:endParaRPr lang="en-IN" sz="2500" b="1" u="sng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363817-4619-AB61-80D3-16220D0349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81" t="5633" r="7511" b="7981"/>
          <a:stretch/>
        </p:blipFill>
        <p:spPr>
          <a:xfrm>
            <a:off x="127819" y="88490"/>
            <a:ext cx="1160207" cy="11859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A20506-F135-24EB-3DCE-87CD3FEEBD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27" b="9503"/>
          <a:stretch/>
        </p:blipFill>
        <p:spPr>
          <a:xfrm>
            <a:off x="10323871" y="5367602"/>
            <a:ext cx="1760228" cy="14094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BC2DCE-0C0D-F323-466E-5F98667D4F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605" y="1725505"/>
            <a:ext cx="9188041" cy="4857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64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6C988-5A6A-3770-B80E-F173DD3D4F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67AB48F-F976-CA4E-7017-6FCF0BF60D52}"/>
              </a:ext>
            </a:extLst>
          </p:cNvPr>
          <p:cNvSpPr/>
          <p:nvPr/>
        </p:nvSpPr>
        <p:spPr>
          <a:xfrm>
            <a:off x="2836606" y="2665771"/>
            <a:ext cx="6518787" cy="152645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solidFill>
                  <a:schemeClr val="bg1"/>
                </a:solidFill>
              </a:rPr>
              <a:t>PROJECT OVERVIEW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1B9778-F4A0-87E0-D283-B4972E3D6A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81" t="5633" r="7511" b="7981"/>
          <a:stretch/>
        </p:blipFill>
        <p:spPr>
          <a:xfrm>
            <a:off x="127819" y="88490"/>
            <a:ext cx="1160207" cy="11859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99FFED-82E9-59DA-8D7A-4E1C895A5B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27" b="9503"/>
          <a:stretch/>
        </p:blipFill>
        <p:spPr>
          <a:xfrm>
            <a:off x="10323871" y="5367602"/>
            <a:ext cx="1760228" cy="140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4293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8A71D-8ADE-6F28-C144-63045EFC4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9CC0638-F6C7-5CDC-826B-CF82AE68A1AE}"/>
              </a:ext>
            </a:extLst>
          </p:cNvPr>
          <p:cNvSpPr/>
          <p:nvPr/>
        </p:nvSpPr>
        <p:spPr>
          <a:xfrm>
            <a:off x="2836606" y="2665771"/>
            <a:ext cx="6518787" cy="152645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solidFill>
                  <a:schemeClr val="bg1"/>
                </a:solidFill>
              </a:rPr>
              <a:t>RECOMMENDED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746521-E7EF-7A95-8D0C-C56BC08933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81" t="5633" r="7511" b="7981"/>
          <a:stretch/>
        </p:blipFill>
        <p:spPr>
          <a:xfrm>
            <a:off x="127819" y="88490"/>
            <a:ext cx="1160207" cy="11859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CC3C00-849A-A162-11F0-8B430DAEFC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27" b="9503"/>
          <a:stretch/>
        </p:blipFill>
        <p:spPr>
          <a:xfrm>
            <a:off x="10323871" y="5367602"/>
            <a:ext cx="1760228" cy="140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9790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FCA171-0254-3049-6009-6B401B5E29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0E3F-DF46-4247-057E-40806901984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15844" y="1067114"/>
            <a:ext cx="9099756" cy="553056"/>
          </a:xfrm>
        </p:spPr>
        <p:txBody>
          <a:bodyPr>
            <a:noAutofit/>
          </a:bodyPr>
          <a:lstStyle/>
          <a:p>
            <a:r>
              <a:rPr lang="en-IN" sz="4000" b="1" u="sng" dirty="0">
                <a:solidFill>
                  <a:schemeClr val="bg1">
                    <a:lumMod val="85000"/>
                  </a:schemeClr>
                </a:solidFill>
              </a:rPr>
              <a:t>RECOMMENDED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C34FC0-BFA3-D65D-ADAD-D8B33A071A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81" t="5633" r="7511" b="7981"/>
          <a:stretch/>
        </p:blipFill>
        <p:spPr>
          <a:xfrm>
            <a:off x="127819" y="88490"/>
            <a:ext cx="1160207" cy="11859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EA64C4-B071-DCFC-CE82-9E8E1C9397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27" b="9503"/>
          <a:stretch/>
        </p:blipFill>
        <p:spPr>
          <a:xfrm>
            <a:off x="10323871" y="5367602"/>
            <a:ext cx="1760228" cy="140943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2DA0AF0-B29E-5700-117C-3146BECD7070}"/>
              </a:ext>
            </a:extLst>
          </p:cNvPr>
          <p:cNvSpPr/>
          <p:nvPr/>
        </p:nvSpPr>
        <p:spPr>
          <a:xfrm>
            <a:off x="1415843" y="1897627"/>
            <a:ext cx="8810508" cy="468978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600" i="1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Recommended Analysis refers to the Areas that needs deeper Exploration or further Study to uncover hidden </a:t>
            </a:r>
            <a:r>
              <a:rPr lang="en-IN" sz="1600" i="1" kern="100" dirty="0">
                <a:solidFill>
                  <a:schemeClr val="bg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IN" sz="1600" i="1" kern="100" dirty="0">
                <a:solidFill>
                  <a:schemeClr val="bg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rends, Patterns, or Optimization opportunities.</a:t>
            </a:r>
            <a:endParaRPr lang="en-US" sz="1600" dirty="0">
              <a:solidFill>
                <a:schemeClr val="bg1"/>
              </a:solidFill>
            </a:endParaRP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solidFill>
                  <a:schemeClr val="bg1"/>
                </a:solidFill>
              </a:rPr>
              <a:t>Extract Month, Year, and Weekday from </a:t>
            </a:r>
            <a:r>
              <a:rPr lang="en-US" sz="1600" b="1" dirty="0" err="1">
                <a:solidFill>
                  <a:schemeClr val="bg1"/>
                </a:solidFill>
              </a:rPr>
              <a:t>Stolen_Date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Column to understand </a:t>
            </a:r>
            <a:r>
              <a:rPr lang="en-US" sz="1600" b="1" dirty="0">
                <a:solidFill>
                  <a:schemeClr val="bg1"/>
                </a:solidFill>
              </a:rPr>
              <a:t>Monthly or Weekly Trends </a:t>
            </a:r>
            <a:r>
              <a:rPr lang="en-US" sz="1600" dirty="0">
                <a:solidFill>
                  <a:schemeClr val="bg1"/>
                </a:solidFill>
              </a:rPr>
              <a:t>in </a:t>
            </a:r>
            <a:r>
              <a:rPr lang="en-US" sz="1600" b="1" dirty="0">
                <a:solidFill>
                  <a:schemeClr val="bg1"/>
                </a:solidFill>
              </a:rPr>
              <a:t>Vehicle Thefts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solidFill>
                  <a:schemeClr val="bg1"/>
                </a:solidFill>
              </a:rPr>
              <a:t>Created a separate </a:t>
            </a:r>
            <a:r>
              <a:rPr lang="en-US" sz="1600" b="1" dirty="0" err="1">
                <a:solidFill>
                  <a:schemeClr val="bg1"/>
                </a:solidFill>
              </a:rPr>
              <a:t>Date_Table</a:t>
            </a: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for </a:t>
            </a:r>
            <a:r>
              <a:rPr lang="en-US" sz="1600" b="1" dirty="0">
                <a:solidFill>
                  <a:schemeClr val="bg1"/>
                </a:solidFill>
              </a:rPr>
              <a:t>Time Intelligence. 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solidFill>
                  <a:schemeClr val="bg1"/>
                </a:solidFill>
              </a:rPr>
              <a:t>Identify </a:t>
            </a:r>
            <a:r>
              <a:rPr lang="en-US" sz="1600" b="1" dirty="0">
                <a:solidFill>
                  <a:schemeClr val="bg1"/>
                </a:solidFill>
              </a:rPr>
              <a:t>Theft Patterns </a:t>
            </a:r>
            <a:r>
              <a:rPr lang="en-US" sz="1600" dirty="0">
                <a:solidFill>
                  <a:schemeClr val="bg1"/>
                </a:solidFill>
              </a:rPr>
              <a:t>by </a:t>
            </a:r>
            <a:r>
              <a:rPr lang="en-US" sz="1600" b="1" dirty="0">
                <a:solidFill>
                  <a:schemeClr val="bg1"/>
                </a:solidFill>
              </a:rPr>
              <a:t>Day</a:t>
            </a:r>
            <a:r>
              <a:rPr lang="en-US" sz="1600" dirty="0">
                <a:solidFill>
                  <a:schemeClr val="bg1"/>
                </a:solidFill>
              </a:rPr>
              <a:t>.  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solidFill>
                  <a:schemeClr val="bg1"/>
                </a:solidFill>
              </a:rPr>
              <a:t>Determine the </a:t>
            </a:r>
            <a:r>
              <a:rPr lang="en-US" sz="1600" b="1" dirty="0">
                <a:solidFill>
                  <a:schemeClr val="bg1"/>
                </a:solidFill>
              </a:rPr>
              <a:t>Day of Week </a:t>
            </a:r>
            <a:r>
              <a:rPr lang="en-US" sz="1600" dirty="0">
                <a:solidFill>
                  <a:schemeClr val="bg1"/>
                </a:solidFill>
              </a:rPr>
              <a:t>are Vehicles </a:t>
            </a:r>
            <a:r>
              <a:rPr lang="en-US" sz="1600" b="1" dirty="0">
                <a:solidFill>
                  <a:schemeClr val="bg1"/>
                </a:solidFill>
              </a:rPr>
              <a:t>Most often </a:t>
            </a:r>
            <a:r>
              <a:rPr lang="en-US" sz="1600" dirty="0">
                <a:solidFill>
                  <a:schemeClr val="bg1"/>
                </a:solidFill>
              </a:rPr>
              <a:t>&amp; </a:t>
            </a:r>
            <a:r>
              <a:rPr lang="en-US" sz="1600" b="1" dirty="0">
                <a:solidFill>
                  <a:schemeClr val="bg1"/>
                </a:solidFill>
              </a:rPr>
              <a:t>Least often </a:t>
            </a:r>
            <a:r>
              <a:rPr lang="en-US" sz="1600" dirty="0">
                <a:solidFill>
                  <a:schemeClr val="bg1"/>
                </a:solidFill>
              </a:rPr>
              <a:t>Stolen ?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solidFill>
                  <a:schemeClr val="bg1"/>
                </a:solidFill>
              </a:rPr>
              <a:t>What Types of Vehicles are Most often &amp; Least Stolen in various Regions ?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solidFill>
                  <a:schemeClr val="bg1"/>
                </a:solidFill>
              </a:rPr>
              <a:t>Identify </a:t>
            </a:r>
            <a:r>
              <a:rPr lang="en-US" sz="1600" b="1" dirty="0">
                <a:solidFill>
                  <a:schemeClr val="bg1"/>
                </a:solidFill>
              </a:rPr>
              <a:t>Hotspots</a:t>
            </a:r>
            <a:r>
              <a:rPr lang="en-US" sz="1600" dirty="0">
                <a:solidFill>
                  <a:schemeClr val="bg1"/>
                </a:solidFill>
              </a:rPr>
              <a:t> of Vehicle Theft.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solidFill>
                  <a:schemeClr val="bg1"/>
                </a:solidFill>
              </a:rPr>
              <a:t>Calculated </a:t>
            </a:r>
            <a:r>
              <a:rPr lang="en-US" sz="1600" b="1" dirty="0">
                <a:solidFill>
                  <a:schemeClr val="bg1"/>
                </a:solidFill>
              </a:rPr>
              <a:t>Vehicle Age </a:t>
            </a:r>
            <a:r>
              <a:rPr lang="en-US" sz="1600" dirty="0">
                <a:solidFill>
                  <a:schemeClr val="bg1"/>
                </a:solidFill>
              </a:rPr>
              <a:t>&amp; Categorized into </a:t>
            </a:r>
            <a:r>
              <a:rPr lang="en-US" sz="1600" b="1" dirty="0">
                <a:solidFill>
                  <a:schemeClr val="bg1"/>
                </a:solidFill>
              </a:rPr>
              <a:t>Age Groups.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solidFill>
                  <a:schemeClr val="bg1"/>
                </a:solidFill>
              </a:rPr>
              <a:t>What is the </a:t>
            </a:r>
            <a:r>
              <a:rPr lang="en-US" sz="1600" b="1" dirty="0">
                <a:solidFill>
                  <a:schemeClr val="bg1"/>
                </a:solidFill>
              </a:rPr>
              <a:t>Average Age </a:t>
            </a:r>
            <a:r>
              <a:rPr lang="en-US" sz="1600" dirty="0">
                <a:solidFill>
                  <a:schemeClr val="bg1"/>
                </a:solidFill>
              </a:rPr>
              <a:t>of Vehicles that are Stolen ? 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solidFill>
                  <a:schemeClr val="bg1"/>
                </a:solidFill>
              </a:rPr>
              <a:t>Find the Relationship between </a:t>
            </a:r>
            <a:r>
              <a:rPr lang="en-US" sz="1600" b="1" dirty="0">
                <a:solidFill>
                  <a:schemeClr val="bg1"/>
                </a:solidFill>
              </a:rPr>
              <a:t>Population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Density</a:t>
            </a:r>
            <a:r>
              <a:rPr lang="en-US" sz="1600" dirty="0">
                <a:solidFill>
                  <a:schemeClr val="bg1"/>
                </a:solidFill>
              </a:rPr>
              <a:t> &amp; </a:t>
            </a:r>
            <a:r>
              <a:rPr lang="en-US" sz="1600" b="1" dirty="0">
                <a:solidFill>
                  <a:schemeClr val="bg1"/>
                </a:solidFill>
              </a:rPr>
              <a:t>Theft Count </a:t>
            </a:r>
            <a:r>
              <a:rPr lang="en-US" sz="16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63031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38E497-4C0A-E5D5-D306-F41675D3F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DBE9B-AA67-687A-B6A8-4C587E6E52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15844" y="1067114"/>
            <a:ext cx="9099756" cy="553056"/>
          </a:xfrm>
        </p:spPr>
        <p:txBody>
          <a:bodyPr>
            <a:noAutofit/>
          </a:bodyPr>
          <a:lstStyle/>
          <a:p>
            <a:r>
              <a:rPr lang="en-IN" sz="4000" b="1" u="sng" dirty="0">
                <a:solidFill>
                  <a:schemeClr val="bg1">
                    <a:lumMod val="85000"/>
                  </a:schemeClr>
                </a:solidFill>
              </a:rPr>
              <a:t>TRENDS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3471D4-2F75-347C-7B86-A972E9940E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81" t="5633" r="7511" b="7981"/>
          <a:stretch/>
        </p:blipFill>
        <p:spPr>
          <a:xfrm>
            <a:off x="127819" y="88490"/>
            <a:ext cx="1160207" cy="11859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ADC867F-F029-C497-51AF-20211B0813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27" b="9503"/>
          <a:stretch/>
        </p:blipFill>
        <p:spPr>
          <a:xfrm>
            <a:off x="10323871" y="5367602"/>
            <a:ext cx="1760228" cy="140943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B003FFB-79D5-B13E-94B1-122FABDF3C76}"/>
              </a:ext>
            </a:extLst>
          </p:cNvPr>
          <p:cNvSpPr/>
          <p:nvPr/>
        </p:nvSpPr>
        <p:spPr>
          <a:xfrm>
            <a:off x="1415843" y="1897628"/>
            <a:ext cx="8810508" cy="418593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solidFill>
                  <a:schemeClr val="bg1"/>
                </a:solidFill>
              </a:rPr>
              <a:t>Vehicle Theft is predominantly seen in </a:t>
            </a:r>
            <a:r>
              <a:rPr lang="en-US" sz="1600" b="1" dirty="0">
                <a:solidFill>
                  <a:schemeClr val="bg1"/>
                </a:solidFill>
              </a:rPr>
              <a:t>Standard</a:t>
            </a:r>
            <a:r>
              <a:rPr lang="en-US" sz="1600" dirty="0">
                <a:solidFill>
                  <a:schemeClr val="bg1"/>
                </a:solidFill>
              </a:rPr>
              <a:t> Make Types, which accounted for 95.8% of Thefts (4363 out of 4553), whereas </a:t>
            </a:r>
            <a:r>
              <a:rPr lang="en-US" sz="1600" b="1" dirty="0">
                <a:solidFill>
                  <a:schemeClr val="bg1"/>
                </a:solidFill>
              </a:rPr>
              <a:t>Luxury</a:t>
            </a:r>
            <a:r>
              <a:rPr lang="en-US" sz="1600" dirty="0">
                <a:solidFill>
                  <a:schemeClr val="bg1"/>
                </a:solidFill>
              </a:rPr>
              <a:t> Vehicles made up just 4.2% (190).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solidFill>
                  <a:schemeClr val="bg1"/>
                </a:solidFill>
              </a:rPr>
              <a:t>Stolen vehicles are predominantly from the </a:t>
            </a:r>
            <a:r>
              <a:rPr lang="en-US" sz="1600" b="1" dirty="0">
                <a:solidFill>
                  <a:schemeClr val="bg1"/>
                </a:solidFill>
              </a:rPr>
              <a:t>Old Model </a:t>
            </a:r>
            <a:r>
              <a:rPr lang="en-US" sz="1600" dirty="0">
                <a:solidFill>
                  <a:schemeClr val="bg1"/>
                </a:solidFill>
              </a:rPr>
              <a:t>Category (</a:t>
            </a:r>
            <a:r>
              <a:rPr lang="en-US" sz="1600" b="1" dirty="0">
                <a:solidFill>
                  <a:schemeClr val="bg1"/>
                </a:solidFill>
              </a:rPr>
              <a:t>3–20 Years </a:t>
            </a:r>
            <a:r>
              <a:rPr lang="en-US" sz="1600" dirty="0">
                <a:solidFill>
                  <a:schemeClr val="bg1"/>
                </a:solidFill>
              </a:rPr>
              <a:t>old) highlighting higher vulnerability among older models.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solidFill>
                  <a:schemeClr val="bg1"/>
                </a:solidFill>
              </a:rPr>
              <a:t>Theft varied by Day of the Week over 6 Months with the </a:t>
            </a:r>
            <a:r>
              <a:rPr lang="en-US" sz="1600" b="1" dirty="0">
                <a:solidFill>
                  <a:schemeClr val="bg1"/>
                </a:solidFill>
              </a:rPr>
              <a:t>Highest</a:t>
            </a:r>
            <a:r>
              <a:rPr lang="en-US" sz="1600" dirty="0">
                <a:solidFill>
                  <a:schemeClr val="bg1"/>
                </a:solidFill>
              </a:rPr>
              <a:t> Thefts on </a:t>
            </a:r>
            <a:r>
              <a:rPr lang="en-US" sz="1600" b="1" dirty="0">
                <a:solidFill>
                  <a:schemeClr val="bg1"/>
                </a:solidFill>
              </a:rPr>
              <a:t>Mondays</a:t>
            </a:r>
            <a:r>
              <a:rPr lang="en-US" sz="1600" dirty="0">
                <a:solidFill>
                  <a:schemeClr val="bg1"/>
                </a:solidFill>
              </a:rPr>
              <a:t> (767) and the </a:t>
            </a:r>
            <a:r>
              <a:rPr lang="en-US" sz="1600" b="1" dirty="0">
                <a:solidFill>
                  <a:schemeClr val="bg1"/>
                </a:solidFill>
              </a:rPr>
              <a:t>Lowest</a:t>
            </a:r>
            <a:r>
              <a:rPr lang="en-US" sz="1600" dirty="0">
                <a:solidFill>
                  <a:schemeClr val="bg1"/>
                </a:solidFill>
              </a:rPr>
              <a:t> on </a:t>
            </a:r>
            <a:r>
              <a:rPr lang="en-US" sz="1600" b="1" dirty="0">
                <a:solidFill>
                  <a:schemeClr val="bg1"/>
                </a:solidFill>
              </a:rPr>
              <a:t>Saturdays</a:t>
            </a:r>
            <a:r>
              <a:rPr lang="en-US" sz="1600" dirty="0">
                <a:solidFill>
                  <a:schemeClr val="bg1"/>
                </a:solidFill>
              </a:rPr>
              <a:t> (577) suggesting a potential Weekday Trend.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solidFill>
                  <a:schemeClr val="bg1"/>
                </a:solidFill>
              </a:rPr>
              <a:t>Vehicle Thefts showed a Steady </a:t>
            </a:r>
            <a:r>
              <a:rPr lang="en-US" sz="1600" b="1" dirty="0">
                <a:solidFill>
                  <a:schemeClr val="bg1"/>
                </a:solidFill>
              </a:rPr>
              <a:t>Upward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Trend</a:t>
            </a:r>
            <a:r>
              <a:rPr lang="en-US" sz="1600" dirty="0">
                <a:solidFill>
                  <a:schemeClr val="bg1"/>
                </a:solidFill>
              </a:rPr>
              <a:t> from </a:t>
            </a:r>
            <a:r>
              <a:rPr lang="en-US" sz="1600" b="1" dirty="0">
                <a:solidFill>
                  <a:schemeClr val="bg1"/>
                </a:solidFill>
              </a:rPr>
              <a:t>October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2021</a:t>
            </a:r>
            <a:r>
              <a:rPr lang="en-US" sz="1600" dirty="0">
                <a:solidFill>
                  <a:schemeClr val="bg1"/>
                </a:solidFill>
              </a:rPr>
              <a:t> and </a:t>
            </a:r>
            <a:r>
              <a:rPr lang="en-US" sz="1600" b="1" dirty="0">
                <a:solidFill>
                  <a:schemeClr val="bg1"/>
                </a:solidFill>
              </a:rPr>
              <a:t>Peak</a:t>
            </a:r>
            <a:r>
              <a:rPr lang="en-US" sz="1600" dirty="0">
                <a:solidFill>
                  <a:schemeClr val="bg1"/>
                </a:solidFill>
              </a:rPr>
              <a:t> at </a:t>
            </a:r>
            <a:r>
              <a:rPr lang="en-US" sz="1600" b="1" dirty="0">
                <a:solidFill>
                  <a:schemeClr val="bg1"/>
                </a:solidFill>
              </a:rPr>
              <a:t>March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2022</a:t>
            </a:r>
            <a:r>
              <a:rPr lang="en-US" sz="1600" dirty="0">
                <a:solidFill>
                  <a:schemeClr val="bg1"/>
                </a:solidFill>
              </a:rPr>
              <a:t> with 1053 Stolen Vehicles, followed by a </a:t>
            </a:r>
            <a:r>
              <a:rPr lang="en-US" sz="1600" b="1" dirty="0">
                <a:solidFill>
                  <a:schemeClr val="bg1"/>
                </a:solidFill>
              </a:rPr>
              <a:t>sudden drop in April 2022 with 329</a:t>
            </a:r>
            <a:r>
              <a:rPr lang="en-US" sz="1600" dirty="0">
                <a:solidFill>
                  <a:schemeClr val="bg1"/>
                </a:solidFill>
              </a:rPr>
              <a:t> Stolen Vehicles.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solidFill>
                  <a:schemeClr val="bg1"/>
                </a:solidFill>
              </a:rPr>
              <a:t>There is a </a:t>
            </a:r>
            <a:r>
              <a:rPr lang="en-US" sz="1600" b="1" dirty="0">
                <a:solidFill>
                  <a:schemeClr val="bg1"/>
                </a:solidFill>
              </a:rPr>
              <a:t>Partial Correlation </a:t>
            </a:r>
            <a:r>
              <a:rPr lang="en-US" sz="1600" dirty="0">
                <a:solidFill>
                  <a:schemeClr val="bg1"/>
                </a:solidFill>
              </a:rPr>
              <a:t>between </a:t>
            </a:r>
            <a:r>
              <a:rPr lang="en-US" sz="1600" b="1" dirty="0">
                <a:solidFill>
                  <a:schemeClr val="bg1"/>
                </a:solidFill>
              </a:rPr>
              <a:t>Vehicle Thefts </a:t>
            </a:r>
            <a:r>
              <a:rPr lang="en-US" sz="1600" dirty="0">
                <a:solidFill>
                  <a:schemeClr val="bg1"/>
                </a:solidFill>
              </a:rPr>
              <a:t>and </a:t>
            </a:r>
            <a:r>
              <a:rPr lang="en-US" sz="1600" b="1" dirty="0">
                <a:solidFill>
                  <a:schemeClr val="bg1"/>
                </a:solidFill>
              </a:rPr>
              <a:t>Population Density:</a:t>
            </a: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600" b="1" dirty="0">
                <a:solidFill>
                  <a:schemeClr val="bg1"/>
                </a:solidFill>
              </a:rPr>
              <a:t>        		- Strong</a:t>
            </a:r>
            <a:r>
              <a:rPr lang="en-US" sz="1600" dirty="0">
                <a:solidFill>
                  <a:schemeClr val="bg1"/>
                </a:solidFill>
              </a:rPr>
              <a:t> in </a:t>
            </a:r>
            <a:r>
              <a:rPr lang="en-US" sz="1600" b="1" dirty="0">
                <a:solidFill>
                  <a:schemeClr val="bg1"/>
                </a:solidFill>
              </a:rPr>
              <a:t>High-Density Areas    </a:t>
            </a:r>
            <a:r>
              <a:rPr lang="en-US" sz="1600" dirty="0">
                <a:solidFill>
                  <a:schemeClr val="bg1"/>
                </a:solidFill>
              </a:rPr>
              <a:t>(High Population)</a:t>
            </a: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1600" dirty="0">
                <a:solidFill>
                  <a:schemeClr val="bg1"/>
                </a:solidFill>
              </a:rPr>
              <a:t>		- </a:t>
            </a:r>
            <a:r>
              <a:rPr lang="en-US" sz="1600" b="1" dirty="0">
                <a:solidFill>
                  <a:schemeClr val="bg1"/>
                </a:solidFill>
              </a:rPr>
              <a:t>Weak</a:t>
            </a:r>
            <a:r>
              <a:rPr lang="en-US" sz="1600" dirty="0">
                <a:solidFill>
                  <a:schemeClr val="bg1"/>
                </a:solidFill>
              </a:rPr>
              <a:t> or </a:t>
            </a:r>
            <a:r>
              <a:rPr lang="en-US" sz="1600" b="1" dirty="0">
                <a:solidFill>
                  <a:schemeClr val="bg1"/>
                </a:solidFill>
              </a:rPr>
              <a:t>Inconsistent</a:t>
            </a:r>
            <a:r>
              <a:rPr lang="en-US" sz="1600" dirty="0">
                <a:solidFill>
                  <a:schemeClr val="bg1"/>
                </a:solidFill>
              </a:rPr>
              <a:t> in </a:t>
            </a:r>
            <a:r>
              <a:rPr lang="en-US" sz="1600" b="1" dirty="0">
                <a:solidFill>
                  <a:schemeClr val="bg1"/>
                </a:solidFill>
              </a:rPr>
              <a:t>Lower-Density Regions    </a:t>
            </a:r>
            <a:r>
              <a:rPr lang="en-US" sz="1600" dirty="0">
                <a:solidFill>
                  <a:schemeClr val="bg1"/>
                </a:solidFill>
              </a:rPr>
              <a:t>(Low Population)</a:t>
            </a:r>
          </a:p>
        </p:txBody>
      </p:sp>
    </p:spTree>
    <p:extLst>
      <p:ext uri="{BB962C8B-B14F-4D97-AF65-F5344CB8AC3E}">
        <p14:creationId xmlns:p14="http://schemas.microsoft.com/office/powerpoint/2010/main" val="38942304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B40EDD-4B59-58D8-0F2C-37EFB9ECF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016CA32-38FE-CE71-CB27-63BE86175A98}"/>
              </a:ext>
            </a:extLst>
          </p:cNvPr>
          <p:cNvSpPr/>
          <p:nvPr/>
        </p:nvSpPr>
        <p:spPr>
          <a:xfrm>
            <a:off x="2836606" y="2665771"/>
            <a:ext cx="6518787" cy="152645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000" b="1" dirty="0">
                <a:solidFill>
                  <a:schemeClr val="bg1"/>
                </a:solidFill>
              </a:rPr>
              <a:t>RECOMMENDATIONS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2BC919-B117-B035-C437-FD0D5C80B4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81" t="5633" r="7511" b="7981"/>
          <a:stretch/>
        </p:blipFill>
        <p:spPr>
          <a:xfrm>
            <a:off x="127819" y="88490"/>
            <a:ext cx="1160207" cy="11859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137336-CE5C-197B-C275-C79CB49E4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27" b="9503"/>
          <a:stretch/>
        </p:blipFill>
        <p:spPr>
          <a:xfrm>
            <a:off x="10323871" y="5367602"/>
            <a:ext cx="1760228" cy="140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1717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17E69-F7B7-0393-7A36-E650DBA08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71603-0DD4-509E-A1CB-A3BEA4C260D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15844" y="1067114"/>
            <a:ext cx="9099756" cy="553056"/>
          </a:xfrm>
        </p:spPr>
        <p:txBody>
          <a:bodyPr>
            <a:noAutofit/>
          </a:bodyPr>
          <a:lstStyle/>
          <a:p>
            <a:r>
              <a:rPr lang="en-IN" sz="4000" b="1" u="sng" dirty="0">
                <a:solidFill>
                  <a:schemeClr val="bg1">
                    <a:lumMod val="85000"/>
                  </a:schemeClr>
                </a:solidFill>
              </a:rPr>
              <a:t>RECOMMENDATIONS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E74223-4E1A-FA4D-9E2B-966F251E3E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81" t="5633" r="7511" b="7981"/>
          <a:stretch/>
        </p:blipFill>
        <p:spPr>
          <a:xfrm>
            <a:off x="127819" y="88490"/>
            <a:ext cx="1160207" cy="11859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E66685-473D-736A-5F8D-A5DFBEF035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27" b="9503"/>
          <a:stretch/>
        </p:blipFill>
        <p:spPr>
          <a:xfrm>
            <a:off x="10323871" y="5367602"/>
            <a:ext cx="1760228" cy="140943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29773A7-068F-F225-85CB-BD329EDFC7BB}"/>
              </a:ext>
            </a:extLst>
          </p:cNvPr>
          <p:cNvSpPr/>
          <p:nvPr/>
        </p:nvSpPr>
        <p:spPr>
          <a:xfrm>
            <a:off x="1415843" y="1716833"/>
            <a:ext cx="8908028" cy="498254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600" i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Recommendations are the Actionable </a:t>
            </a:r>
            <a:r>
              <a:rPr lang="en-IN" sz="1600" i="1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IN" sz="1600" i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uggestions based on current Findings, aimed at Improving future Performance and Strategy.</a:t>
            </a:r>
            <a:endParaRPr lang="en-IN" sz="16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🔐 </a:t>
            </a:r>
            <a:r>
              <a:rPr lang="en-US" sz="1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1. Strengthen Vehicle Security Measures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Encourage Use of Anti-Theft Devices &amp; Security Measures </a:t>
            </a:r>
            <a:r>
              <a:rPr lang="en-US" sz="1400" dirty="0">
                <a:solidFill>
                  <a:schemeClr val="bg1"/>
                </a:solidFill>
              </a:rPr>
              <a:t>to the High-Risk Vehicles such as Station wagons Vehicle Type, Silver Colored Vehicles, Standard Make Type Vehicles.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b="1" dirty="0">
                <a:solidFill>
                  <a:schemeClr val="bg1"/>
                </a:solidFill>
              </a:rPr>
              <a:t>Adopt Advanced Security Features </a:t>
            </a:r>
            <a:r>
              <a:rPr lang="en-US" sz="1400" dirty="0">
                <a:solidFill>
                  <a:schemeClr val="bg1"/>
                </a:solidFill>
              </a:rPr>
              <a:t>like of Steering Wheel Locks, Sensitive Alarms to deter Theft, Lock Designs.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Adopt GPS Tracking Systems </a:t>
            </a:r>
            <a:r>
              <a:rPr lang="en-US" sz="1400" dirty="0">
                <a:solidFill>
                  <a:schemeClr val="bg1"/>
                </a:solidFill>
              </a:rPr>
              <a:t>to facilitate Quick Recovery of Stolen Vehicles.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🧠 </a:t>
            </a:r>
            <a:r>
              <a:rPr lang="en-US" sz="1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2. Enhance Public Awareness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Launch Awareness Campaigns </a:t>
            </a:r>
            <a:r>
              <a:rPr lang="en-US" sz="1400" dirty="0">
                <a:solidFill>
                  <a:schemeClr val="bg1"/>
                </a:solidFill>
              </a:rPr>
              <a:t>highlighting the prevention tips  at Theft Hotspots such as Auckland.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Educate Vehicle Owners </a:t>
            </a:r>
            <a:r>
              <a:rPr lang="en-US" sz="1400" dirty="0">
                <a:solidFill>
                  <a:schemeClr val="bg1"/>
                </a:solidFill>
              </a:rPr>
              <a:t>about the importance of securing their vehicles and avoiding common mistakes, such as Leaving Keys inside or vehicles running unattended.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en-US" sz="14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🗺️ </a:t>
            </a:r>
            <a:r>
              <a:rPr lang="en-US" sz="1600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3. Utilize Data Analytics for Targeted Interventions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Identify High-Risk Areas</a:t>
            </a:r>
            <a:r>
              <a:rPr lang="en-US" sz="1400" dirty="0">
                <a:solidFill>
                  <a:schemeClr val="bg1"/>
                </a:solidFill>
              </a:rPr>
              <a:t> using data to pinpoint Regions with elevated Theft Rates and Allocate Resources accordingly.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Focus more on High-Risk Regions which are Densely populated such as Auckland.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/>
                </a:solidFill>
              </a:rPr>
              <a:t>Monitor Trends &amp; Analyze Temporal Patterns </a:t>
            </a:r>
            <a:r>
              <a:rPr lang="en-US" sz="1400" dirty="0">
                <a:solidFill>
                  <a:schemeClr val="bg1"/>
                </a:solidFill>
              </a:rPr>
              <a:t>to proactively identify possible spikes in criminal activity. Enhance Police Presence and Community Surveillance Efforts with particular focus on High-Risk Days such as </a:t>
            </a:r>
            <a:r>
              <a:rPr lang="en-US" sz="1400" b="1" dirty="0">
                <a:solidFill>
                  <a:schemeClr val="bg1"/>
                </a:solidFill>
              </a:rPr>
              <a:t>Mondays</a:t>
            </a:r>
            <a:r>
              <a:rPr lang="en-US" sz="1400" dirty="0">
                <a:solidFill>
                  <a:schemeClr val="bg1"/>
                </a:solidFill>
              </a:rPr>
              <a:t> when the highest number of vehicle thefts typically occur.</a:t>
            </a:r>
          </a:p>
        </p:txBody>
      </p:sp>
    </p:spTree>
    <p:extLst>
      <p:ext uri="{BB962C8B-B14F-4D97-AF65-F5344CB8AC3E}">
        <p14:creationId xmlns:p14="http://schemas.microsoft.com/office/powerpoint/2010/main" val="28518193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80C557-853D-6D01-05A8-24C9C3448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AEB8545-0E9D-C2A7-D464-78BDF3568C88}"/>
              </a:ext>
            </a:extLst>
          </p:cNvPr>
          <p:cNvSpPr txBox="1"/>
          <p:nvPr/>
        </p:nvSpPr>
        <p:spPr>
          <a:xfrm>
            <a:off x="3776177" y="2921168"/>
            <a:ext cx="463964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6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THANK YOU</a:t>
            </a:r>
            <a:endParaRPr lang="en-IN" sz="6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785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529F03-9BCE-AF93-F2C6-76A5F5B8F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ACD65-A851-CA57-456E-E11B4007663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15843" y="1067114"/>
            <a:ext cx="9099756" cy="544596"/>
          </a:xfrm>
        </p:spPr>
        <p:txBody>
          <a:bodyPr>
            <a:noAutofit/>
          </a:bodyPr>
          <a:lstStyle/>
          <a:p>
            <a:r>
              <a:rPr lang="en-IN" sz="4000" b="1" u="sng" dirty="0">
                <a:solidFill>
                  <a:schemeClr val="bg1">
                    <a:lumMod val="85000"/>
                  </a:schemeClr>
                </a:solidFill>
              </a:rPr>
              <a:t>PROJECT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F8C1AFD-AA5F-F52D-63FB-180619138CCB}"/>
              </a:ext>
            </a:extLst>
          </p:cNvPr>
          <p:cNvSpPr/>
          <p:nvPr/>
        </p:nvSpPr>
        <p:spPr>
          <a:xfrm>
            <a:off x="1415844" y="1897626"/>
            <a:ext cx="6444381" cy="72411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500" b="1" dirty="0">
                <a:solidFill>
                  <a:schemeClr val="bg1"/>
                </a:solidFill>
              </a:rPr>
              <a:t>Project             :  </a:t>
            </a:r>
            <a:r>
              <a:rPr lang="en-IN" sz="2500" dirty="0">
                <a:solidFill>
                  <a:schemeClr val="bg1"/>
                </a:solidFill>
              </a:rPr>
              <a:t>Vehicles Theft Analysis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4C7DB0F-7984-C1E0-C59B-2C4E17F1FBF8}"/>
              </a:ext>
            </a:extLst>
          </p:cNvPr>
          <p:cNvSpPr/>
          <p:nvPr/>
        </p:nvSpPr>
        <p:spPr>
          <a:xfrm>
            <a:off x="1415843" y="4046141"/>
            <a:ext cx="6444381" cy="724118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500" b="1" dirty="0">
                <a:solidFill>
                  <a:schemeClr val="bg1"/>
                </a:solidFill>
              </a:rPr>
              <a:t>Presented By  :  </a:t>
            </a:r>
            <a:r>
              <a:rPr lang="en-IN" sz="2500" dirty="0">
                <a:solidFill>
                  <a:schemeClr val="bg1"/>
                </a:solidFill>
              </a:rPr>
              <a:t>Anusha 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FFD6CF3-56A2-3350-F492-F3DCB2A66C80}"/>
              </a:ext>
            </a:extLst>
          </p:cNvPr>
          <p:cNvSpPr/>
          <p:nvPr/>
        </p:nvSpPr>
        <p:spPr>
          <a:xfrm>
            <a:off x="1415843" y="2971883"/>
            <a:ext cx="6444381" cy="724117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500" b="1" dirty="0">
                <a:solidFill>
                  <a:schemeClr val="bg1"/>
                </a:solidFill>
              </a:rPr>
              <a:t>Data Source    :  </a:t>
            </a:r>
            <a:r>
              <a:rPr lang="en-IN" sz="2500" dirty="0">
                <a:solidFill>
                  <a:schemeClr val="bg1"/>
                </a:solidFill>
              </a:rPr>
              <a:t>Vehicles_Theft_Data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30808C-1EB5-DBA8-06B9-89EBC6187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27" b="9503"/>
          <a:stretch/>
        </p:blipFill>
        <p:spPr>
          <a:xfrm>
            <a:off x="10323871" y="5367602"/>
            <a:ext cx="1760228" cy="14094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ECD724-4A9F-5BD0-D3F8-6E6F4FD90E9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981" t="5633" r="7511" b="7981"/>
          <a:stretch/>
        </p:blipFill>
        <p:spPr>
          <a:xfrm>
            <a:off x="127819" y="88490"/>
            <a:ext cx="1160207" cy="118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462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03478C-F361-93F2-60C3-B30282A96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46D43-20B6-0ED4-4C97-010F3B358C6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15844" y="1067114"/>
            <a:ext cx="9099756" cy="553056"/>
          </a:xfrm>
        </p:spPr>
        <p:txBody>
          <a:bodyPr>
            <a:noAutofit/>
          </a:bodyPr>
          <a:lstStyle/>
          <a:p>
            <a:r>
              <a:rPr lang="en-IN" sz="4000" b="1" u="sng" dirty="0">
                <a:solidFill>
                  <a:schemeClr val="bg1">
                    <a:lumMod val="85000"/>
                  </a:schemeClr>
                </a:solidFill>
              </a:rPr>
              <a:t>INTRODUCTION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EE70A30-5F9F-5F3E-B0F4-9127DC04AEB9}"/>
              </a:ext>
            </a:extLst>
          </p:cNvPr>
          <p:cNvSpPr/>
          <p:nvPr/>
        </p:nvSpPr>
        <p:spPr>
          <a:xfrm>
            <a:off x="1415844" y="1897626"/>
            <a:ext cx="7796982" cy="389326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project aims to identify the Patterns, Trends, Risk Factors associated with Stolen Vehicles in New Zealand</a:t>
            </a:r>
            <a:r>
              <a:rPr lang="en-US" sz="2000" b="0" i="0" dirty="0">
                <a:effectLst/>
                <a:latin typeface="-apple-system"/>
              </a:rPr>
              <a:t> </a:t>
            </a:r>
            <a:r>
              <a:rPr lang="en-US" sz="2000" b="0" i="0" dirty="0">
                <a:solidFill>
                  <a:schemeClr val="bg1"/>
                </a:solidFill>
                <a:effectLst/>
              </a:rPr>
              <a:t>containing 6 months of data (</a:t>
            </a:r>
            <a:r>
              <a:rPr lang="en-US" sz="2000" b="0" i="1" dirty="0">
                <a:solidFill>
                  <a:schemeClr val="bg1"/>
                </a:solidFill>
                <a:effectLst/>
              </a:rPr>
              <a:t>October 2021 and April 2022</a:t>
            </a:r>
            <a:r>
              <a:rPr lang="en-US" sz="2000" b="0" i="0" dirty="0">
                <a:solidFill>
                  <a:schemeClr val="bg1"/>
                </a:solidFill>
                <a:effectLst/>
              </a:rPr>
              <a:t>)</a:t>
            </a: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endParaRPr lang="en-IN" sz="20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Analysis focuses on the Type and Make of Vehicles, Age of the Model, Region and the Population size among other factors using Power BI Reports. </a:t>
            </a:r>
            <a:endParaRPr lang="en-IN" sz="20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Time Analysis was conducted to determine the Theft Trends on specific Days of the Week.</a:t>
            </a:r>
            <a:endParaRPr lang="en-IN" sz="20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A988F9-74A0-5C51-E9A8-92360982D6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81" t="5633" r="7511" b="7981"/>
          <a:stretch/>
        </p:blipFill>
        <p:spPr>
          <a:xfrm>
            <a:off x="127819" y="88490"/>
            <a:ext cx="1160207" cy="11859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1E7C3D-9440-9D02-E77E-23907CBCF8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27" b="9503"/>
          <a:stretch/>
        </p:blipFill>
        <p:spPr>
          <a:xfrm>
            <a:off x="10323871" y="5367602"/>
            <a:ext cx="1760228" cy="140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89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8DEF1-5DE1-2A66-4A7E-F08820393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C8391-4CE2-0C30-5D3A-673616C7668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15844" y="1072344"/>
            <a:ext cx="9099756" cy="553057"/>
          </a:xfrm>
        </p:spPr>
        <p:txBody>
          <a:bodyPr>
            <a:noAutofit/>
          </a:bodyPr>
          <a:lstStyle/>
          <a:p>
            <a:r>
              <a:rPr lang="en-IN" sz="4000" b="1" u="sng" dirty="0">
                <a:solidFill>
                  <a:schemeClr val="bg1">
                    <a:lumMod val="85000"/>
                  </a:schemeClr>
                </a:solidFill>
              </a:rPr>
              <a:t>OBJECTIVES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D688573-C8CE-E6FF-B2CA-141D6ECD8FD3}"/>
              </a:ext>
            </a:extLst>
          </p:cNvPr>
          <p:cNvSpPr/>
          <p:nvPr/>
        </p:nvSpPr>
        <p:spPr>
          <a:xfrm>
            <a:off x="1415845" y="1897627"/>
            <a:ext cx="8750710" cy="455233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Explore the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Vehicle and Date Fields in the Stolen Vehicles table to identify </a:t>
            </a:r>
            <a:r>
              <a:rPr lang="en-IN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Vehicles are getting Stolen.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 Explore the Vehicle Type, Age, Make Type such as luxury vs Standard and Colour Fields in the Stolen_Vehicles &amp; Make_Details Tables to identify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which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Vehicles are getting Stolen.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Explore the Population and Density Statistics in the Locations Table to identify </a:t>
            </a:r>
            <a:r>
              <a:rPr lang="en-IN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Vehicles are getting Stolen.</a:t>
            </a:r>
            <a:endParaRPr lang="en-IN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High-Risk of Make and Vehicle Types.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Analyse Geographical Hotspots of Theft.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 Seasonal or Temporal Theft Trends.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 an Interactive Power BI Report.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1D2D65-D5DE-D667-F1B0-175ABF724A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81" t="5633" r="7511" b="7981"/>
          <a:stretch/>
        </p:blipFill>
        <p:spPr>
          <a:xfrm>
            <a:off x="127819" y="88490"/>
            <a:ext cx="1160207" cy="11859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7B5845-9228-EDF4-1D2D-EB432697A9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27" b="9503"/>
          <a:stretch/>
        </p:blipFill>
        <p:spPr>
          <a:xfrm>
            <a:off x="10323871" y="5367602"/>
            <a:ext cx="1760228" cy="140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042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AB09E1-A12D-AABC-3C95-833511609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52C80-258D-6388-4D6D-7583CD03DAB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15844" y="1067114"/>
            <a:ext cx="9099756" cy="553056"/>
          </a:xfrm>
        </p:spPr>
        <p:txBody>
          <a:bodyPr>
            <a:noAutofit/>
          </a:bodyPr>
          <a:lstStyle/>
          <a:p>
            <a:r>
              <a:rPr lang="en-IN" sz="4000" b="1" u="sng" dirty="0">
                <a:solidFill>
                  <a:schemeClr val="bg1">
                    <a:lumMod val="85000"/>
                  </a:schemeClr>
                </a:solidFill>
              </a:rPr>
              <a:t>DATA 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4B65D7-9D4F-8CB9-6CB7-13AD54F5F1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81" t="5633" r="7511" b="7981"/>
          <a:stretch/>
        </p:blipFill>
        <p:spPr>
          <a:xfrm>
            <a:off x="127819" y="88490"/>
            <a:ext cx="1160207" cy="11859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AAA696-5716-8C44-F742-35A11D7B5F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27" b="9503"/>
          <a:stretch/>
        </p:blipFill>
        <p:spPr>
          <a:xfrm>
            <a:off x="10323871" y="5367602"/>
            <a:ext cx="1760228" cy="1409435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7D19AFE-2D5F-4C28-2195-4EDC3A0D2BA5}"/>
              </a:ext>
            </a:extLst>
          </p:cNvPr>
          <p:cNvSpPr/>
          <p:nvPr/>
        </p:nvSpPr>
        <p:spPr>
          <a:xfrm>
            <a:off x="1415844" y="1897627"/>
            <a:ext cx="3038169" cy="211393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2000" b="1" u="sng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Tables Used:</a:t>
            </a:r>
            <a:endParaRPr lang="en-IN" sz="2000" u="sng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Stolen_Vehicles</a:t>
            </a:r>
            <a:endParaRPr lang="en-IN" sz="20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Make_Details</a:t>
            </a:r>
            <a:endParaRPr lang="en-IN" sz="20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Locations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4CDF230-3D65-1684-8660-F9B90BA0C86E}"/>
              </a:ext>
            </a:extLst>
          </p:cNvPr>
          <p:cNvSpPr/>
          <p:nvPr/>
        </p:nvSpPr>
        <p:spPr>
          <a:xfrm>
            <a:off x="5940030" y="1897625"/>
            <a:ext cx="3595918" cy="416727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2000" b="1" u="sng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 Structure</a:t>
            </a:r>
            <a:endParaRPr lang="en-IN" sz="2000" u="sng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kern="10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Rows</a:t>
            </a:r>
            <a:endParaRPr lang="en-IN" sz="1600" kern="100" dirty="0">
              <a:solidFill>
                <a:schemeClr val="bg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000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kern="1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Stolen_Vehicles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: 4553,</a:t>
            </a: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</a:t>
            </a:r>
            <a:r>
              <a:rPr lang="en-IN" kern="1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Make_Details</a:t>
            </a:r>
            <a:r>
              <a:rPr lang="en-IN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138,</a:t>
            </a: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  Locations             : 16)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kern="100" dirty="0">
                <a:solidFill>
                  <a:schemeClr val="bg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Columns</a:t>
            </a:r>
            <a:endParaRPr lang="en-IN" sz="1200" kern="100" dirty="0">
              <a:solidFill>
                <a:schemeClr val="bg1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2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	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(Stolen_Vehicles : 8,</a:t>
            </a: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IN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Make_Details    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3,</a:t>
            </a:r>
          </a:p>
          <a:p>
            <a:pPr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Locations             : 5)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6DAFCA1-734B-5D90-4E4E-8183095C412B}"/>
              </a:ext>
            </a:extLst>
          </p:cNvPr>
          <p:cNvSpPr/>
          <p:nvPr/>
        </p:nvSpPr>
        <p:spPr>
          <a:xfrm>
            <a:off x="1415844" y="4327930"/>
            <a:ext cx="3038169" cy="2113934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2000" b="1" u="sng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Sets:</a:t>
            </a:r>
            <a:endParaRPr lang="en-IN" sz="2000" b="1" u="sng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endParaRPr lang="en-IN" sz="2000" b="1" u="sng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endParaRPr lang="en-IN" sz="2000" b="1" u="sng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endParaRPr lang="en-IN" sz="2000" b="1" u="sng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6" name="Graphic 15" descr="Database with solid fill">
            <a:hlinkClick r:id="rId4" action="ppaction://hlinkfile"/>
            <a:extLst>
              <a:ext uri="{FF2B5EF4-FFF2-40B4-BE49-F238E27FC236}">
                <a16:creationId xmlns:a16="http://schemas.microsoft.com/office/drawing/2014/main" id="{93A7C0B8-0E57-E89E-BCAE-D59F6BE124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26456" y="5150496"/>
            <a:ext cx="914400" cy="914400"/>
          </a:xfrm>
          <a:prstGeom prst="rect">
            <a:avLst/>
          </a:prstGeom>
        </p:spPr>
      </p:pic>
      <p:pic>
        <p:nvPicPr>
          <p:cNvPr id="18" name="Graphic 17" descr="Database with solid fill">
            <a:hlinkClick r:id="rId7" action="ppaction://hlinkfile"/>
            <a:extLst>
              <a:ext uri="{FF2B5EF4-FFF2-40B4-BE49-F238E27FC236}">
                <a16:creationId xmlns:a16="http://schemas.microsoft.com/office/drawing/2014/main" id="{8627FB79-B3D2-0888-B9D7-6171ADE2D3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77728" y="5150497"/>
            <a:ext cx="914399" cy="914399"/>
          </a:xfrm>
          <a:prstGeom prst="rect">
            <a:avLst/>
          </a:prstGeom>
        </p:spPr>
      </p:pic>
      <p:pic>
        <p:nvPicPr>
          <p:cNvPr id="20" name="Graphic 19" descr="Database with solid fill">
            <a:hlinkClick r:id="rId8" action="ppaction://hlinkfile"/>
            <a:extLst>
              <a:ext uri="{FF2B5EF4-FFF2-40B4-BE49-F238E27FC236}">
                <a16:creationId xmlns:a16="http://schemas.microsoft.com/office/drawing/2014/main" id="{E48DE727-A40F-C96F-F50C-DB7EA145AE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65871" y="515791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732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EED027-980D-808C-F7E2-1CCA66F6D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38CA5-61FD-DD85-C624-C36F2FEE247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15844" y="1067114"/>
            <a:ext cx="9099756" cy="553056"/>
          </a:xfrm>
        </p:spPr>
        <p:txBody>
          <a:bodyPr>
            <a:noAutofit/>
          </a:bodyPr>
          <a:lstStyle/>
          <a:p>
            <a:r>
              <a:rPr lang="en-IN" sz="4000" b="1" u="sng" dirty="0">
                <a:solidFill>
                  <a:schemeClr val="bg1">
                    <a:lumMod val="85000"/>
                  </a:schemeClr>
                </a:solidFill>
              </a:rPr>
              <a:t>TOOLS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805927-9AB8-2C9A-C4DA-1BB2164B35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81" t="5633" r="7511" b="7981"/>
          <a:stretch/>
        </p:blipFill>
        <p:spPr>
          <a:xfrm>
            <a:off x="127819" y="88490"/>
            <a:ext cx="1160207" cy="11859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0306AC-BB9E-F12A-D065-63FBA81D96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27" b="9503"/>
          <a:stretch/>
        </p:blipFill>
        <p:spPr>
          <a:xfrm>
            <a:off x="10323871" y="5367602"/>
            <a:ext cx="1760228" cy="1409435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B70D332-BDB3-2784-82B4-DACE58AD1B57}"/>
              </a:ext>
            </a:extLst>
          </p:cNvPr>
          <p:cNvSpPr/>
          <p:nvPr/>
        </p:nvSpPr>
        <p:spPr>
          <a:xfrm>
            <a:off x="1415844" y="1897627"/>
            <a:ext cx="7191633" cy="1750142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BI          </a:t>
            </a: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For Reports, Dashboards</a:t>
            </a:r>
            <a:r>
              <a:rPr lang="en-IN" sz="2000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Visualizations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Query  </a:t>
            </a: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For Data </a:t>
            </a:r>
            <a:r>
              <a:rPr lang="en-IN" sz="2000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leaning and Transformation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DAX                   </a:t>
            </a: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For Calculated </a:t>
            </a:r>
            <a:r>
              <a:rPr lang="en-IN" sz="2000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olumns and Measures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15604BC-870C-F862-AB49-9793299A46A9}"/>
              </a:ext>
            </a:extLst>
          </p:cNvPr>
          <p:cNvSpPr/>
          <p:nvPr/>
        </p:nvSpPr>
        <p:spPr>
          <a:xfrm>
            <a:off x="1415842" y="4081343"/>
            <a:ext cx="7191633" cy="716885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b="1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Microsoft Power Point  </a:t>
            </a: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 For Presentation</a:t>
            </a:r>
          </a:p>
        </p:txBody>
      </p:sp>
    </p:spTree>
    <p:extLst>
      <p:ext uri="{BB962C8B-B14F-4D97-AF65-F5344CB8AC3E}">
        <p14:creationId xmlns:p14="http://schemas.microsoft.com/office/powerpoint/2010/main" val="3870937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DC506-CF9B-C443-FF6D-A81D5FB86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65EC3-66FD-C99E-CB8E-FF5F7816C14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15844" y="1067114"/>
            <a:ext cx="9099756" cy="553056"/>
          </a:xfrm>
        </p:spPr>
        <p:txBody>
          <a:bodyPr>
            <a:noAutofit/>
          </a:bodyPr>
          <a:lstStyle/>
          <a:p>
            <a:r>
              <a:rPr lang="en-IN" sz="4000" b="1" u="sng" dirty="0">
                <a:solidFill>
                  <a:schemeClr val="bg1">
                    <a:lumMod val="85000"/>
                  </a:schemeClr>
                </a:solidFill>
              </a:rPr>
              <a:t>DATA MANIPULATION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80442E-5F63-FEDC-0E89-8BA785CC5F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981" t="5633" r="7511" b="7981"/>
          <a:stretch/>
        </p:blipFill>
        <p:spPr>
          <a:xfrm>
            <a:off x="127819" y="88490"/>
            <a:ext cx="1160207" cy="11859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4FD69F-F87F-C2ED-40E3-8B4016AAFC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27" b="9503"/>
          <a:stretch/>
        </p:blipFill>
        <p:spPr>
          <a:xfrm>
            <a:off x="10323871" y="5367602"/>
            <a:ext cx="1760228" cy="1409435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2FE5821-EFF4-BE74-5AAB-A62CB40917D8}"/>
              </a:ext>
            </a:extLst>
          </p:cNvPr>
          <p:cNvSpPr/>
          <p:nvPr/>
        </p:nvSpPr>
        <p:spPr>
          <a:xfrm>
            <a:off x="1415843" y="1897627"/>
            <a:ext cx="4565080" cy="325287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chemeClr val="bg1"/>
                </a:solidFill>
              </a:rPr>
              <a:t>Cleaned and standardized </a:t>
            </a:r>
            <a:r>
              <a:rPr lang="en-US" b="1" dirty="0" err="1">
                <a:solidFill>
                  <a:schemeClr val="bg1"/>
                </a:solidFill>
              </a:rPr>
              <a:t>date_stolen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column.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chemeClr val="bg1"/>
                </a:solidFill>
              </a:rPr>
              <a:t>Extracted Month, Year, and Weekday from </a:t>
            </a:r>
            <a:r>
              <a:rPr lang="en-US" b="1" dirty="0" err="1">
                <a:solidFill>
                  <a:schemeClr val="bg1"/>
                </a:solidFill>
              </a:rPr>
              <a:t>Stolen_Date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Column.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chemeClr val="bg1"/>
                </a:solidFill>
              </a:rPr>
              <a:t>Created a separate </a:t>
            </a:r>
            <a:r>
              <a:rPr lang="en-US" b="1" dirty="0" err="1">
                <a:solidFill>
                  <a:schemeClr val="bg1"/>
                </a:solidFill>
              </a:rPr>
              <a:t>Date_Table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for </a:t>
            </a:r>
            <a:r>
              <a:rPr lang="en-US" b="1" dirty="0">
                <a:solidFill>
                  <a:schemeClr val="bg1"/>
                </a:solidFill>
              </a:rPr>
              <a:t>Time Intelligence.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solidFill>
                  <a:schemeClr val="bg1"/>
                </a:solidFill>
              </a:rPr>
              <a:t>Calculated </a:t>
            </a:r>
            <a:r>
              <a:rPr lang="en-US" b="1" dirty="0">
                <a:solidFill>
                  <a:schemeClr val="bg1"/>
                </a:solidFill>
              </a:rPr>
              <a:t>Vehicle Age </a:t>
            </a:r>
            <a:r>
              <a:rPr lang="en-US" dirty="0">
                <a:solidFill>
                  <a:schemeClr val="bg1"/>
                </a:solidFill>
              </a:rPr>
              <a:t>&amp; Categorized into </a:t>
            </a:r>
            <a:r>
              <a:rPr lang="en-US" b="1" dirty="0">
                <a:solidFill>
                  <a:schemeClr val="bg1"/>
                </a:solidFill>
              </a:rPr>
              <a:t>Age Groups.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95B2ACA-CF7B-1C3B-3B43-769E86519454}"/>
              </a:ext>
            </a:extLst>
          </p:cNvPr>
          <p:cNvSpPr/>
          <p:nvPr/>
        </p:nvSpPr>
        <p:spPr>
          <a:xfrm>
            <a:off x="6307494" y="1897627"/>
            <a:ext cx="4208106" cy="2403786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2000" b="1" u="sng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Measures Created:</a:t>
            </a:r>
            <a:endParaRPr lang="en-IN" sz="2000" u="sng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Current_Month_Theft_Count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Previous_Month_Theft_Count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MOM_Theft_Change%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Theft_Probability</a:t>
            </a:r>
          </a:p>
        </p:txBody>
      </p:sp>
    </p:spTree>
    <p:extLst>
      <p:ext uri="{BB962C8B-B14F-4D97-AF65-F5344CB8AC3E}">
        <p14:creationId xmlns:p14="http://schemas.microsoft.com/office/powerpoint/2010/main" val="4277665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1974</TotalTime>
  <Words>2013</Words>
  <Application>Microsoft Office PowerPoint</Application>
  <PresentationFormat>Widescreen</PresentationFormat>
  <Paragraphs>224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-apple-system</vt:lpstr>
      <vt:lpstr>Arial</vt:lpstr>
      <vt:lpstr>Calibri</vt:lpstr>
      <vt:lpstr>Calibri Light</vt:lpstr>
      <vt:lpstr>Consolas</vt:lpstr>
      <vt:lpstr>Symbol</vt:lpstr>
      <vt:lpstr>Office Theme</vt:lpstr>
      <vt:lpstr>PowerPoint Presentation</vt:lpstr>
      <vt:lpstr>TABLE OF CONTENT</vt:lpstr>
      <vt:lpstr>PowerPoint Presentation</vt:lpstr>
      <vt:lpstr>PROJECT</vt:lpstr>
      <vt:lpstr>INTRODUCTION</vt:lpstr>
      <vt:lpstr>OBJECTIVES</vt:lpstr>
      <vt:lpstr>DATA SET</vt:lpstr>
      <vt:lpstr>TOOLS</vt:lpstr>
      <vt:lpstr>DATA MANIPULATION</vt:lpstr>
      <vt:lpstr>PowerPoint Presentation</vt:lpstr>
      <vt:lpstr>INSIGHTS</vt:lpstr>
      <vt:lpstr>VISUALISATIONS</vt:lpstr>
      <vt:lpstr>VISUALISATIONS</vt:lpstr>
      <vt:lpstr>PowerPoint Presentation</vt:lpstr>
      <vt:lpstr>PowerPoint Presentation</vt:lpstr>
      <vt:lpstr>PowerPoint Presentation</vt:lpstr>
      <vt:lpstr>PowerPoint Presentation</vt:lpstr>
      <vt:lpstr>ANALYSIS</vt:lpstr>
      <vt:lpstr>PowerPoint Presentation</vt:lpstr>
      <vt:lpstr>PowerPoint Presentation</vt:lpstr>
      <vt:lpstr>PowerPoint Presentation</vt:lpstr>
      <vt:lpstr>PowerPoint Presentation</vt:lpstr>
      <vt:lpstr>Vehicle Theft Analysis Report (Overview)</vt:lpstr>
      <vt:lpstr>Vehicle Type &amp; Make Analysis</vt:lpstr>
      <vt:lpstr>Vehicle Type &amp; Make Analysis</vt:lpstr>
      <vt:lpstr>Vehicle Type &amp; Make Analysis</vt:lpstr>
      <vt:lpstr>Geographical Analysis (Location &amp; Region)</vt:lpstr>
      <vt:lpstr>Time &amp; Trend Analysis</vt:lpstr>
      <vt:lpstr>Time &amp; Trend Analysis</vt:lpstr>
      <vt:lpstr>PowerPoint Presentation</vt:lpstr>
      <vt:lpstr>RECOMMENDED ANALYSIS</vt:lpstr>
      <vt:lpstr>TRENDS</vt:lpstr>
      <vt:lpstr>PowerPoint Presentation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anusha narapareddy</dc:creator>
  <cp:lastModifiedBy>anusha narapareddy</cp:lastModifiedBy>
  <cp:revision>48</cp:revision>
  <dcterms:created xsi:type="dcterms:W3CDTF">2025-05-27T09:56:22Z</dcterms:created>
  <dcterms:modified xsi:type="dcterms:W3CDTF">2025-08-15T10:04:20Z</dcterms:modified>
</cp:coreProperties>
</file>