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80" r:id="rId4"/>
    <p:sldId id="264" r:id="rId5"/>
    <p:sldId id="262" r:id="rId6"/>
    <p:sldId id="263" r:id="rId7"/>
    <p:sldId id="265" r:id="rId8"/>
    <p:sldId id="266" r:id="rId9"/>
    <p:sldId id="267" r:id="rId10"/>
    <p:sldId id="282" r:id="rId11"/>
    <p:sldId id="268" r:id="rId12"/>
    <p:sldId id="269" r:id="rId13"/>
    <p:sldId id="283" r:id="rId14"/>
    <p:sldId id="284" r:id="rId15"/>
    <p:sldId id="285" r:id="rId16"/>
    <p:sldId id="286" r:id="rId17"/>
    <p:sldId id="287" r:id="rId18"/>
    <p:sldId id="302" r:id="rId19"/>
    <p:sldId id="304" r:id="rId20"/>
    <p:sldId id="305" r:id="rId21"/>
    <p:sldId id="306" r:id="rId22"/>
    <p:sldId id="307" r:id="rId23"/>
    <p:sldId id="308" r:id="rId24"/>
    <p:sldId id="309" r:id="rId25"/>
    <p:sldId id="303" r:id="rId26"/>
    <p:sldId id="270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00" r:id="rId36"/>
    <p:sldId id="271" r:id="rId37"/>
    <p:sldId id="299" r:id="rId38"/>
    <p:sldId id="301" r:id="rId39"/>
    <p:sldId id="273" r:id="rId40"/>
    <p:sldId id="27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54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1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30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10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60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3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2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1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9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C721053-7563-42BF-9A97-901679EBD8A9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DC9C06-D9B6-4377-8876-A56EA9B3107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7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svg"/><Relationship Id="rId3" Type="http://schemas.openxmlformats.org/officeDocument/2006/relationships/image" Target="../media/image3.svg"/><Relationship Id="rId7" Type="http://schemas.openxmlformats.org/officeDocument/2006/relationships/image" Target="../media/image9.svg"/><Relationship Id="rId12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B75E-3225-4A5F-2DBF-5C9BBA639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91614"/>
            <a:ext cx="10058400" cy="934063"/>
          </a:xfrm>
        </p:spPr>
        <p:txBody>
          <a:bodyPr>
            <a:noAutofit/>
          </a:bodyPr>
          <a:lstStyle/>
          <a:p>
            <a:r>
              <a:rPr lang="en-IN" sz="55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Marketing Campaign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BAD20-FCB5-040D-C85F-AAA07E9A1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2442" y="5250426"/>
            <a:ext cx="3913238" cy="835741"/>
          </a:xfrm>
          <a:noFill/>
          <a:ln>
            <a:solidFill>
              <a:schemeClr val="accent1">
                <a:alpha val="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2200" b="1" dirty="0">
                <a:latin typeface="+mn-lt"/>
              </a:rPr>
              <a:t>By  </a:t>
            </a:r>
          </a:p>
          <a:p>
            <a:pPr algn="ctr"/>
            <a:r>
              <a:rPr lang="en-IN" sz="2700" b="1" dirty="0">
                <a:latin typeface="+mn-lt"/>
              </a:rPr>
              <a:t>Anusha Narapareddy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B684B-EDC1-F8FC-BA66-49F40455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805" y="1514168"/>
            <a:ext cx="5574389" cy="268420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6184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91C4F-93A4-3DCD-A722-A71953FA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60D93756-EADF-D57F-E1D1-305FF15C5C2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B6A0749F-D464-EBE7-182E-AF572791A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DE0B9B71-E636-032B-0537-52E049524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574DAB8A-20B8-C42C-7D69-1A535EA1EA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28CCA118-1788-C0B1-FA19-CC53DCFB5A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24BC28A2-F93A-94B2-DF82-0459FB25C6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F0B5775-1092-195D-3932-28B56C94802D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82016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23EE0-9CC2-660B-765E-D8A6CAFAE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7301-C699-A31E-3570-A819B5D5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INSIGHTS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B77E34-BFCD-C0EA-6845-BE8DA400DA7F}"/>
              </a:ext>
            </a:extLst>
          </p:cNvPr>
          <p:cNvSpPr/>
          <p:nvPr/>
        </p:nvSpPr>
        <p:spPr>
          <a:xfrm>
            <a:off x="1096962" y="1966453"/>
            <a:ext cx="4202625" cy="282185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Insights:</a:t>
            </a:r>
          </a:p>
          <a:p>
            <a:r>
              <a:rPr lang="en-US" sz="2000" dirty="0"/>
              <a:t>	Conversion Rate</a:t>
            </a:r>
          </a:p>
          <a:p>
            <a:r>
              <a:rPr lang="en-US" sz="2000" dirty="0"/>
              <a:t>	Drop-off Rate</a:t>
            </a:r>
          </a:p>
          <a:p>
            <a:r>
              <a:rPr lang="en-US" sz="2000" dirty="0"/>
              <a:t>	Engagement Rate</a:t>
            </a:r>
          </a:p>
          <a:p>
            <a:r>
              <a:rPr lang="en-US" sz="2000" dirty="0"/>
              <a:t>	Customer Lifetime Value (CLV)</a:t>
            </a:r>
          </a:p>
          <a:p>
            <a:r>
              <a:rPr lang="en-US" sz="2000" dirty="0"/>
              <a:t>        Click-Through Rate (CTR)</a:t>
            </a:r>
          </a:p>
          <a:p>
            <a:r>
              <a:rPr lang="en-US" sz="2000" dirty="0"/>
              <a:t>        Sentiment Analysis</a:t>
            </a:r>
          </a:p>
          <a:p>
            <a:endParaRPr lang="en-US" sz="2000" dirty="0"/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D9EEE494-81BB-B97C-65C1-28BFD4EE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BC156DDB-B791-021F-03F2-C38BE0717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11BF58EB-96E0-9898-99A8-56B77444A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C0C604C6-8609-A915-21E7-13ACE17FF4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6A9D0454-3934-8FF4-649F-22B892F26E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A771E80C-A969-C8A8-CCDA-5E946DC532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DFA6DE-A135-1577-D258-F0FFEB8366B7}"/>
              </a:ext>
            </a:extLst>
          </p:cNvPr>
          <p:cNvSpPr/>
          <p:nvPr/>
        </p:nvSpPr>
        <p:spPr>
          <a:xfrm>
            <a:off x="5840361" y="1966453"/>
            <a:ext cx="4635910" cy="335279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/>
              <a:t>Total_Reviews                     :  1,363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/>
              <a:t>Conversion_Rate                :  4.99%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/>
              <a:t>Engagement_Rate              :  22.97%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/>
              <a:t>Dropoff_Rate                       :  15.28%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/>
              <a:t>Average Rating                    :  3.69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/>
              <a:t>Click-Through Rate (CTR)  :  19.57%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50051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4960D-DC6E-2922-40B4-9C5B7286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83D8-8DB5-3C83-A1F7-3744BCE5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VISUALIZATIONS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ABBDD001-E5DB-1DD6-BA8E-1DDB1AAD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B331DBD5-5D24-3DFE-CAB1-FAAE2CA66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494AACE6-CBF0-D7C7-37D6-7EBDFACAF3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24744B26-8389-0AE0-9F7D-4F8E508B75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F562B904-B80A-736F-90E1-26BF69EEF1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F080BE32-4565-4F78-51FC-025DE22F42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E170E2C-3BE3-DB16-686A-322AE58B2A80}"/>
              </a:ext>
            </a:extLst>
          </p:cNvPr>
          <p:cNvSpPr/>
          <p:nvPr/>
        </p:nvSpPr>
        <p:spPr>
          <a:xfrm>
            <a:off x="1096962" y="1946789"/>
            <a:ext cx="4468096" cy="33036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Analysis Summary Report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Total_Reviews          :  1363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Conversion_Rate     :  4.99%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Dropoff_Rate           :  15.28%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Engagement_Rate   :  22.97%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Rating         :  3.69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Click-Through Rate  :  19.57%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077B8EB-B144-89DC-918C-9B02B9BC6AEB}"/>
              </a:ext>
            </a:extLst>
          </p:cNvPr>
          <p:cNvSpPr/>
          <p:nvPr/>
        </p:nvSpPr>
        <p:spPr>
          <a:xfrm>
            <a:off x="5914102" y="2241755"/>
            <a:ext cx="5771535" cy="300867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          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by Countries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Column Chart 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CLV by Age Group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Bar Chart 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Rating_Sentiment by Age_Group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Pie Chart    : </a:t>
            </a:r>
            <a:r>
              <a:rPr lang="en-US" dirty="0"/>
              <a:t>Engagement_Rate by ContentType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Line Chart  : </a:t>
            </a:r>
            <a:r>
              <a:rPr lang="en-US" dirty="0"/>
              <a:t>YTD_Engagement by Year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Scroller       : </a:t>
            </a:r>
            <a:r>
              <a:rPr lang="en-US" dirty="0"/>
              <a:t>Total Percentage of Customer Actions</a:t>
            </a:r>
          </a:p>
        </p:txBody>
      </p:sp>
    </p:spTree>
    <p:extLst>
      <p:ext uri="{BB962C8B-B14F-4D97-AF65-F5344CB8AC3E}">
        <p14:creationId xmlns:p14="http://schemas.microsoft.com/office/powerpoint/2010/main" val="7257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998AC-395F-2ED8-9889-B40E78F8B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D5CBD049-1D0A-89DA-2BC2-483E3B9E291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CD7B67B4-5401-9D06-BBA2-7598A6AA1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851F57A6-C7BC-97D7-952D-7DCBA1D4A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F58B592B-F3B2-BF4C-EB02-F619749A4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C2FD5D97-D91D-3253-67E8-0B911F6629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DA7726EF-EFD2-F5A5-B9A7-891EA585EC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0275739-3049-A76D-48BC-147836CD8362}"/>
              </a:ext>
            </a:extLst>
          </p:cNvPr>
          <p:cNvSpPr/>
          <p:nvPr/>
        </p:nvSpPr>
        <p:spPr>
          <a:xfrm>
            <a:off x="1096962" y="1710813"/>
            <a:ext cx="5402161" cy="35789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&amp; Country Analysis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             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CLV of each Customer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Column Chart 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CLV by Age Group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Pie Chart        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share by each Country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Scroller           : </a:t>
            </a:r>
            <a:r>
              <a:rPr lang="en-US" dirty="0"/>
              <a:t>Total Customers in each Country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Gauge Chart  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 of Customers and Purchases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            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Gender, Country Filters</a:t>
            </a:r>
          </a:p>
        </p:txBody>
      </p:sp>
    </p:spTree>
    <p:extLst>
      <p:ext uri="{BB962C8B-B14F-4D97-AF65-F5344CB8AC3E}">
        <p14:creationId xmlns:p14="http://schemas.microsoft.com/office/powerpoint/2010/main" val="225750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E863-B41B-1A4A-4D21-353868648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8770B43B-1E0F-A502-8AD9-7FD37521352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848ABB17-362B-8D1C-7870-EB3020DE7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6FC2681B-6095-D907-742B-81C7F7BFA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DAC127FB-4E7D-448F-211B-253D7E1EB7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84ABDDD9-ED80-DD10-8267-4B178A6577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34B35CC0-8AB2-662A-9B89-97A335FC73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EB3BE01-A71C-BFC0-C114-975C3BC3116C}"/>
              </a:ext>
            </a:extLst>
          </p:cNvPr>
          <p:cNvSpPr/>
          <p:nvPr/>
        </p:nvSpPr>
        <p:spPr>
          <a:xfrm>
            <a:off x="1096961" y="1710813"/>
            <a:ext cx="6896665" cy="31266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Journey Analysis</a:t>
            </a:r>
          </a:p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Donut Chart  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wise Engagement Rate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Pie Chart        : </a:t>
            </a:r>
            <a:r>
              <a:rPr lang="en-US" dirty="0"/>
              <a:t>Gender wise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 Rate &amp; Dropoff Rate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Line Charts    :  </a:t>
            </a:r>
            <a:r>
              <a:rPr lang="en-US" dirty="0"/>
              <a:t>Age_Group wise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 Rate &amp; Dropoff Rate </a:t>
            </a:r>
            <a:endParaRPr lang="en-US" dirty="0"/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Funnel            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Dropoff Rate by Stage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            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Age_Group,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Gender, Stage Filters Enabled</a:t>
            </a:r>
          </a:p>
        </p:txBody>
      </p:sp>
    </p:spTree>
    <p:extLst>
      <p:ext uri="{BB962C8B-B14F-4D97-AF65-F5344CB8AC3E}">
        <p14:creationId xmlns:p14="http://schemas.microsoft.com/office/powerpoint/2010/main" val="65875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77431-EBC6-E6AB-F2F6-D49B3360B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60647518-DA78-AA93-55B2-371FC5FF064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3FC78133-D1CE-342A-0CF5-6C547D632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8C81394C-9CA7-7667-336E-6CFDB0B91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33F38FC7-7F28-4C41-05DE-93A67ADB42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6F04C99D-9240-32B5-75C8-6CFBDA060B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E7AA6C18-2BBA-8D8E-7A64-7773F73B47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C99FAFE-32A8-4159-5CD3-EFFB664DC82C}"/>
              </a:ext>
            </a:extLst>
          </p:cNvPr>
          <p:cNvSpPr/>
          <p:nvPr/>
        </p:nvSpPr>
        <p:spPr>
          <a:xfrm>
            <a:off x="1096962" y="1710813"/>
            <a:ext cx="7811064" cy="308732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Analysis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Donut Chart                       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Rate by ContentType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Pie &amp; Column Chart          : </a:t>
            </a:r>
            <a:r>
              <a:rPr lang="en-IN" dirty="0"/>
              <a:t>Engagement_Rate &amp; Revenue by ContentType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Clustered Column Chart   : </a:t>
            </a:r>
            <a:r>
              <a:rPr lang="en-IN" dirty="0"/>
              <a:t>Top 5 Campaigns with Engagement_Rate</a:t>
            </a:r>
            <a:endParaRPr lang="en-US" dirty="0"/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                                  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ContentType Filter Enabled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 Cards                     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YTD Engagement, SPLY_Engagement, CTR</a:t>
            </a:r>
          </a:p>
        </p:txBody>
      </p:sp>
    </p:spTree>
    <p:extLst>
      <p:ext uri="{BB962C8B-B14F-4D97-AF65-F5344CB8AC3E}">
        <p14:creationId xmlns:p14="http://schemas.microsoft.com/office/powerpoint/2010/main" val="277320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F4E10-BF0E-B89C-8E37-A1CA0BD1E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3C7460BF-6088-6B63-3567-5A8E0E6236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5CDC64E7-4C00-206E-8A62-1D7075A80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670E19EE-D101-D325-E3E2-0BA224617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E0C5D688-6152-8627-C6FE-08C8775755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43BD8B37-052B-51BD-C7E4-D94824C442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D40ABA4C-EB54-F9E4-2E62-1B9D95233D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80CA82F-96D3-2146-1CFD-03D071F5FAF5}"/>
              </a:ext>
            </a:extLst>
          </p:cNvPr>
          <p:cNvSpPr/>
          <p:nvPr/>
        </p:nvSpPr>
        <p:spPr>
          <a:xfrm>
            <a:off x="1096962" y="1710814"/>
            <a:ext cx="7575090" cy="393116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Rating_Sentiment Analysis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                                   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Rating of Each Product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Word Cloud                        : </a:t>
            </a:r>
            <a:r>
              <a:rPr lang="en-IN" dirty="0"/>
              <a:t>Reviews of Customers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Clustered Column Chart   : </a:t>
            </a:r>
            <a:r>
              <a:rPr lang="en-US" dirty="0"/>
              <a:t>Rating_Sentiment by Age_Group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Scroller                                : </a:t>
            </a:r>
            <a:r>
              <a:rPr lang="en-US" dirty="0"/>
              <a:t>Top 5 Rated Products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Gauge Chart                       : </a:t>
            </a:r>
            <a:r>
              <a:rPr lang="en-US" dirty="0"/>
              <a:t>Total No. of Ratings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                                   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Rating_Sentiment Category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 Cards                      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YTD Engagement, SPLY_Engagement, CTR</a:t>
            </a:r>
          </a:p>
        </p:txBody>
      </p:sp>
    </p:spTree>
    <p:extLst>
      <p:ext uri="{BB962C8B-B14F-4D97-AF65-F5344CB8AC3E}">
        <p14:creationId xmlns:p14="http://schemas.microsoft.com/office/powerpoint/2010/main" val="342475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31EBD-7BE4-B478-E45E-4D2F2AAF1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52564794-A934-9007-9754-EA323A0FF17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6E449806-7E0B-4D6A-69EF-7CEBF6729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818B4105-ACF9-54E7-57D1-B6AA854B6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A53697A5-DC0F-291A-D1B8-D36148810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916CD440-86A3-CD84-4FD9-6474811436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9416E71C-19E3-BB97-7AA8-C910873FA0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D046894-C46B-F9C9-A7E2-1745B23589B7}"/>
              </a:ext>
            </a:extLst>
          </p:cNvPr>
          <p:cNvSpPr/>
          <p:nvPr/>
        </p:nvSpPr>
        <p:spPr>
          <a:xfrm>
            <a:off x="1096962" y="1710814"/>
            <a:ext cx="7575090" cy="272353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Analysis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 Cards 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Top 5 Products by Views, Likes, Rating, Engagement Rate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Cards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 Count and Product Category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             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&amp; Product Details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              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Rating_Sentiment Filter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2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1DB8B-19D2-1F60-E64B-714D878D3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23F9E35B-FB29-DB9C-9109-A49D174BC3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5476F202-6273-5E0C-05AD-335A3FAF1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B88C0998-1553-1404-B885-55388C7C3A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4D8F13C0-E9F4-E643-3F76-0662BF29CD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F90831FE-979B-4593-DFD9-4F2DEBD52B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CC3654C3-70D0-BC69-2FE0-BA5912495F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36C35D-8558-BF93-B0E3-E6F3EE984F67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8284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F6A6C-736E-E157-56EB-73651C578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96BF-81EB-D66A-2580-2F7BE8AB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D493D8-1330-4748-769B-38598DEAE90E}"/>
              </a:ext>
            </a:extLst>
          </p:cNvPr>
          <p:cNvSpPr/>
          <p:nvPr/>
        </p:nvSpPr>
        <p:spPr>
          <a:xfrm>
            <a:off x="5683046" y="1946791"/>
            <a:ext cx="5660429" cy="346510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/>
              <a:t>Gender           : </a:t>
            </a:r>
            <a:r>
              <a:rPr lang="en-US" sz="1600" dirty="0"/>
              <a:t>2   (Male, Female)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/>
              <a:t>Age_Group    : </a:t>
            </a:r>
            <a:r>
              <a:rPr lang="en-US" sz="1600" dirty="0"/>
              <a:t>4   (Below 25, 25 – 40, 41 – 60, Above 60)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/>
              <a:t>Years of Campaign Data : </a:t>
            </a:r>
            <a:r>
              <a:rPr lang="en-US" sz="1600" dirty="0"/>
              <a:t>3 Years  (2023, 2024, 2025)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/>
              <a:t>Content Type : </a:t>
            </a:r>
            <a:r>
              <a:rPr lang="en-US" sz="1600" dirty="0"/>
              <a:t>4  (Video, Blog, Social Media, News Letter)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/>
              <a:t>Rating             : </a:t>
            </a:r>
            <a:r>
              <a:rPr lang="en-US" sz="1600" dirty="0"/>
              <a:t>5   (1, 2, 3, 4, 5)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/>
              <a:t>Rating_Sentiment : </a:t>
            </a:r>
            <a:r>
              <a:rPr lang="en-US" sz="1600" dirty="0"/>
              <a:t>3 (Negative, Neutral, Positive)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/>
              <a:t>Actions           :</a:t>
            </a:r>
            <a:r>
              <a:rPr lang="en-US" sz="1600" dirty="0"/>
              <a:t> 4   (Click, Drop-off, Purchase, View)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/>
              <a:t>Stages             :</a:t>
            </a:r>
            <a:r>
              <a:rPr lang="en-US" sz="1600" dirty="0"/>
              <a:t> 3   (Checkout, Homepage, Productpage)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/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6280CC32-9E3C-8969-B3FD-045628A4E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95A1C04E-F9EB-8F58-A329-370558CA2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51B9D372-DA39-E9C2-D89E-B672D9F17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BBA1EDAF-113F-50ED-D40E-2B6B71FEBF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8699F109-E953-FF3D-4B86-DF87DC2C67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182A2D0C-EAD4-AB7D-0928-C3E542D568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A45C0F-9C5D-0486-9AC6-7C9F4FFB87C7}"/>
              </a:ext>
            </a:extLst>
          </p:cNvPr>
          <p:cNvSpPr/>
          <p:nvPr/>
        </p:nvSpPr>
        <p:spPr>
          <a:xfrm>
            <a:off x="1096962" y="1946790"/>
            <a:ext cx="4215090" cy="427703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Total_Reviews          :  1363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Conversion_Rate     :  4.99%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Dropoff_Rate           :  15.28%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Engagement_Rate   :  22.97%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Rating         :  3.69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Click-Through Rate  :  19.57%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/>
              <a:t>Total No. of Customers              = 100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/>
              <a:t>Total No. of Products                  = 20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/>
              <a:t>Total No. of Countries                = 10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/>
              <a:t>Total No. of Campaigns              = 20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/>
              <a:t>Total Revenue of all Countries  = 823 K</a:t>
            </a:r>
          </a:p>
        </p:txBody>
      </p:sp>
    </p:spTree>
    <p:extLst>
      <p:ext uri="{BB962C8B-B14F-4D97-AF65-F5344CB8AC3E}">
        <p14:creationId xmlns:p14="http://schemas.microsoft.com/office/powerpoint/2010/main" val="14671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971F-F1AF-76C6-D99B-00537570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TABLE OF CONTENT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D11AD1-D0F1-9815-4024-8BF82F56D48C}"/>
              </a:ext>
            </a:extLst>
          </p:cNvPr>
          <p:cNvSpPr/>
          <p:nvPr/>
        </p:nvSpPr>
        <p:spPr>
          <a:xfrm>
            <a:off x="1096962" y="1966452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Project Overview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E4B6AD-DFCF-4F43-A294-A97E3ECCF94D}"/>
              </a:ext>
            </a:extLst>
          </p:cNvPr>
          <p:cNvSpPr/>
          <p:nvPr/>
        </p:nvSpPr>
        <p:spPr>
          <a:xfrm>
            <a:off x="1096962" y="2762864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Introduction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FC9E45D-E378-EE53-C3D2-CEC7FA5A89E5}"/>
              </a:ext>
            </a:extLst>
          </p:cNvPr>
          <p:cNvSpPr/>
          <p:nvPr/>
        </p:nvSpPr>
        <p:spPr>
          <a:xfrm>
            <a:off x="1096962" y="3559278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Objectives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F75CD3-BE98-0C90-86CC-3DF375E01AA6}"/>
              </a:ext>
            </a:extLst>
          </p:cNvPr>
          <p:cNvSpPr/>
          <p:nvPr/>
        </p:nvSpPr>
        <p:spPr>
          <a:xfrm>
            <a:off x="1096962" y="4355691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Data Sets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1C9517-C34B-1687-E220-E67870EE507E}"/>
              </a:ext>
            </a:extLst>
          </p:cNvPr>
          <p:cNvSpPr/>
          <p:nvPr/>
        </p:nvSpPr>
        <p:spPr>
          <a:xfrm>
            <a:off x="1096962" y="5152104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Tools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24C01D-31DF-9BDB-FC73-331A08548A5F}"/>
              </a:ext>
            </a:extLst>
          </p:cNvPr>
          <p:cNvSpPr/>
          <p:nvPr/>
        </p:nvSpPr>
        <p:spPr>
          <a:xfrm>
            <a:off x="6411298" y="1966451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Data Manipulation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7748F6-5B06-4828-6F20-D78F9508AAEE}"/>
              </a:ext>
            </a:extLst>
          </p:cNvPr>
          <p:cNvSpPr/>
          <p:nvPr/>
        </p:nvSpPr>
        <p:spPr>
          <a:xfrm>
            <a:off x="6411298" y="2762864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Insights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4BDF48-E59C-6369-C126-5A98E3478736}"/>
              </a:ext>
            </a:extLst>
          </p:cNvPr>
          <p:cNvSpPr/>
          <p:nvPr/>
        </p:nvSpPr>
        <p:spPr>
          <a:xfrm>
            <a:off x="6411298" y="3559278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Analysis Report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D15231-0DDF-BDE1-5931-0C2BE8FED0EB}"/>
              </a:ext>
            </a:extLst>
          </p:cNvPr>
          <p:cNvSpPr/>
          <p:nvPr/>
        </p:nvSpPr>
        <p:spPr>
          <a:xfrm>
            <a:off x="6411298" y="4355691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Recommended Analysis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40E7E6C4-7756-E35D-FC30-8B463D62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5A60807A-7939-9838-E6BB-4270A88C6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F01B83-DA14-9C53-5670-1572D8FDD8F2}"/>
              </a:ext>
            </a:extLst>
          </p:cNvPr>
          <p:cNvSpPr/>
          <p:nvPr/>
        </p:nvSpPr>
        <p:spPr>
          <a:xfrm>
            <a:off x="6411298" y="5218315"/>
            <a:ext cx="3770006" cy="63909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/>
              <a:t>Recommendations</a:t>
            </a:r>
          </a:p>
        </p:txBody>
      </p:sp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D5FFED92-7518-2FA6-886D-66ADB1D087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BCA4ABB2-B151-D096-EFD9-C456DD32B0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68E7FE7C-F4EB-8380-0080-D78D170ED7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C747436E-1829-03F6-CF9B-77CAF1592E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6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E48A4-76DA-40F5-AB56-F4E0C638F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5CD1-B3EA-8074-DDFE-AF156877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58AB89-8343-8537-854C-9B835338BDBC}"/>
              </a:ext>
            </a:extLst>
          </p:cNvPr>
          <p:cNvSpPr/>
          <p:nvPr/>
        </p:nvSpPr>
        <p:spPr>
          <a:xfrm>
            <a:off x="947367" y="1966452"/>
            <a:ext cx="9661639" cy="424753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&amp; Country Analysis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Map showing customer distribution in 10 various European Countries.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Spain</a:t>
            </a:r>
            <a:r>
              <a:rPr lang="en-US" dirty="0"/>
              <a:t> contributes the </a:t>
            </a:r>
            <a:r>
              <a:rPr lang="en-US" b="1" dirty="0"/>
              <a:t>Highest number of Customers </a:t>
            </a:r>
            <a:r>
              <a:rPr lang="en-US" dirty="0"/>
              <a:t>(18) and generates the Highest Revenue (160 K) among other countries indicating the </a:t>
            </a:r>
            <a:r>
              <a:rPr lang="en-US" b="1" dirty="0"/>
              <a:t>Most profitable </a:t>
            </a:r>
            <a:r>
              <a:rPr lang="en-US" dirty="0"/>
              <a:t>market in this campaign.</a:t>
            </a: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    </a:t>
            </a:r>
            <a:r>
              <a:rPr lang="en-US" b="1" dirty="0"/>
              <a:t>France</a:t>
            </a:r>
            <a:r>
              <a:rPr lang="en-US" dirty="0"/>
              <a:t> contributes the </a:t>
            </a:r>
            <a:r>
              <a:rPr lang="en-US" b="1" dirty="0"/>
              <a:t>Lowest number of Customers </a:t>
            </a:r>
            <a:r>
              <a:rPr lang="en-US" dirty="0"/>
              <a:t>(5) and generates the </a:t>
            </a:r>
            <a:r>
              <a:rPr lang="en-US" b="1" dirty="0"/>
              <a:t>Least</a:t>
            </a:r>
            <a:r>
              <a:rPr lang="en-US" dirty="0"/>
              <a:t>               </a:t>
            </a:r>
          </a:p>
          <a:p>
            <a:pPr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 </a:t>
            </a:r>
            <a:r>
              <a:rPr lang="en-US" b="1" dirty="0"/>
              <a:t>Revenue</a:t>
            </a:r>
            <a:r>
              <a:rPr lang="en-US" dirty="0"/>
              <a:t> (44 K) among other countries indicating </a:t>
            </a:r>
            <a:r>
              <a:rPr lang="en-US" sz="1800" dirty="0"/>
              <a:t>underperformance in this market </a:t>
            </a:r>
            <a:r>
              <a:rPr lang="en-US" dirty="0"/>
              <a:t>campaign.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Female</a:t>
            </a:r>
            <a:r>
              <a:rPr lang="en-US" dirty="0"/>
              <a:t> Customers have a </a:t>
            </a:r>
            <a:r>
              <a:rPr lang="en-US" b="1" dirty="0"/>
              <a:t>Higher Customer Lifetime Value</a:t>
            </a:r>
            <a:r>
              <a:rPr lang="en-US" dirty="0"/>
              <a:t> (CLV) compared to </a:t>
            </a:r>
            <a:r>
              <a:rPr lang="en-US" b="1" dirty="0"/>
              <a:t>Male</a:t>
            </a:r>
            <a:r>
              <a:rPr lang="en-US" dirty="0"/>
              <a:t> Customers.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Customers </a:t>
            </a:r>
            <a:r>
              <a:rPr lang="en-US" b="1" dirty="0"/>
              <a:t>Aged 25–40 </a:t>
            </a:r>
            <a:r>
              <a:rPr lang="en-US" dirty="0"/>
              <a:t>have the </a:t>
            </a:r>
            <a:r>
              <a:rPr lang="en-US" b="1" dirty="0"/>
              <a:t>Highest Customer Lifetime Value </a:t>
            </a:r>
            <a:r>
              <a:rPr lang="en-US" dirty="0"/>
              <a:t>(CLV) indicating Strong Engagement and Purchasing behavior.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     While Customers </a:t>
            </a:r>
            <a:r>
              <a:rPr lang="en-US" b="1" dirty="0"/>
              <a:t>Aged Below 25 </a:t>
            </a:r>
            <a:r>
              <a:rPr lang="en-US" dirty="0"/>
              <a:t>and </a:t>
            </a:r>
            <a:r>
              <a:rPr lang="en-US" b="1" dirty="0"/>
              <a:t>Above 60 </a:t>
            </a:r>
            <a:r>
              <a:rPr lang="en-US" dirty="0"/>
              <a:t>show comparatively </a:t>
            </a:r>
            <a:r>
              <a:rPr lang="en-US" b="1" dirty="0"/>
              <a:t>Least CLV</a:t>
            </a:r>
            <a:r>
              <a:rPr lang="en-US" dirty="0"/>
              <a:t>.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E40EBCDC-ACC4-5ABD-984D-B53B2C47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A25758DA-ABDC-776A-8C43-098784421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919CF26B-E3A3-D7F1-FAD5-734B60CB3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9584D540-0038-96AC-B512-13C99FC558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1539B3F1-B177-85F5-2A29-0A371AB9D2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B5C09145-54C4-D423-3E53-BEA3E478C5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0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E5412-30B0-7880-1940-D81208D25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9B31DC9F-716F-E444-307C-D4C4CAE7BB4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CE0246-B7CC-9CF4-F55D-97188488B90E}"/>
              </a:ext>
            </a:extLst>
          </p:cNvPr>
          <p:cNvSpPr/>
          <p:nvPr/>
        </p:nvSpPr>
        <p:spPr>
          <a:xfrm>
            <a:off x="947368" y="945259"/>
            <a:ext cx="9528903" cy="526873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Journey Analysis</a:t>
            </a:r>
            <a:endParaRPr lang="en-US" sz="2000" dirty="0"/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Among all the Customer </a:t>
            </a:r>
            <a:r>
              <a:rPr lang="en-US" b="1" dirty="0"/>
              <a:t>Actions</a:t>
            </a:r>
            <a:r>
              <a:rPr lang="en-US" dirty="0"/>
              <a:t>, </a:t>
            </a:r>
            <a:r>
              <a:rPr lang="en-US" b="1" dirty="0"/>
              <a:t>Views</a:t>
            </a:r>
            <a:r>
              <a:rPr lang="en-US" dirty="0"/>
              <a:t> are </a:t>
            </a:r>
            <a:r>
              <a:rPr lang="en-US" b="1" dirty="0"/>
              <a:t>Higher</a:t>
            </a:r>
            <a:r>
              <a:rPr lang="en-US" dirty="0"/>
              <a:t> and </a:t>
            </a:r>
            <a:r>
              <a:rPr lang="en-US" b="1" dirty="0"/>
              <a:t>Purchases</a:t>
            </a:r>
            <a:r>
              <a:rPr lang="en-US" dirty="0"/>
              <a:t> are </a:t>
            </a:r>
            <a:r>
              <a:rPr lang="en-US" b="1" dirty="0"/>
              <a:t>Fewer.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The </a:t>
            </a:r>
            <a:r>
              <a:rPr lang="en-US" b="1" dirty="0"/>
              <a:t>Conversion_Rate </a:t>
            </a:r>
            <a:r>
              <a:rPr lang="en-US" dirty="0"/>
              <a:t>is </a:t>
            </a:r>
            <a:r>
              <a:rPr lang="en-US" b="1" dirty="0"/>
              <a:t>High</a:t>
            </a:r>
            <a:r>
              <a:rPr lang="en-US" dirty="0"/>
              <a:t> (5 %) among </a:t>
            </a:r>
            <a:r>
              <a:rPr lang="en-US" b="1" dirty="0"/>
              <a:t>Female</a:t>
            </a:r>
            <a:r>
              <a:rPr lang="en-US" dirty="0"/>
              <a:t> customers indicates the consistent Engagement to Purchase.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     While the </a:t>
            </a:r>
            <a:r>
              <a:rPr lang="en-US" b="1" dirty="0"/>
              <a:t>Drop-off_Rate </a:t>
            </a:r>
            <a:r>
              <a:rPr lang="en-US" dirty="0"/>
              <a:t>is </a:t>
            </a:r>
            <a:r>
              <a:rPr lang="en-US" b="1" dirty="0"/>
              <a:t>High </a:t>
            </a:r>
            <a:r>
              <a:rPr lang="en-US" dirty="0"/>
              <a:t>(17 %) among </a:t>
            </a:r>
            <a:r>
              <a:rPr lang="en-US" b="1" dirty="0"/>
              <a:t>Male</a:t>
            </a:r>
            <a:r>
              <a:rPr lang="en-US" dirty="0"/>
              <a:t> customers, means they are more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 likely to Exit before completing the Journey.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The </a:t>
            </a:r>
            <a:r>
              <a:rPr lang="en-US" b="1" dirty="0" err="1"/>
              <a:t>Conversion_Rate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/>
              <a:t>High</a:t>
            </a:r>
            <a:r>
              <a:rPr lang="en-US" dirty="0"/>
              <a:t> among </a:t>
            </a:r>
            <a:r>
              <a:rPr lang="en-US" b="1" dirty="0"/>
              <a:t>Aged 25–40 </a:t>
            </a:r>
            <a:r>
              <a:rPr lang="en-US" dirty="0"/>
              <a:t>Customers, while </a:t>
            </a:r>
            <a:r>
              <a:rPr lang="en-US" b="1" dirty="0"/>
              <a:t>Least</a:t>
            </a:r>
            <a:r>
              <a:rPr lang="en-US" dirty="0"/>
              <a:t> among </a:t>
            </a:r>
            <a:r>
              <a:rPr lang="en-US" b="1" dirty="0"/>
              <a:t>Above 60 Aged </a:t>
            </a:r>
            <a:r>
              <a:rPr lang="en-US" dirty="0"/>
              <a:t>Customers</a:t>
            </a:r>
            <a:r>
              <a:rPr lang="en-US" b="1" dirty="0"/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dirty="0"/>
              <a:t>       </a:t>
            </a:r>
            <a:r>
              <a:rPr lang="en-US" dirty="0"/>
              <a:t>This</a:t>
            </a:r>
            <a:r>
              <a:rPr lang="en-US" b="1" dirty="0"/>
              <a:t> </a:t>
            </a:r>
            <a:r>
              <a:rPr lang="en-US" dirty="0"/>
              <a:t>indicates that Middle-Aged Customers are more likely to complete Purchases.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The </a:t>
            </a:r>
            <a:r>
              <a:rPr lang="en-US" b="1" dirty="0"/>
              <a:t>Drop-</a:t>
            </a:r>
            <a:r>
              <a:rPr lang="en-US" b="1" dirty="0" err="1"/>
              <a:t>off_Rate</a:t>
            </a:r>
            <a:r>
              <a:rPr lang="en-US" b="1" dirty="0"/>
              <a:t> </a:t>
            </a:r>
            <a:r>
              <a:rPr lang="en-US" dirty="0"/>
              <a:t>is High among Customers </a:t>
            </a:r>
            <a:r>
              <a:rPr lang="en-US" b="1" dirty="0"/>
              <a:t>Below 25 </a:t>
            </a:r>
            <a:r>
              <a:rPr lang="en-US" dirty="0"/>
              <a:t>years.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     While the Customers </a:t>
            </a:r>
            <a:r>
              <a:rPr lang="en-US" b="1" dirty="0"/>
              <a:t>Aged</a:t>
            </a:r>
            <a:r>
              <a:rPr lang="en-US" dirty="0"/>
              <a:t> </a:t>
            </a:r>
            <a:r>
              <a:rPr lang="en-US" b="1" dirty="0"/>
              <a:t>Above 60 </a:t>
            </a:r>
            <a:r>
              <a:rPr lang="en-US" dirty="0"/>
              <a:t>shows the </a:t>
            </a:r>
            <a:r>
              <a:rPr lang="en-US" b="1" dirty="0"/>
              <a:t>Low</a:t>
            </a:r>
            <a:r>
              <a:rPr lang="en-US" dirty="0"/>
              <a:t> </a:t>
            </a:r>
            <a:r>
              <a:rPr lang="en-US" b="1" dirty="0"/>
              <a:t>Drop-off_Rate.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The </a:t>
            </a:r>
            <a:r>
              <a:rPr lang="en-US" b="1" dirty="0"/>
              <a:t>Drop-off_Rate </a:t>
            </a:r>
            <a:r>
              <a:rPr lang="en-US" dirty="0"/>
              <a:t>is significantly </a:t>
            </a:r>
            <a:r>
              <a:rPr lang="en-US" b="1" dirty="0"/>
              <a:t>Higher </a:t>
            </a:r>
            <a:r>
              <a:rPr lang="en-US" dirty="0"/>
              <a:t>(75 %) at the </a:t>
            </a:r>
            <a:r>
              <a:rPr lang="en-US" b="1" dirty="0"/>
              <a:t>Checkout Stage </a:t>
            </a:r>
            <a:r>
              <a:rPr lang="en-US" dirty="0"/>
              <a:t>compared to the </a:t>
            </a:r>
            <a:r>
              <a:rPr lang="en-US" b="1" dirty="0"/>
              <a:t>Drop-off_Rate </a:t>
            </a:r>
            <a:r>
              <a:rPr lang="en-US" dirty="0"/>
              <a:t>at Product page (2 %).</a:t>
            </a:r>
            <a:endParaRPr lang="en-US" b="1" dirty="0"/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5921C995-1948-1B2A-02D8-62E1BEC50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F04F42C1-4D5A-A5DA-928F-EDBF8DB57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ECF4E869-ABAD-5AF8-09AC-97CB5BA5ED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74BF6B48-A2EB-8B43-713A-4C5DD977A4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C5EDD5FD-9211-5BA9-B835-488C528D9B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8058-F87F-6A4C-5AD4-B41CE3209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B66FE946-F671-F3B3-494B-1FA57FB6D8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3EDA6B-DA80-AF75-8C9E-B97FAFE32924}"/>
              </a:ext>
            </a:extLst>
          </p:cNvPr>
          <p:cNvSpPr/>
          <p:nvPr/>
        </p:nvSpPr>
        <p:spPr>
          <a:xfrm>
            <a:off x="947368" y="1007638"/>
            <a:ext cx="9528904" cy="520635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Analysis</a:t>
            </a:r>
            <a:endParaRPr lang="en-US" sz="2000" dirty="0"/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Customer Engagement </a:t>
            </a:r>
            <a:r>
              <a:rPr lang="en-US" dirty="0"/>
              <a:t>has shown a consistent </a:t>
            </a:r>
            <a:r>
              <a:rPr lang="en-US" b="1" dirty="0"/>
              <a:t>Decline</a:t>
            </a:r>
            <a:r>
              <a:rPr lang="en-US" dirty="0"/>
              <a:t> from year </a:t>
            </a:r>
            <a:r>
              <a:rPr lang="en-US" b="1" dirty="0"/>
              <a:t>2023 to 2025</a:t>
            </a:r>
            <a:r>
              <a:rPr lang="en-US" dirty="0"/>
              <a:t>, indicating Reduced Interaction and Interest over time.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Among all the </a:t>
            </a:r>
            <a:r>
              <a:rPr lang="en-US" b="1" dirty="0"/>
              <a:t>Content Types</a:t>
            </a:r>
            <a:r>
              <a:rPr lang="en-US" dirty="0"/>
              <a:t>, </a:t>
            </a:r>
            <a:r>
              <a:rPr lang="en-US" b="1" dirty="0"/>
              <a:t>Videos</a:t>
            </a:r>
            <a:r>
              <a:rPr lang="en-US" dirty="0"/>
              <a:t> has the </a:t>
            </a:r>
            <a:r>
              <a:rPr lang="en-US" b="1" dirty="0"/>
              <a:t>Highest Engagement Rate </a:t>
            </a:r>
            <a:r>
              <a:rPr lang="en-US" dirty="0"/>
              <a:t>(26 %).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The Campaigns with </a:t>
            </a:r>
            <a:r>
              <a:rPr lang="en-US" b="1" dirty="0"/>
              <a:t>Blog</a:t>
            </a:r>
            <a:r>
              <a:rPr lang="en-US" dirty="0"/>
              <a:t> content generates the </a:t>
            </a:r>
            <a:r>
              <a:rPr lang="en-US" b="1" dirty="0"/>
              <a:t>High</a:t>
            </a:r>
            <a:r>
              <a:rPr lang="en-US" dirty="0"/>
              <a:t> </a:t>
            </a:r>
            <a:r>
              <a:rPr lang="en-US" b="1" dirty="0"/>
              <a:t>Revenue </a:t>
            </a:r>
            <a:r>
              <a:rPr lang="en-US" dirty="0"/>
              <a:t>(250 K), while </a:t>
            </a:r>
            <a:r>
              <a:rPr lang="en-US" b="1" dirty="0"/>
              <a:t>Newsletters</a:t>
            </a:r>
            <a:r>
              <a:rPr lang="en-US" dirty="0"/>
              <a:t> bring in </a:t>
            </a:r>
            <a:r>
              <a:rPr lang="en-US" b="1" dirty="0"/>
              <a:t>Less Revenue </a:t>
            </a:r>
            <a:r>
              <a:rPr lang="en-US" dirty="0"/>
              <a:t>(217 K) comparatively.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Campaign ID 15 </a:t>
            </a:r>
            <a:r>
              <a:rPr lang="en-US" dirty="0"/>
              <a:t>has the </a:t>
            </a:r>
            <a:r>
              <a:rPr lang="en-US" b="1" dirty="0"/>
              <a:t>Highest Engagement Rate</a:t>
            </a:r>
            <a:r>
              <a:rPr lang="en-US" dirty="0"/>
              <a:t>, while </a:t>
            </a:r>
            <a:r>
              <a:rPr lang="en-US" b="1" dirty="0"/>
              <a:t>Campaign ID 10 </a:t>
            </a:r>
            <a:r>
              <a:rPr lang="en-US" dirty="0"/>
              <a:t>shows the </a:t>
            </a:r>
            <a:r>
              <a:rPr lang="en-US" b="1" dirty="0"/>
              <a:t>Lowest,</a:t>
            </a:r>
            <a:r>
              <a:rPr lang="en-US" dirty="0"/>
              <a:t> suggesting that Campaign Effectiveness varies and highlighting opportunities to learn from top-performing content.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Across </a:t>
            </a:r>
            <a:r>
              <a:rPr lang="en-US" b="1" dirty="0"/>
              <a:t>Clicks</a:t>
            </a:r>
            <a:r>
              <a:rPr lang="en-US" dirty="0"/>
              <a:t>, </a:t>
            </a:r>
            <a:r>
              <a:rPr lang="en-US" b="1" dirty="0"/>
              <a:t>Likes</a:t>
            </a:r>
            <a:r>
              <a:rPr lang="en-US" dirty="0"/>
              <a:t>, and </a:t>
            </a:r>
            <a:r>
              <a:rPr lang="en-US" b="1" dirty="0"/>
              <a:t>Views</a:t>
            </a:r>
            <a:r>
              <a:rPr lang="en-US" dirty="0"/>
              <a:t>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</a:t>
            </a:r>
            <a:r>
              <a:rPr lang="en-US" b="1" dirty="0"/>
              <a:t>Basketball</a:t>
            </a:r>
            <a:r>
              <a:rPr lang="en-US" dirty="0"/>
              <a:t> consistently receives the </a:t>
            </a:r>
            <a:r>
              <a:rPr lang="en-US" b="1" dirty="0"/>
              <a:t>Highest</a:t>
            </a:r>
            <a:r>
              <a:rPr lang="en-US" dirty="0"/>
              <a:t> (259) Engagement, 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whereas </a:t>
            </a:r>
            <a:r>
              <a:rPr lang="en-US" b="1" dirty="0"/>
              <a:t>Surfboard</a:t>
            </a:r>
            <a:r>
              <a:rPr lang="en-US" dirty="0"/>
              <a:t> shows the </a:t>
            </a:r>
            <a:r>
              <a:rPr lang="en-US" b="1" dirty="0"/>
              <a:t>Lowest</a:t>
            </a:r>
            <a:r>
              <a:rPr lang="en-US" dirty="0"/>
              <a:t> (209), highlighting Strong Customer Preference in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Basketball Products.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4F8E5213-7313-A38F-0619-69057A2B1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DDAB4D26-C830-CFF6-9157-CA59C96A3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8425A200-76D1-898C-BDDC-40BE3233B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4516CBC4-7EB2-5AB7-A803-B5526A2D86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440A2B0C-FAC1-0D1E-60D6-E6FB077932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5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06467-AFA5-6E66-C79D-71C4C629D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AEFBFFD5-33AB-5833-5021-DB4DC16B965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1EDFE0-D3A4-78E9-4D2C-E0EC4F190804}"/>
              </a:ext>
            </a:extLst>
          </p:cNvPr>
          <p:cNvSpPr/>
          <p:nvPr/>
        </p:nvSpPr>
        <p:spPr>
          <a:xfrm>
            <a:off x="947368" y="1007638"/>
            <a:ext cx="9528904" cy="520635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Rating Analysis</a:t>
            </a:r>
            <a:endParaRPr lang="en-US" sz="2000" dirty="0"/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Customers </a:t>
            </a:r>
            <a:r>
              <a:rPr lang="en-US" b="1" dirty="0"/>
              <a:t>Aged 25–40 </a:t>
            </a:r>
            <a:r>
              <a:rPr lang="en-US" dirty="0"/>
              <a:t>provide the </a:t>
            </a:r>
            <a:r>
              <a:rPr lang="en-US" b="1" dirty="0"/>
              <a:t>Highest</a:t>
            </a:r>
            <a:r>
              <a:rPr lang="en-US" dirty="0"/>
              <a:t> number of </a:t>
            </a:r>
            <a:r>
              <a:rPr lang="en-US" b="1" dirty="0"/>
              <a:t>Ratings</a:t>
            </a:r>
            <a:r>
              <a:rPr lang="en-US" dirty="0"/>
              <a:t> reflecting Strong Engagement.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     Whereas Customers </a:t>
            </a:r>
            <a:r>
              <a:rPr lang="en-US" b="1" dirty="0"/>
              <a:t>Below 25</a:t>
            </a:r>
            <a:r>
              <a:rPr lang="en-US" dirty="0"/>
              <a:t> provides the </a:t>
            </a:r>
            <a:r>
              <a:rPr lang="en-US" b="1" dirty="0"/>
              <a:t>Least </a:t>
            </a:r>
            <a:r>
              <a:rPr lang="en-US" dirty="0"/>
              <a:t>number of </a:t>
            </a:r>
            <a:r>
              <a:rPr lang="en-US" b="1" dirty="0"/>
              <a:t>Ratings</a:t>
            </a:r>
            <a:r>
              <a:rPr lang="en-US" dirty="0"/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Most</a:t>
            </a:r>
            <a:r>
              <a:rPr lang="en-US" dirty="0"/>
              <a:t> of the </a:t>
            </a:r>
            <a:r>
              <a:rPr lang="en-US" b="1" dirty="0"/>
              <a:t>Ratings &amp; Reviews </a:t>
            </a:r>
            <a:r>
              <a:rPr lang="en-US" dirty="0"/>
              <a:t>are </a:t>
            </a:r>
            <a:r>
              <a:rPr lang="en-US" b="1" dirty="0"/>
              <a:t>Positive</a:t>
            </a:r>
            <a:r>
              <a:rPr lang="en-US" dirty="0"/>
              <a:t>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The </a:t>
            </a:r>
            <a:r>
              <a:rPr lang="en-US" b="1" dirty="0"/>
              <a:t>Average Rating </a:t>
            </a:r>
            <a:r>
              <a:rPr lang="en-US" dirty="0"/>
              <a:t>across all </a:t>
            </a:r>
            <a:r>
              <a:rPr lang="en-US" b="1" dirty="0"/>
              <a:t>Products</a:t>
            </a:r>
            <a:r>
              <a:rPr lang="en-US" dirty="0"/>
              <a:t> is </a:t>
            </a:r>
            <a:r>
              <a:rPr lang="en-US" b="1" dirty="0"/>
              <a:t>3</a:t>
            </a:r>
            <a:r>
              <a:rPr lang="en-US" dirty="0"/>
              <a:t>, showing moderate overall Customer Satisfaction.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Positive</a:t>
            </a:r>
            <a:r>
              <a:rPr lang="en-US" dirty="0"/>
              <a:t> Sentiments are the </a:t>
            </a:r>
            <a:r>
              <a:rPr lang="en-US" b="1" dirty="0"/>
              <a:t>Highest</a:t>
            </a:r>
            <a:r>
              <a:rPr lang="en-US" dirty="0"/>
              <a:t> among all </a:t>
            </a:r>
            <a:r>
              <a:rPr lang="en-US" b="1" dirty="0"/>
              <a:t>Ratings</a:t>
            </a:r>
            <a:r>
              <a:rPr lang="en-US" dirty="0"/>
              <a:t>, while </a:t>
            </a:r>
            <a:r>
              <a:rPr lang="en-US" b="1" dirty="0"/>
              <a:t>Negative</a:t>
            </a:r>
            <a:r>
              <a:rPr lang="en-US" dirty="0"/>
              <a:t> Sentiments are the </a:t>
            </a:r>
            <a:r>
              <a:rPr lang="en-US" b="1" dirty="0"/>
              <a:t>Lowest </a:t>
            </a:r>
            <a:r>
              <a:rPr lang="en-US" dirty="0"/>
              <a:t>among all the </a:t>
            </a:r>
            <a:r>
              <a:rPr lang="en-US" b="1" dirty="0"/>
              <a:t>Ratings </a:t>
            </a:r>
            <a:r>
              <a:rPr lang="en-US" dirty="0"/>
              <a:t>indicating that most Customers have a Favorable perception of the Products.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Customers </a:t>
            </a:r>
            <a:r>
              <a:rPr lang="en-US" b="1" dirty="0"/>
              <a:t>Aged 25–40 </a:t>
            </a:r>
            <a:r>
              <a:rPr lang="en-US" dirty="0"/>
              <a:t>show the </a:t>
            </a:r>
            <a:r>
              <a:rPr lang="en-US" b="1" dirty="0"/>
              <a:t>Highest Rating </a:t>
            </a:r>
            <a:r>
              <a:rPr lang="en-US" dirty="0"/>
              <a:t>sentiment, while those </a:t>
            </a:r>
            <a:r>
              <a:rPr lang="en-US" b="1" dirty="0"/>
              <a:t>Above 60 </a:t>
            </a:r>
            <a:r>
              <a:rPr lang="en-US" dirty="0"/>
              <a:t>have the </a:t>
            </a:r>
            <a:r>
              <a:rPr lang="en-US" b="1" dirty="0"/>
              <a:t>Lowest </a:t>
            </a:r>
            <a:r>
              <a:rPr lang="en-US" dirty="0"/>
              <a:t>suggesting that Middle-Aged Customers are more satisfied with their experience compared to Older customers.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1F04A818-57CB-DA01-36D1-6AA98BCD0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D183E3C4-7DBC-84D9-9F7E-6D24925C7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8A32BED7-2E7D-13D1-E4B7-4FDFFAFF68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A0201ADC-BDF3-299C-DF91-6D242CA31C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6EB4BCFE-342F-6646-B7DB-4C2EAECA14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787B7-59F1-7E5C-964A-7D21F3EF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667A9AE2-A6BE-AEA6-6AEB-F183DABE591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8C883B-009D-89F8-7569-1F8E9BE47CF2}"/>
              </a:ext>
            </a:extLst>
          </p:cNvPr>
          <p:cNvSpPr/>
          <p:nvPr/>
        </p:nvSpPr>
        <p:spPr>
          <a:xfrm>
            <a:off x="947368" y="1189703"/>
            <a:ext cx="9528904" cy="502428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Analysis</a:t>
            </a:r>
            <a:endParaRPr lang="en-US" sz="2000" dirty="0"/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The </a:t>
            </a:r>
            <a:r>
              <a:rPr lang="en-US" b="1" dirty="0"/>
              <a:t>Top 5 Rated Products</a:t>
            </a:r>
            <a:r>
              <a:rPr lang="en-US" dirty="0"/>
              <a:t> are led by </a:t>
            </a:r>
            <a:r>
              <a:rPr lang="en-US" b="1" dirty="0"/>
              <a:t>Ice Skates </a:t>
            </a:r>
            <a:r>
              <a:rPr lang="en-US" dirty="0"/>
              <a:t>with </a:t>
            </a:r>
            <a:r>
              <a:rPr lang="en-US" b="1" dirty="0"/>
              <a:t>79</a:t>
            </a:r>
            <a:r>
              <a:rPr lang="en-US" dirty="0"/>
              <a:t> Ratings, followed by the </a:t>
            </a:r>
            <a:r>
              <a:rPr lang="en-US" b="1" dirty="0"/>
              <a:t>Fitness Tracker </a:t>
            </a:r>
            <a:r>
              <a:rPr lang="en-US" dirty="0"/>
              <a:t>with </a:t>
            </a:r>
            <a:r>
              <a:rPr lang="en-US" b="1" dirty="0"/>
              <a:t>76</a:t>
            </a:r>
            <a:r>
              <a:rPr lang="en-US" dirty="0"/>
              <a:t> ratings, </a:t>
            </a:r>
            <a:r>
              <a:rPr lang="en-US" b="1" dirty="0"/>
              <a:t>Kayak</a:t>
            </a:r>
            <a:r>
              <a:rPr lang="en-US" dirty="0"/>
              <a:t> with </a:t>
            </a:r>
            <a:r>
              <a:rPr lang="en-US" b="1" dirty="0"/>
              <a:t>75</a:t>
            </a:r>
            <a:r>
              <a:rPr lang="en-US" dirty="0"/>
              <a:t> Ratings, </a:t>
            </a:r>
            <a:r>
              <a:rPr lang="en-US" b="1" dirty="0"/>
              <a:t>Soccer Ball </a:t>
            </a:r>
            <a:r>
              <a:rPr lang="en-US" dirty="0"/>
              <a:t>with </a:t>
            </a:r>
            <a:r>
              <a:rPr lang="en-US" b="1" dirty="0"/>
              <a:t>75</a:t>
            </a:r>
            <a:r>
              <a:rPr lang="en-US" dirty="0"/>
              <a:t> Ratings, </a:t>
            </a:r>
            <a:r>
              <a:rPr lang="en-US" b="1" dirty="0"/>
              <a:t>Swim Goggles  </a:t>
            </a:r>
            <a:r>
              <a:rPr lang="en-US" dirty="0"/>
              <a:t>with </a:t>
            </a:r>
            <a:r>
              <a:rPr lang="en-US" b="1" dirty="0"/>
              <a:t>73</a:t>
            </a:r>
            <a:r>
              <a:rPr lang="en-US" dirty="0"/>
              <a:t> Ratings indicating Strong Customer Satisfaction and Popularity in these categories. 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/>
              <a:t>           The </a:t>
            </a:r>
            <a:r>
              <a:rPr lang="en-US" b="1" dirty="0"/>
              <a:t>Least Rated Produc</a:t>
            </a:r>
            <a:r>
              <a:rPr lang="en-US" dirty="0"/>
              <a:t>t is </a:t>
            </a:r>
            <a:r>
              <a:rPr lang="en-US" b="1" dirty="0"/>
              <a:t>Cycling Helmet </a:t>
            </a:r>
            <a:r>
              <a:rPr lang="en-US" dirty="0"/>
              <a:t>with </a:t>
            </a:r>
            <a:r>
              <a:rPr lang="en-US" b="1" dirty="0"/>
              <a:t>56</a:t>
            </a:r>
            <a:r>
              <a:rPr lang="en-US" dirty="0"/>
              <a:t> Ratings.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Ice Skates </a:t>
            </a:r>
            <a:r>
              <a:rPr lang="en-US" dirty="0"/>
              <a:t>received the </a:t>
            </a:r>
            <a:r>
              <a:rPr lang="en-US" b="1" dirty="0"/>
              <a:t>Highest </a:t>
            </a:r>
            <a:r>
              <a:rPr lang="en-US" dirty="0"/>
              <a:t>(79) Customer </a:t>
            </a:r>
            <a:r>
              <a:rPr lang="en-US" b="1" dirty="0"/>
              <a:t>Ratings</a:t>
            </a:r>
            <a:r>
              <a:rPr lang="en-US" dirty="0"/>
              <a:t>, while the </a:t>
            </a:r>
            <a:r>
              <a:rPr lang="en-US" b="1" dirty="0"/>
              <a:t>Yoga Mat </a:t>
            </a:r>
            <a:r>
              <a:rPr lang="en-US" dirty="0"/>
              <a:t>has the </a:t>
            </a:r>
            <a:r>
              <a:rPr lang="en-US" b="1" dirty="0"/>
              <a:t>Lowest </a:t>
            </a:r>
            <a:r>
              <a:rPr lang="en-US" dirty="0"/>
              <a:t>(56) </a:t>
            </a:r>
            <a:r>
              <a:rPr lang="en-US" b="1" dirty="0"/>
              <a:t>Ratings.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All marketing campaigns are exclusively focused on the </a:t>
            </a:r>
            <a:r>
              <a:rPr lang="en-US" b="1" dirty="0"/>
              <a:t>Sports</a:t>
            </a:r>
            <a:r>
              <a:rPr lang="en-US" dirty="0"/>
              <a:t> </a:t>
            </a:r>
            <a:r>
              <a:rPr lang="en-US" b="1" dirty="0"/>
              <a:t>Category</a:t>
            </a:r>
            <a:r>
              <a:rPr lang="en-US" dirty="0"/>
              <a:t> (20 Products), showing a clear strategy to promote Sports </a:t>
            </a:r>
            <a:r>
              <a:rPr lang="en-US" b="1" dirty="0"/>
              <a:t>Products</a:t>
            </a:r>
            <a:r>
              <a:rPr lang="en-US" dirty="0"/>
              <a:t>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The </a:t>
            </a:r>
            <a:r>
              <a:rPr lang="en-US" b="1" dirty="0"/>
              <a:t>Yoga Mat </a:t>
            </a:r>
            <a:r>
              <a:rPr lang="en-US" dirty="0"/>
              <a:t>has the </a:t>
            </a:r>
            <a:r>
              <a:rPr lang="en-US" b="1" dirty="0"/>
              <a:t>Highest</a:t>
            </a:r>
            <a:r>
              <a:rPr lang="en-US" dirty="0"/>
              <a:t> </a:t>
            </a:r>
            <a:r>
              <a:rPr lang="en-US" b="1" dirty="0"/>
              <a:t>Engagement_Rate</a:t>
            </a:r>
            <a:r>
              <a:rPr lang="en-US" dirty="0"/>
              <a:t>, while the </a:t>
            </a:r>
            <a:r>
              <a:rPr lang="en-US" b="1" dirty="0"/>
              <a:t>Fitness Tracker </a:t>
            </a:r>
            <a:r>
              <a:rPr lang="en-US" dirty="0"/>
              <a:t>has the </a:t>
            </a:r>
            <a:r>
              <a:rPr lang="en-US" b="1" dirty="0"/>
              <a:t>Lowest </a:t>
            </a:r>
            <a:r>
              <a:rPr lang="en-US" dirty="0"/>
              <a:t>showing stronger Customer interaction with the Yoga Mat.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/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E9215E1D-AD6D-FFF2-D9E9-0368AC737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80C2BD76-4100-806D-AAD4-E0AB59EAD9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1358DB3C-EFF5-7B53-CE0E-FDA083252B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C845D2F3-AB84-A385-8643-960B13C34A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72940B69-45B8-E07D-15C4-F156D02BB3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0E211-EA9C-0B44-7A74-4F217A14F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C0E6A989-60EB-030A-372A-A29B05A9AC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DBBC4CAD-787A-5CF3-6548-843BF2733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2AF52F1B-8193-18B3-0113-13BE992A6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553DB57B-1D2B-F14A-7525-1C1F4C55A6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78425745-09ED-3715-E430-BC755F1EAB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E5677E7B-5C98-F2F1-3D05-A116F5072D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26DE66-336B-48F5-A43E-9989C86EEB6B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143793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7EA92-020A-CFBB-2D41-2B647F5FD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ECD9-40FD-A131-B4C9-57C9D1C8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13361"/>
            <a:ext cx="10058400" cy="823999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Marketing Campaign Analysis Report (Summary)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FA4EF9A3-9E01-957D-A801-7B7B996B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EE1D12F4-639D-5249-60D1-2048FF6BB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B0988FC1-D404-DF8F-E51E-C1C3507ED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06A3EC89-228A-AAC5-715E-EEDF5D226C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EBE673C3-5FC9-DB88-8C8D-89D6B74914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Content Placeholder 5" descr="Soccer ball with solid fill">
            <a:extLst>
              <a:ext uri="{FF2B5EF4-FFF2-40B4-BE49-F238E27FC236}">
                <a16:creationId xmlns:a16="http://schemas.microsoft.com/office/drawing/2014/main" id="{3C93B9BD-D107-AC49-6822-F64EBD60C5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C4DFF4-49D2-5073-9B21-27DF706E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3"/>
          <a:stretch/>
        </p:blipFill>
        <p:spPr>
          <a:xfrm>
            <a:off x="980334" y="1887794"/>
            <a:ext cx="9495937" cy="4296696"/>
          </a:xfrm>
        </p:spPr>
      </p:pic>
    </p:spTree>
    <p:extLst>
      <p:ext uri="{BB962C8B-B14F-4D97-AF65-F5344CB8AC3E}">
        <p14:creationId xmlns:p14="http://schemas.microsoft.com/office/powerpoint/2010/main" val="422389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BF3DD-63FD-64F6-F461-64A91CA98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9581-C77F-4EAC-E5BC-CE71A9ED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7638"/>
            <a:ext cx="10408920" cy="729722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Customer &amp; Country Analysis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F6829FF9-43F0-1485-A244-5EF574B6F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BC78705A-431A-9086-F08C-7FCCE238F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CC09A09B-AF44-CCA2-DCFA-B53FA4247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1E4A2458-C002-ADC5-FE48-DA7C8871BE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6BEB50E4-6D00-1912-3E1A-54379F2848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Content Placeholder 5" descr="Soccer ball with solid fill">
            <a:extLst>
              <a:ext uri="{FF2B5EF4-FFF2-40B4-BE49-F238E27FC236}">
                <a16:creationId xmlns:a16="http://schemas.microsoft.com/office/drawing/2014/main" id="{C4502E9E-309B-EE11-739D-E956AE37C1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7F78A0-A615-9306-B353-DADB0F2A6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0"/>
          <a:stretch/>
        </p:blipFill>
        <p:spPr>
          <a:xfrm>
            <a:off x="1097978" y="1858297"/>
            <a:ext cx="9262763" cy="4296697"/>
          </a:xfrm>
        </p:spPr>
      </p:pic>
    </p:spTree>
    <p:extLst>
      <p:ext uri="{BB962C8B-B14F-4D97-AF65-F5344CB8AC3E}">
        <p14:creationId xmlns:p14="http://schemas.microsoft.com/office/powerpoint/2010/main" val="203088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FA29A-E2EE-414C-4B47-63EB54DC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AA21-1B15-5B03-71BF-5972BA36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7638"/>
            <a:ext cx="10408920" cy="729722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Customer Journey Analysis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979CBCFD-F66F-2746-F8E3-FDA89D61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96CA9DBE-7D33-8B1E-672A-AE9CEF7DE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E2AFA9B5-0805-2C8D-C57F-E6A32B5F2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37C904A0-ED50-24E5-B1AD-10F6E7FFA3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6EF5CEAD-DC5E-2457-846D-06E5EFD721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Content Placeholder 5" descr="Soccer ball with solid fill">
            <a:extLst>
              <a:ext uri="{FF2B5EF4-FFF2-40B4-BE49-F238E27FC236}">
                <a16:creationId xmlns:a16="http://schemas.microsoft.com/office/drawing/2014/main" id="{289D0DA7-46A7-983D-853E-A3B95606EC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79C7A1-CBCE-C5F3-19EF-4C1D8B6B7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42"/>
          <a:stretch/>
        </p:blipFill>
        <p:spPr>
          <a:xfrm>
            <a:off x="977662" y="1909645"/>
            <a:ext cx="9383080" cy="4284678"/>
          </a:xfrm>
        </p:spPr>
      </p:pic>
    </p:spTree>
    <p:extLst>
      <p:ext uri="{BB962C8B-B14F-4D97-AF65-F5344CB8AC3E}">
        <p14:creationId xmlns:p14="http://schemas.microsoft.com/office/powerpoint/2010/main" val="2700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ECD3-BD76-4C34-4058-54858CD58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FBC8-D453-B91C-5DE9-F5814AF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7638"/>
            <a:ext cx="10408920" cy="729722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Engagement Analysis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EBE44C73-E087-3132-8C45-6E35B932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3C233D8C-3C3F-E3F2-71E0-C3D3C3090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1F04244D-9C1F-1C39-BDDE-63FA2FFCF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0F1348E6-B438-A60E-D81A-F7EF7F8FAB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DCF826AA-DF77-F584-7EB2-7C41C99661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Content Placeholder 5" descr="Soccer ball with solid fill">
            <a:extLst>
              <a:ext uri="{FF2B5EF4-FFF2-40B4-BE49-F238E27FC236}">
                <a16:creationId xmlns:a16="http://schemas.microsoft.com/office/drawing/2014/main" id="{A5E595D4-9417-A5D4-6EE7-9D2DDF90B7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8EB812-14F8-2BA6-64B0-65690BCC5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3"/>
          <a:stretch/>
        </p:blipFill>
        <p:spPr>
          <a:xfrm>
            <a:off x="947367" y="1876419"/>
            <a:ext cx="9413375" cy="4258910"/>
          </a:xfrm>
        </p:spPr>
      </p:pic>
    </p:spTree>
    <p:extLst>
      <p:ext uri="{BB962C8B-B14F-4D97-AF65-F5344CB8AC3E}">
        <p14:creationId xmlns:p14="http://schemas.microsoft.com/office/powerpoint/2010/main" val="51529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66203-E2FD-5B8E-2FBA-0666808E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D1D736AA-4CA0-3AF5-0BE4-5EE2E85376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FED85541-58DE-B7EA-860E-359F62DDE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6E5B3D45-5951-4113-2E7D-4269B5433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78AD14D1-6147-9840-1B91-983AEF3A79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205F8F27-04EA-AC11-A166-8D51586C22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7D162630-E40C-0329-E062-A318EBA1C9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ECAEEE-0C44-06AE-67BD-D99B2057A76F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81690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1C91-67A9-1BBD-5C4F-38B5A9B71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EC5E-1810-A4CD-C18B-F30737E0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7638"/>
            <a:ext cx="10408920" cy="729722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Engagement Analysis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A7C15B31-EB76-9969-A759-7F5ACE7E2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F8936755-18C7-7C78-86E6-4AED10277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5E1FD04E-6535-518F-5125-931C4BF20C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B9778422-486B-A8A6-0BED-A61FD8BBFB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97B51125-93DE-5FCB-F749-311ADDD918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Content Placeholder 5" descr="Soccer ball with solid fill">
            <a:extLst>
              <a:ext uri="{FF2B5EF4-FFF2-40B4-BE49-F238E27FC236}">
                <a16:creationId xmlns:a16="http://schemas.microsoft.com/office/drawing/2014/main" id="{082F602F-8FEE-9BBC-6520-5D7A64CFF8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4726A1-2625-6ECE-0F29-18619E8DB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8"/>
          <a:stretch/>
        </p:blipFill>
        <p:spPr>
          <a:xfrm>
            <a:off x="947368" y="1856352"/>
            <a:ext cx="9413374" cy="4308473"/>
          </a:xfrm>
        </p:spPr>
      </p:pic>
    </p:spTree>
    <p:extLst>
      <p:ext uri="{BB962C8B-B14F-4D97-AF65-F5344CB8AC3E}">
        <p14:creationId xmlns:p14="http://schemas.microsoft.com/office/powerpoint/2010/main" val="250517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EEFBF-0A1A-4CA9-BE56-96472CC36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CB52-F1E1-721F-DE23-06419E21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7638"/>
            <a:ext cx="10408920" cy="729722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Rating sentiment Analysis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16985686-830E-B169-3CBD-21297F0F7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5C1B33D3-F3B5-E9BB-31B4-E4A2A1CFB3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9F84831B-28F7-BDAE-B51D-D0E4546980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F2739DB9-BE69-015E-6E5A-2CF6A5EAD7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ABEA348D-56A1-457D-B796-DE3E750DBE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Content Placeholder 5" descr="Soccer ball with solid fill">
            <a:extLst>
              <a:ext uri="{FF2B5EF4-FFF2-40B4-BE49-F238E27FC236}">
                <a16:creationId xmlns:a16="http://schemas.microsoft.com/office/drawing/2014/main" id="{8BE80BA7-CC03-61F9-A40D-C376F143BA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6ADB03-EBE2-4752-5183-F0BD141D6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7"/>
          <a:stretch/>
        </p:blipFill>
        <p:spPr>
          <a:xfrm>
            <a:off x="980334" y="1910351"/>
            <a:ext cx="9380407" cy="4205313"/>
          </a:xfrm>
        </p:spPr>
      </p:pic>
    </p:spTree>
    <p:extLst>
      <p:ext uri="{BB962C8B-B14F-4D97-AF65-F5344CB8AC3E}">
        <p14:creationId xmlns:p14="http://schemas.microsoft.com/office/powerpoint/2010/main" val="20942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68D2F-0B5B-F52B-7922-0FF10E514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B527-574D-A3D5-E95B-76418613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7638"/>
            <a:ext cx="10408920" cy="729722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 Analysis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A008DC93-86AF-8C8C-60CF-D4838C811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AF09A144-552E-3407-DDAA-139CC2DA7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030F827F-A532-9E9F-A501-3E9F5FE24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D7531846-2090-713C-CDAE-08683EC201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45002FDE-BADD-7948-2302-AA3AA989D9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Content Placeholder 5" descr="Soccer ball with solid fill">
            <a:extLst>
              <a:ext uri="{FF2B5EF4-FFF2-40B4-BE49-F238E27FC236}">
                <a16:creationId xmlns:a16="http://schemas.microsoft.com/office/drawing/2014/main" id="{13A3CCA9-B548-1676-4AB2-3835362043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A58A7A-55D3-758A-893C-ADD277A26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08"/>
          <a:stretch/>
        </p:blipFill>
        <p:spPr>
          <a:xfrm>
            <a:off x="947368" y="1856352"/>
            <a:ext cx="9413374" cy="4269145"/>
          </a:xfrm>
        </p:spPr>
      </p:pic>
    </p:spTree>
    <p:extLst>
      <p:ext uri="{BB962C8B-B14F-4D97-AF65-F5344CB8AC3E}">
        <p14:creationId xmlns:p14="http://schemas.microsoft.com/office/powerpoint/2010/main" val="230539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EDA42-386B-B1FD-8B7B-9DACBDDA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D9A3-6F7A-6A01-461D-ACC2228F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7638"/>
            <a:ext cx="10408920" cy="729722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 Analysis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500465D5-F493-92E9-C57A-BC63AB52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C5B888AB-720F-3DB0-2A46-CDF238D70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2A84A971-4D15-B836-54AC-74D753AB3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82CDEA99-EEEA-4445-C62F-C9C376AB2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EA18E956-7380-2FD9-E291-AB80B0E93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Content Placeholder 5" descr="Soccer ball with solid fill">
            <a:extLst>
              <a:ext uri="{FF2B5EF4-FFF2-40B4-BE49-F238E27FC236}">
                <a16:creationId xmlns:a16="http://schemas.microsoft.com/office/drawing/2014/main" id="{D610C846-4D7A-AC10-7DC5-6A1AEA526E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F81C5E-64A8-B5E7-3EF5-ED0A3D5A8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3"/>
          <a:stretch/>
        </p:blipFill>
        <p:spPr>
          <a:xfrm>
            <a:off x="947368" y="1868552"/>
            <a:ext cx="9413374" cy="4227447"/>
          </a:xfrm>
        </p:spPr>
      </p:pic>
    </p:spTree>
    <p:extLst>
      <p:ext uri="{BB962C8B-B14F-4D97-AF65-F5344CB8AC3E}">
        <p14:creationId xmlns:p14="http://schemas.microsoft.com/office/powerpoint/2010/main" val="220953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A505-DFF2-FE29-9773-B4129C650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4953-FE61-EBFB-2E86-AF1BC63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07638"/>
            <a:ext cx="10408920" cy="729722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 Analysis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DB96C300-AA45-696C-FBF2-F8639E2D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DDA46F09-968B-4E2E-CD46-015B2FCBD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8F0722B1-53C8-73B7-7B42-93F6913A8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23BE20B3-4667-975A-B420-640A7196EA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E12A9C41-F394-B9F7-1822-DB0EA305D4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Content Placeholder 5" descr="Soccer ball with solid fill">
            <a:extLst>
              <a:ext uri="{FF2B5EF4-FFF2-40B4-BE49-F238E27FC236}">
                <a16:creationId xmlns:a16="http://schemas.microsoft.com/office/drawing/2014/main" id="{901F3FBD-A5F9-DD83-3DF4-325CBBDA90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96F8C2-E2C3-854F-65DD-C106E55B4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92"/>
          <a:stretch/>
        </p:blipFill>
        <p:spPr>
          <a:xfrm>
            <a:off x="947368" y="1860546"/>
            <a:ext cx="9413374" cy="4302129"/>
          </a:xfrm>
        </p:spPr>
      </p:pic>
    </p:spTree>
    <p:extLst>
      <p:ext uri="{BB962C8B-B14F-4D97-AF65-F5344CB8AC3E}">
        <p14:creationId xmlns:p14="http://schemas.microsoft.com/office/powerpoint/2010/main" val="135148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346F-F7C0-0CBF-8F3B-919210D12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4F752E13-5F28-7521-D9EA-FACD2068D3B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A43C72E6-447E-747C-33E0-A1435A906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34BFC08B-027A-AD83-283E-3DE763F9D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0734FB8B-095E-37B3-7DEB-56F0BF82A4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904E2F79-A4EF-A967-93C0-5B702994E9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979222F6-2B2D-9B11-E9F2-B3D6568643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017BE1-A734-3C14-15FD-23E116CDBD78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RECOMMENDED ANALYSIS</a:t>
            </a:r>
          </a:p>
        </p:txBody>
      </p:sp>
    </p:spTree>
    <p:extLst>
      <p:ext uri="{BB962C8B-B14F-4D97-AF65-F5344CB8AC3E}">
        <p14:creationId xmlns:p14="http://schemas.microsoft.com/office/powerpoint/2010/main" val="6748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C8376-BD8B-0247-9E73-ED866C55F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B6D6-C484-1124-7D8E-7CD7A492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RECOMMENDED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586FDF-68A9-0CB2-4B9E-FA704AA79B4A}"/>
              </a:ext>
            </a:extLst>
          </p:cNvPr>
          <p:cNvSpPr/>
          <p:nvPr/>
        </p:nvSpPr>
        <p:spPr>
          <a:xfrm>
            <a:off x="1116625" y="1966452"/>
            <a:ext cx="9359646" cy="421803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Recommended Analysis refers to the Areas that needs deeper Exploration or further Study to uncover hidden </a:t>
            </a:r>
            <a:r>
              <a:rPr lang="en-IN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rends, Patterns, or Optimization opportunities.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Customer Engagement by Campaign and Age_Group &amp; Gender.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Drop-offs on specific Journey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tages like Checkout.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 which Content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ypes (Blog, Video, Newsletter) gives best Conversion_Rate.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Understand how Clicks, Views, Conversion Rate, and Ratings change over Time. (weekly/monthly).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Which Campaigns perform well over Time.</a:t>
            </a:r>
            <a:endParaRPr lang="en-US" dirty="0"/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Understand if Highly Rated Products are also Highly Engaged with.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DAACB603-9938-CA8C-7D6D-DA9A7E5F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4C21B9FE-BBD0-728D-CBAB-EFAC44C1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FD4C1794-91F7-1E83-BD54-CE2EDB74A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AB2E35D2-8CF5-6F45-DA88-3B7F061055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42206174-C47A-8B33-D702-6A07F980C7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371612ED-3491-CFB2-D7C6-7F12032F8D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2FAB7-6397-EA2D-45A5-19E2A056F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D8D0-3006-B095-181B-EFBCDDCA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Trends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645F8B-6CCD-BB81-3AC6-2D84CF969304}"/>
              </a:ext>
            </a:extLst>
          </p:cNvPr>
          <p:cNvSpPr/>
          <p:nvPr/>
        </p:nvSpPr>
        <p:spPr>
          <a:xfrm>
            <a:off x="1116625" y="1809134"/>
            <a:ext cx="9359646" cy="4517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600" b="1" u="sng" dirty="0"/>
              <a:t>Customer Demographics Trend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/>
              <a:t>Customers Aged 25-40 </a:t>
            </a:r>
            <a:r>
              <a:rPr lang="en-US" sz="1400" dirty="0"/>
              <a:t>have the </a:t>
            </a:r>
            <a:r>
              <a:rPr lang="en-US" sz="1400" b="1" dirty="0"/>
              <a:t>Highest Conversion_Rate </a:t>
            </a:r>
            <a:r>
              <a:rPr lang="en-US" sz="1400" dirty="0"/>
              <a:t>and</a:t>
            </a:r>
            <a:r>
              <a:rPr lang="en-US" sz="1400" b="1" dirty="0"/>
              <a:t> Positive Rating Sentiment, </a:t>
            </a:r>
            <a:r>
              <a:rPr lang="en-US" sz="1400" dirty="0"/>
              <a:t>making them the Most Satisfied and Engaged group.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The </a:t>
            </a:r>
            <a:r>
              <a:rPr lang="en-US" sz="1400" b="1" dirty="0"/>
              <a:t>Average Rating </a:t>
            </a:r>
            <a:r>
              <a:rPr lang="en-US" sz="1400" dirty="0"/>
              <a:t>across all </a:t>
            </a:r>
            <a:r>
              <a:rPr lang="en-US" sz="1400" b="1" dirty="0"/>
              <a:t>Products</a:t>
            </a:r>
            <a:r>
              <a:rPr lang="en-US" sz="1400" dirty="0"/>
              <a:t> is </a:t>
            </a:r>
            <a:r>
              <a:rPr lang="en-US" sz="1400" b="1" dirty="0"/>
              <a:t>3</a:t>
            </a:r>
            <a:r>
              <a:rPr lang="en-US" sz="1400" dirty="0"/>
              <a:t>, showing Moderate overall Customer Satisfaction.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/>
              <a:t>Trend : </a:t>
            </a:r>
            <a:r>
              <a:rPr lang="en-US" sz="1400" dirty="0"/>
              <a:t>Customers </a:t>
            </a:r>
            <a:r>
              <a:rPr lang="en-US" sz="1400" b="1" dirty="0"/>
              <a:t>Aged</a:t>
            </a:r>
            <a:r>
              <a:rPr lang="en-US" sz="1400" dirty="0"/>
              <a:t> </a:t>
            </a:r>
            <a:r>
              <a:rPr lang="en-US" sz="1400" b="1" dirty="0"/>
              <a:t>25–40</a:t>
            </a:r>
            <a:r>
              <a:rPr lang="en-US" sz="1400" dirty="0"/>
              <a:t> show the </a:t>
            </a:r>
            <a:r>
              <a:rPr lang="en-US" sz="1400" b="1" dirty="0"/>
              <a:t>Highest</a:t>
            </a:r>
            <a:r>
              <a:rPr lang="en-US" sz="1400" dirty="0"/>
              <a:t> Engagement and </a:t>
            </a:r>
            <a:r>
              <a:rPr lang="en-US" sz="1400"/>
              <a:t>Satisfaction levels.</a:t>
            </a:r>
            <a:endParaRPr lang="en-US" sz="1400" dirty="0"/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b="1" u="sng" dirty="0"/>
              <a:t>Product Engagement Trend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/>
              <a:t>Basketball consistently ranks highest</a:t>
            </a:r>
            <a:r>
              <a:rPr lang="en-US" sz="1400" dirty="0"/>
              <a:t> in Clicks, Likes, and Views, showing it’s the most popular Product.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/>
              <a:t>Surfboard ranks lowest</a:t>
            </a:r>
            <a:r>
              <a:rPr lang="en-US" sz="1400" dirty="0"/>
              <a:t> across all Engagement Metrics, indicating low interest.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/>
              <a:t>Trend : </a:t>
            </a:r>
            <a:r>
              <a:rPr lang="en-US" sz="1400" dirty="0"/>
              <a:t>There is a Clear preference for team sports like </a:t>
            </a:r>
            <a:r>
              <a:rPr lang="en-US" sz="1400" b="1" dirty="0"/>
              <a:t>Basketball</a:t>
            </a:r>
            <a:r>
              <a:rPr lang="en-US" sz="1400" dirty="0"/>
              <a:t>, while Seasonal Products like </a:t>
            </a:r>
            <a:r>
              <a:rPr lang="en-US" sz="1400" b="1" dirty="0"/>
              <a:t>Surfboards</a:t>
            </a:r>
            <a:r>
              <a:rPr lang="en-US" sz="1400" dirty="0"/>
              <a:t> receive significantly Less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u="sng" dirty="0"/>
              <a:t>Campaign Trend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Campaigns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only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Sports 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reflecting a narrow promotional strategy.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Campaign ID 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performs the Best in Engagement, while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Campaign ID 10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performs the Least.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/>
              <a:t>Trend :</a:t>
            </a:r>
            <a:r>
              <a:rPr lang="en-US" sz="1400" dirty="0"/>
              <a:t> Marketing efforts are heavily focused on one Category.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19260D0A-A550-A965-1527-F1040EA5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E5184180-3D04-1209-3277-464E478E7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1D8E92A1-6CC5-4375-D4B6-7BCB2E80B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6DF38CB9-8B75-BFC3-B994-E00B23015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811DFA28-3D7D-4703-05D3-0C1A8181F1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BB464896-19AC-9C49-88BC-47C0CD11C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9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E99EE-4EF2-2C68-C614-BA1C3EADF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C72CB95B-46D5-5465-E741-9DA48F61BC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6200" y="5641975"/>
            <a:ext cx="685800" cy="684213"/>
          </a:xfrm>
        </p:spPr>
      </p:pic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7F2A6C24-7F19-3C1D-BEEE-4821A324F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016426A1-490C-1179-7F31-3D2F00FF1A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F0CBEFEB-32F2-1E40-5F6E-5C06F87CC3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205B39A1-C930-3010-E51E-2CA9B2676F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A3ED08D5-952F-903C-D01B-2A803EED52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0802C6C-9AA3-03BB-996A-022D82B0BCCB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3322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7D8CE-1323-9626-723B-736B01E2E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951C-3929-3361-377A-6E30301E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RECOMMENDATIONS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AFD7B3-D879-429E-76DB-03B31FF1069C}"/>
              </a:ext>
            </a:extLst>
          </p:cNvPr>
          <p:cNvSpPr/>
          <p:nvPr/>
        </p:nvSpPr>
        <p:spPr>
          <a:xfrm>
            <a:off x="1096961" y="1966452"/>
            <a:ext cx="9285904" cy="427703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are the Actionable </a:t>
            </a:r>
            <a:r>
              <a:rPr lang="en-IN" i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uggestions based on current Findings, aimed at Improving future Performance and Strategy.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marketing on Customer’s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CLV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Females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contributes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More CLV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Males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Focus Marketing on the </a:t>
            </a:r>
            <a:r>
              <a:rPr lang="en-US" sz="1400" b="1" dirty="0"/>
              <a:t>25–40 Age Group </a:t>
            </a:r>
            <a:r>
              <a:rPr lang="en-US" sz="1400" dirty="0"/>
              <a:t>shows </a:t>
            </a:r>
            <a:r>
              <a:rPr lang="en-US" sz="1400" b="1" dirty="0"/>
              <a:t>High</a:t>
            </a:r>
            <a:r>
              <a:rPr lang="en-US" sz="1400" dirty="0"/>
              <a:t> </a:t>
            </a:r>
            <a:r>
              <a:rPr lang="en-US" sz="1400" b="1" dirty="0"/>
              <a:t>Conversion_Rate </a:t>
            </a:r>
            <a:r>
              <a:rPr lang="en-US" sz="1400" dirty="0"/>
              <a:t>and </a:t>
            </a:r>
            <a:r>
              <a:rPr lang="en-US" sz="1400" b="1" dirty="0"/>
              <a:t>Positive Rating Sentiment</a:t>
            </a:r>
            <a:r>
              <a:rPr lang="en-US" sz="1400" dirty="0"/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Optimize </a:t>
            </a:r>
            <a:r>
              <a:rPr lang="en-US" sz="1400" b="1" dirty="0"/>
              <a:t>Checkout</a:t>
            </a:r>
            <a:r>
              <a:rPr lang="en-US" sz="1400" dirty="0"/>
              <a:t> Experience </a:t>
            </a:r>
            <a:r>
              <a:rPr lang="en-US" sz="1400" b="1" dirty="0"/>
              <a:t>High Drop-off </a:t>
            </a:r>
            <a:r>
              <a:rPr lang="en-US" sz="1400" dirty="0"/>
              <a:t>at the </a:t>
            </a:r>
            <a:r>
              <a:rPr lang="en-US" sz="1400" b="1" dirty="0"/>
              <a:t>Checkout Stage </a:t>
            </a:r>
            <a:r>
              <a:rPr lang="en-US" sz="1400" dirty="0"/>
              <a:t>signals friction.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Highly </a:t>
            </a: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ated Products 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 content Types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Improve Performance of </a:t>
            </a:r>
            <a:r>
              <a:rPr lang="en-US" sz="1400" b="1" dirty="0"/>
              <a:t>Low-Engaging Products </a:t>
            </a:r>
            <a:r>
              <a:rPr lang="en-US" sz="1400" dirty="0"/>
              <a:t>like </a:t>
            </a:r>
            <a:r>
              <a:rPr lang="en-US" sz="1400" b="1" dirty="0"/>
              <a:t>Surfboard and Fitness Tracker.</a:t>
            </a:r>
            <a:endParaRPr lang="en-US" sz="1400" dirty="0"/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dirty="0"/>
              <a:t>Highlight </a:t>
            </a:r>
            <a:r>
              <a:rPr lang="en-US" sz="1400" b="1" dirty="0">
                <a:solidFill>
                  <a:schemeClr val="tx1"/>
                </a:solidFill>
              </a:rPr>
              <a:t>P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ositive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Ice Skates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marketing content.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Refine </a:t>
            </a:r>
            <a:r>
              <a:rPr lang="en-US" sz="1400" b="1" dirty="0"/>
              <a:t>Campaigns</a:t>
            </a:r>
            <a:r>
              <a:rPr lang="en-US" sz="1400" dirty="0"/>
              <a:t> with </a:t>
            </a:r>
            <a:r>
              <a:rPr lang="en-US" sz="1400" b="1" dirty="0"/>
              <a:t>Poor Performance </a:t>
            </a:r>
            <a:r>
              <a:rPr lang="en-US" sz="1400" dirty="0"/>
              <a:t>(e.g., ID 10, 19, 1) by Leveraging strategies from </a:t>
            </a:r>
            <a:r>
              <a:rPr lang="en-US" sz="1400" b="1" dirty="0"/>
              <a:t>Top performing</a:t>
            </a:r>
            <a:r>
              <a:rPr lang="en-US" sz="1400" dirty="0"/>
              <a:t> efforts like Campaign 15.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over time to track Brand perception &amp; Seasonality.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Use Time-Based Promotions Identify peak engagement periods and launch campaigns during those times.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62984ECA-C2AA-0CA6-1082-01D1117F2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62C09880-8E31-6E01-F894-1530CD2DA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92DAEAC7-2CFE-3BA7-690A-2D54122A3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EBFE9924-F4E0-8F86-7B31-08092C6B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B4336824-7149-3EEF-9850-6AB46723E3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F5AC3BBF-FBE3-5393-B6E4-FAE4719F2C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B7DB7-61D6-5B08-FD26-2DE897BBD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B19E-9A24-3448-60A4-A5BC8899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PROJECT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8FB82F56-7F00-D912-4F63-E5C797E4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759E4577-56B8-3B04-9C1C-1372897D6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C36C6F14-D9CB-5D6C-D778-F97F32C94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FBAAE7F6-6DC6-ED10-BF1E-D3254FBFD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5ED93342-1882-F638-EC96-34C0BE5608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B50DC5FC-2FEB-CC32-03C8-9473600632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E3DC55-4A1C-EFF4-02E3-7B69732127FA}"/>
              </a:ext>
            </a:extLst>
          </p:cNvPr>
          <p:cNvSpPr/>
          <p:nvPr/>
        </p:nvSpPr>
        <p:spPr>
          <a:xfrm>
            <a:off x="1096961" y="1966452"/>
            <a:ext cx="6444381" cy="7241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500" b="1" dirty="0"/>
              <a:t>Project             :  </a:t>
            </a:r>
            <a:r>
              <a:rPr lang="en-IN" sz="2500" dirty="0"/>
              <a:t>Marketing Campaign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FB2B7E-E3F8-FA51-F5C1-0EE243A073D6}"/>
              </a:ext>
            </a:extLst>
          </p:cNvPr>
          <p:cNvSpPr/>
          <p:nvPr/>
        </p:nvSpPr>
        <p:spPr>
          <a:xfrm>
            <a:off x="1096961" y="4046140"/>
            <a:ext cx="6444381" cy="7241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500" b="1" dirty="0"/>
              <a:t>Presented By  :  </a:t>
            </a:r>
            <a:r>
              <a:rPr lang="en-IN" sz="2500" dirty="0"/>
              <a:t>Anusha 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56B1B-0F60-D343-DEF5-D6BF7924E080}"/>
              </a:ext>
            </a:extLst>
          </p:cNvPr>
          <p:cNvSpPr/>
          <p:nvPr/>
        </p:nvSpPr>
        <p:spPr>
          <a:xfrm>
            <a:off x="1096961" y="3001204"/>
            <a:ext cx="6444381" cy="7241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500" b="1" dirty="0"/>
              <a:t>Data Source    :  </a:t>
            </a:r>
            <a:r>
              <a:rPr lang="en-IN" sz="2500" dirty="0"/>
              <a:t>Sports_Campaign_Data</a:t>
            </a:r>
          </a:p>
        </p:txBody>
      </p:sp>
    </p:spTree>
    <p:extLst>
      <p:ext uri="{BB962C8B-B14F-4D97-AF65-F5344CB8AC3E}">
        <p14:creationId xmlns:p14="http://schemas.microsoft.com/office/powerpoint/2010/main" val="300103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5D3B-0D20-8ABD-F5AC-1982E598E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A8A3-CBD0-9AA2-2A51-676B685F86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22955" y="2902974"/>
            <a:ext cx="3746090" cy="1052051"/>
          </a:xfrm>
        </p:spPr>
        <p:txBody>
          <a:bodyPr>
            <a:normAutofit/>
          </a:bodyPr>
          <a:lstStyle/>
          <a:p>
            <a:r>
              <a:rPr lang="en-IN" sz="6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772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FF06-133E-FC1C-6F98-3053A151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256B-BEF1-4074-8866-46216D7D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A44D8-4628-796B-9F33-7573CB1EC2E0}"/>
              </a:ext>
            </a:extLst>
          </p:cNvPr>
          <p:cNvSpPr/>
          <p:nvPr/>
        </p:nvSpPr>
        <p:spPr>
          <a:xfrm>
            <a:off x="1096961" y="1966451"/>
            <a:ext cx="7221129" cy="28316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Analysis focuses on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ustomer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ehaviour, Customer Journey &amp; Engagement, Rating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entiment, Product Analysis and Campaign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erformance using Power BI Reports.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is to improve Marketing outcomes by identifying Key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etrics, Trends, and Conversion barriers.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877A7C9C-D853-D9E2-A40E-5D30C986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3CE13854-F8B7-3FA8-5CE1-5F8210274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35A3CD7A-E7B0-CC3D-3AB3-ABEF0B2218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6314C002-1C61-3435-6893-F316415E88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F30D5771-8A0F-0135-6A7B-EC022205EB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B899E351-3398-8AEC-E625-A90652941D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pic>
        <p:nvPicPr>
          <p:cNvPr id="3" name="Picture 2" descr="Project Analysis icon in SVG, PNG formats">
            <a:extLst>
              <a:ext uri="{FF2B5EF4-FFF2-40B4-BE49-F238E27FC236}">
                <a16:creationId xmlns:a16="http://schemas.microsoft.com/office/drawing/2014/main" id="{BA2F3A06-D808-6CE6-59F7-7B76D5A0D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858" y="2416277"/>
            <a:ext cx="1939413" cy="193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83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D9134-3126-D7C2-7701-FE16AE036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39DE-CF5D-D8DC-A1EB-E976D530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 fontScale="90000"/>
          </a:bodyPr>
          <a:lstStyle/>
          <a:p>
            <a:br>
              <a:rPr lang="en-IN" sz="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4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OBJECTIVES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A1C97F-4089-268D-C443-E3F68BAE4191}"/>
              </a:ext>
            </a:extLst>
          </p:cNvPr>
          <p:cNvSpPr/>
          <p:nvPr/>
        </p:nvSpPr>
        <p:spPr>
          <a:xfrm>
            <a:off x="1096962" y="1966453"/>
            <a:ext cx="9226909" cy="390253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 and Compare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ustomer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ngagement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ates by Demographics and Content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Customer Lifetime Value (CLV) and Sentiment distribution.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 Conversion Rate and Drop-off Rate across Customer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ourney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tages.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Campaign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ffectiveness and Product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erformance.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enhance the Marketing Strategy.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uncover the Actionable Insights.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7ACE8133-53AC-830B-DFD6-19C9E192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417F30A5-2653-A81A-D66F-79471CDC9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80E8FA0A-E088-3D3B-47E7-B54BF72CD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05D2E4EA-F8D0-121B-613E-FE9DFEC0A5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95F00397-850E-0C05-47B6-B344592FAA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46A344EC-F7F4-B070-4FF1-06BC021112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7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8FE17-B1B9-C43A-AE97-AFB6BD1A9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0183-FE70-B6D0-FEC1-CD390FC9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 fontScale="90000"/>
          </a:bodyPr>
          <a:lstStyle/>
          <a:p>
            <a:br>
              <a:rPr lang="en-IN" sz="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4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SET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A7A3D1-BD2B-1FA5-E8B9-4E196E1C0C02}"/>
              </a:ext>
            </a:extLst>
          </p:cNvPr>
          <p:cNvSpPr/>
          <p:nvPr/>
        </p:nvSpPr>
        <p:spPr>
          <a:xfrm>
            <a:off x="1096962" y="1966451"/>
            <a:ext cx="3416044" cy="344544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Used: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Customer_Journey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Cust_Review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Engagement_Data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662E456F-028B-1EC1-43AD-1AABB46F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D588EB28-637F-5BDC-9B07-8636A2C1E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7E18AA0B-7977-746B-0645-1A796E9BC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808C14E4-DF87-1AE4-8B5F-21A6125A2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EF203E7F-3B48-8619-3586-DBACDA4084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648C9F5B-7685-2397-E600-8D00DD320E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5AA12D-0500-18EB-D9EA-5884CEFB8FC1}"/>
              </a:ext>
            </a:extLst>
          </p:cNvPr>
          <p:cNvSpPr/>
          <p:nvPr/>
        </p:nvSpPr>
        <p:spPr>
          <a:xfrm>
            <a:off x="5034510" y="1966451"/>
            <a:ext cx="5288972" cy="424731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Structure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    : 100,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Customer_Journey : 4011,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Cust_Review : 1363,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Engagement_Data : 4623,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       : 20,       Countries                : 10)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(Customers     : 6,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Customer_Journey : 7,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Cust_Review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6,  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Engagement_Data  : 8,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       : 4</a:t>
            </a:r>
            <a:r>
              <a:rPr lang="en-IN" sz="16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  Countries                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5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47678-7922-3CE9-83B9-11AB67CE9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7F0-A36B-97E1-E7A1-B5DF6037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 fontScale="90000"/>
          </a:bodyPr>
          <a:lstStyle/>
          <a:p>
            <a:br>
              <a:rPr lang="en-IN" sz="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4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TOOLS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3F2340-3AA7-8543-2C4E-49FF2E734CC4}"/>
              </a:ext>
            </a:extLst>
          </p:cNvPr>
          <p:cNvSpPr/>
          <p:nvPr/>
        </p:nvSpPr>
        <p:spPr>
          <a:xfrm>
            <a:off x="1096960" y="1966452"/>
            <a:ext cx="7191633" cy="175014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        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For Reports, Dashboards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Visualizations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Query 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For Data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leaning and Transformation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                  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For Calculated </a:t>
            </a: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olumns and Measures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EF5A998C-05E4-C788-CE2F-80242CC1D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C8A15BD8-CA41-54EB-ADB9-5A1ACC4FD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BD9BEEB8-5256-4A81-C4E4-783225033F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D9F3B077-0138-E749-8324-B2B819E29D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E02AB811-F540-CD55-111F-FBD4502777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D6665AA0-A823-0FDF-77FC-FB0F0868D3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F9F85C-ED96-2238-A492-C46B7B06DDD8}"/>
              </a:ext>
            </a:extLst>
          </p:cNvPr>
          <p:cNvSpPr/>
          <p:nvPr/>
        </p:nvSpPr>
        <p:spPr>
          <a:xfrm>
            <a:off x="1096960" y="4179665"/>
            <a:ext cx="7191632" cy="71688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Power Point  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21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604EC-7C72-0D48-B29E-73659BBD7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954D-289B-E4AB-0C32-E722AC15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9011"/>
            <a:ext cx="10058400" cy="820123"/>
          </a:xfrm>
        </p:spPr>
        <p:txBody>
          <a:bodyPr>
            <a:normAutofit fontScale="90000"/>
          </a:bodyPr>
          <a:lstStyle/>
          <a:p>
            <a:br>
              <a:rPr lang="en-IN" sz="5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44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 MANIPULATION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F930F8-A306-BBAD-7EEB-3567B2EDB1C4}"/>
              </a:ext>
            </a:extLst>
          </p:cNvPr>
          <p:cNvSpPr/>
          <p:nvPr/>
        </p:nvSpPr>
        <p:spPr>
          <a:xfrm>
            <a:off x="1096961" y="1966453"/>
            <a:ext cx="4999039" cy="37755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Measures Created: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Conversion_Rate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(Purchased &amp; Checkout / Total Visits)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Dropoff_Rate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(Dropoffs Total Visits)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Engagement_Rate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(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Likes / Total Clicks)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Click_Through_Rate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(Total Clicks / Total Views)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CLV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SUM(Purchase Value per Customer)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333125-168C-CD1D-620A-C93FE854B38D}"/>
              </a:ext>
            </a:extLst>
          </p:cNvPr>
          <p:cNvSpPr/>
          <p:nvPr/>
        </p:nvSpPr>
        <p:spPr>
          <a:xfrm>
            <a:off x="6513554" y="1947163"/>
            <a:ext cx="3623504" cy="377558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Applied: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Filter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(01-Jan-2023 to 31-Dec-2025)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Slicers 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Group,    Gender, 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	Country,         Content Type,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	CampaignID,  Stage,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	Rating_Sentiment</a:t>
            </a:r>
          </a:p>
        </p:txBody>
      </p:sp>
      <p:pic>
        <p:nvPicPr>
          <p:cNvPr id="24" name="Graphic 23" descr="Body builder with solid fill">
            <a:extLst>
              <a:ext uri="{FF2B5EF4-FFF2-40B4-BE49-F238E27FC236}">
                <a16:creationId xmlns:a16="http://schemas.microsoft.com/office/drawing/2014/main" id="{AD359D0B-115C-F6C1-F08A-EDC4F1D24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6271" y="5411894"/>
            <a:ext cx="914400" cy="914400"/>
          </a:xfrm>
          <a:prstGeom prst="rect">
            <a:avLst/>
          </a:prstGeom>
        </p:spPr>
      </p:pic>
      <p:pic>
        <p:nvPicPr>
          <p:cNvPr id="25" name="Content Placeholder 5" descr="Soccer ball with solid fill">
            <a:extLst>
              <a:ext uri="{FF2B5EF4-FFF2-40B4-BE49-F238E27FC236}">
                <a16:creationId xmlns:a16="http://schemas.microsoft.com/office/drawing/2014/main" id="{9B6E9E41-712A-48F8-228E-BF4E6EA04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475" y="5641969"/>
            <a:ext cx="684325" cy="684325"/>
          </a:xfrm>
        </p:spPr>
      </p:pic>
      <p:pic>
        <p:nvPicPr>
          <p:cNvPr id="30" name="Graphic 29" descr="Bar graph with upward trend with solid fill">
            <a:extLst>
              <a:ext uri="{FF2B5EF4-FFF2-40B4-BE49-F238E27FC236}">
                <a16:creationId xmlns:a16="http://schemas.microsoft.com/office/drawing/2014/main" id="{75F471E0-274A-297A-194F-28F8098A8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48923" y="30859"/>
            <a:ext cx="820123" cy="820123"/>
          </a:xfrm>
          <a:prstGeom prst="rect">
            <a:avLst/>
          </a:prstGeom>
        </p:spPr>
      </p:pic>
      <p:pic>
        <p:nvPicPr>
          <p:cNvPr id="31" name="Graphic 30" descr="Pie chart with solid fill">
            <a:extLst>
              <a:ext uri="{FF2B5EF4-FFF2-40B4-BE49-F238E27FC236}">
                <a16:creationId xmlns:a16="http://schemas.microsoft.com/office/drawing/2014/main" id="{2BF2A117-9E87-5680-5C9E-667E03FB1C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7367" y="62379"/>
            <a:ext cx="724117" cy="724117"/>
          </a:xfrm>
          <a:prstGeom prst="rect">
            <a:avLst/>
          </a:prstGeom>
        </p:spPr>
      </p:pic>
      <p:pic>
        <p:nvPicPr>
          <p:cNvPr id="32" name="Content Placeholder 4" descr="Presentation with pie chart with solid fill">
            <a:extLst>
              <a:ext uri="{FF2B5EF4-FFF2-40B4-BE49-F238E27FC236}">
                <a16:creationId xmlns:a16="http://schemas.microsoft.com/office/drawing/2014/main" id="{FDF69706-1E0D-1B62-9EBE-96D83036D0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317" y="30859"/>
            <a:ext cx="914400" cy="914400"/>
          </a:xfrm>
          <a:prstGeom prst="rect">
            <a:avLst/>
          </a:prstGeom>
        </p:spPr>
      </p:pic>
      <p:pic>
        <p:nvPicPr>
          <p:cNvPr id="33" name="Graphic 32" descr="Bar chart with solid fill">
            <a:extLst>
              <a:ext uri="{FF2B5EF4-FFF2-40B4-BE49-F238E27FC236}">
                <a16:creationId xmlns:a16="http://schemas.microsoft.com/office/drawing/2014/main" id="{66CC5AA3-D35A-FF5B-F75B-97D552D2C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934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3027</TotalTime>
  <Words>2042</Words>
  <Application>Microsoft Office PowerPoint</Application>
  <PresentationFormat>Widescreen</PresentationFormat>
  <Paragraphs>244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Calibri</vt:lpstr>
      <vt:lpstr>Calibri Light</vt:lpstr>
      <vt:lpstr>Symbol</vt:lpstr>
      <vt:lpstr>Retrospect</vt:lpstr>
      <vt:lpstr>Marketing Campaign Analysis Report</vt:lpstr>
      <vt:lpstr>TABLE OF CONTENT</vt:lpstr>
      <vt:lpstr>PowerPoint Presentation</vt:lpstr>
      <vt:lpstr>PROJECT</vt:lpstr>
      <vt:lpstr>INTRODUCTION</vt:lpstr>
      <vt:lpstr> OBJECTIVES</vt:lpstr>
      <vt:lpstr> DATA SET</vt:lpstr>
      <vt:lpstr> TOOLS</vt:lpstr>
      <vt:lpstr> DATA MANIPULATION</vt:lpstr>
      <vt:lpstr>PowerPoint Presentation</vt:lpstr>
      <vt:lpstr>INSIGHTS</vt:lpstr>
      <vt:lpstr>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Marketing Campaign Analysis Report (Summary)</vt:lpstr>
      <vt:lpstr>Customer &amp; Country Analysis</vt:lpstr>
      <vt:lpstr>Customer Journey Analysis</vt:lpstr>
      <vt:lpstr>Engagement Analysis</vt:lpstr>
      <vt:lpstr>Engagement Analysis</vt:lpstr>
      <vt:lpstr>Rating sentiment Analysis</vt:lpstr>
      <vt:lpstr>Project Analysis</vt:lpstr>
      <vt:lpstr>Project Analysis</vt:lpstr>
      <vt:lpstr>Project Analysis</vt:lpstr>
      <vt:lpstr>PowerPoint Presentation</vt:lpstr>
      <vt:lpstr>RECOMMENDED ANALYSIS</vt:lpstr>
      <vt:lpstr>Trends</vt:lpstr>
      <vt:lpstr>PowerPoint Presentation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 narapareddy</dc:creator>
  <cp:lastModifiedBy>anusha narapareddy</cp:lastModifiedBy>
  <cp:revision>56</cp:revision>
  <dcterms:created xsi:type="dcterms:W3CDTF">2025-05-11T13:33:52Z</dcterms:created>
  <dcterms:modified xsi:type="dcterms:W3CDTF">2025-08-15T10:16:34Z</dcterms:modified>
</cp:coreProperties>
</file>