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77" r:id="rId5"/>
    <p:sldId id="260" r:id="rId6"/>
    <p:sldId id="268" r:id="rId7"/>
    <p:sldId id="280" r:id="rId8"/>
    <p:sldId id="267" r:id="rId9"/>
    <p:sldId id="269" r:id="rId10"/>
    <p:sldId id="270" r:id="rId11"/>
    <p:sldId id="271" r:id="rId12"/>
    <p:sldId id="272" r:id="rId13"/>
    <p:sldId id="275" r:id="rId14"/>
    <p:sldId id="276" r:id="rId15"/>
    <p:sldId id="263" r:id="rId16"/>
    <p:sldId id="262" r:id="rId17"/>
    <p:sldId id="264" r:id="rId18"/>
    <p:sldId id="265" r:id="rId19"/>
    <p:sldId id="266" r:id="rId20"/>
    <p:sldId id="279" r:id="rId21"/>
    <p:sldId id="274" r:id="rId22"/>
    <p:sldId id="282"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4/25/2024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4/25/2024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4/25/2024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4/25/2024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4/25/2024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4/25/2024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4/25/2024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5AEFE6-10DE-B0AE-1D3F-E9D5D9934BF4}"/>
              </a:ext>
            </a:extLst>
          </p:cNvPr>
          <p:cNvPicPr>
            <a:picLocks noChangeAspect="1"/>
          </p:cNvPicPr>
          <p:nvPr/>
        </p:nvPicPr>
        <p:blipFill>
          <a:blip r:embed="rId2"/>
          <a:stretch>
            <a:fillRect/>
          </a:stretch>
        </p:blipFill>
        <p:spPr>
          <a:xfrm>
            <a:off x="0" y="0"/>
            <a:ext cx="5427754" cy="6420255"/>
          </a:xfrm>
          <a:prstGeom prst="rect">
            <a:avLst/>
          </a:prstGeom>
        </p:spPr>
      </p:pic>
      <p:sp>
        <p:nvSpPr>
          <p:cNvPr id="4" name="TextBox 3">
            <a:extLst>
              <a:ext uri="{FF2B5EF4-FFF2-40B4-BE49-F238E27FC236}">
                <a16:creationId xmlns:a16="http://schemas.microsoft.com/office/drawing/2014/main" id="{BF07946C-8AEF-72BC-DA1F-C66DEFB4D340}"/>
              </a:ext>
            </a:extLst>
          </p:cNvPr>
          <p:cNvSpPr txBox="1"/>
          <p:nvPr/>
        </p:nvSpPr>
        <p:spPr>
          <a:xfrm>
            <a:off x="5747426" y="75431"/>
            <a:ext cx="6094378" cy="2862322"/>
          </a:xfrm>
          <a:prstGeom prst="rect">
            <a:avLst/>
          </a:prstGeom>
          <a:noFill/>
        </p:spPr>
        <p:txBody>
          <a:bodyPr wrap="square">
            <a:spAutoFit/>
          </a:bodyPr>
          <a:lstStyle/>
          <a:p>
            <a:r>
              <a:rPr lang="en-US" sz="6000" b="1" dirty="0">
                <a:latin typeface="+mj-lt"/>
                <a:ea typeface="Kanit" pitchFamily="34" charset="-122"/>
                <a:cs typeface="Kanit" pitchFamily="34" charset="-120"/>
              </a:rPr>
              <a:t>HR Analytics </a:t>
            </a:r>
            <a:br>
              <a:rPr lang="en-US" sz="6000" b="1" dirty="0">
                <a:latin typeface="+mj-lt"/>
                <a:ea typeface="Kanit" pitchFamily="34" charset="-122"/>
                <a:cs typeface="Kanit" pitchFamily="34" charset="-120"/>
              </a:rPr>
            </a:br>
            <a:r>
              <a:rPr lang="en-US" sz="6000" b="1" dirty="0">
                <a:latin typeface="+mj-lt"/>
                <a:ea typeface="Kanit" pitchFamily="34" charset="-122"/>
                <a:cs typeface="Kanit" pitchFamily="34" charset="-120"/>
              </a:rPr>
              <a:t>Employee Retention</a:t>
            </a:r>
            <a:endParaRPr lang="en-IN" sz="6000" dirty="0">
              <a:latin typeface="+mj-lt"/>
            </a:endParaRPr>
          </a:p>
        </p:txBody>
      </p:sp>
      <p:sp>
        <p:nvSpPr>
          <p:cNvPr id="6" name="TextBox 5">
            <a:extLst>
              <a:ext uri="{FF2B5EF4-FFF2-40B4-BE49-F238E27FC236}">
                <a16:creationId xmlns:a16="http://schemas.microsoft.com/office/drawing/2014/main" id="{7175AA5F-5F4F-6A44-D3D1-910D2753FBBB}"/>
              </a:ext>
            </a:extLst>
          </p:cNvPr>
          <p:cNvSpPr txBox="1"/>
          <p:nvPr/>
        </p:nvSpPr>
        <p:spPr>
          <a:xfrm>
            <a:off x="9015109" y="5232094"/>
            <a:ext cx="6094378" cy="810478"/>
          </a:xfrm>
          <a:prstGeom prst="rect">
            <a:avLst/>
          </a:prstGeom>
          <a:noFill/>
        </p:spPr>
        <p:txBody>
          <a:bodyPr wrap="square">
            <a:spAutoFit/>
          </a:bodyPr>
          <a:lstStyle/>
          <a:p>
            <a:pPr marL="0" indent="0">
              <a:lnSpc>
                <a:spcPts val="2799"/>
              </a:lnSpc>
              <a:buNone/>
            </a:pPr>
            <a:r>
              <a:rPr lang="en-US" sz="2800" b="1" dirty="0">
                <a:solidFill>
                  <a:srgbClr val="2C3249"/>
                </a:solidFill>
                <a:latin typeface="Bahnschrift" panose="020B0502040204020203" pitchFamily="34" charset="0"/>
                <a:ea typeface="Martel Sans" pitchFamily="34" charset="-122"/>
                <a:cs typeface="Martel Sans" pitchFamily="34" charset="-120"/>
              </a:rPr>
              <a:t>By-</a:t>
            </a:r>
            <a:endParaRPr lang="en-US" sz="2800" dirty="0">
              <a:solidFill>
                <a:srgbClr val="2C3249"/>
              </a:solidFill>
              <a:latin typeface="Bahnschrift" panose="020B0502040204020203" pitchFamily="34" charset="0"/>
              <a:ea typeface="Martel Sans" pitchFamily="34" charset="-122"/>
              <a:cs typeface="Martel Sans" pitchFamily="34" charset="-120"/>
            </a:endParaRPr>
          </a:p>
          <a:p>
            <a:pPr marL="285750" indent="-285750">
              <a:lnSpc>
                <a:spcPts val="2799"/>
              </a:lnSpc>
              <a:buFont typeface="Arial" panose="020B0604020202020204" pitchFamily="34" charset="0"/>
              <a:buChar char="•"/>
            </a:pPr>
            <a:r>
              <a:rPr lang="en-US" sz="2400" dirty="0">
                <a:solidFill>
                  <a:srgbClr val="2C3249"/>
                </a:solidFill>
                <a:latin typeface="Bahnschrift" panose="020B0502040204020203" pitchFamily="34" charset="0"/>
                <a:ea typeface="Martel Sans" pitchFamily="34" charset="-122"/>
              </a:rPr>
              <a:t>Rayankula Anusha</a:t>
            </a:r>
          </a:p>
        </p:txBody>
      </p:sp>
      <p:cxnSp>
        <p:nvCxnSpPr>
          <p:cNvPr id="7" name="Straight Connector 6">
            <a:extLst>
              <a:ext uri="{FF2B5EF4-FFF2-40B4-BE49-F238E27FC236}">
                <a16:creationId xmlns:a16="http://schemas.microsoft.com/office/drawing/2014/main" id="{F31674CE-CA3F-8A45-AE70-E9381A0699D0}"/>
              </a:ext>
            </a:extLst>
          </p:cNvPr>
          <p:cNvCxnSpPr>
            <a:cxnSpLocks/>
          </p:cNvCxnSpPr>
          <p:nvPr/>
        </p:nvCxnSpPr>
        <p:spPr>
          <a:xfrm>
            <a:off x="5483532" y="3036310"/>
            <a:ext cx="657876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4256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612D787D-7985-C166-CA6A-D040E66275C4}"/>
              </a:ext>
            </a:extLst>
          </p:cNvPr>
          <p:cNvSpPr>
            <a:spLocks noGrp="1"/>
          </p:cNvSpPr>
          <p:nvPr>
            <p:ph type="title"/>
          </p:nvPr>
        </p:nvSpPr>
        <p:spPr/>
        <p:txBody>
          <a:bodyPr/>
          <a:lstStyle/>
          <a:p>
            <a:endParaRPr lang="en-IN"/>
          </a:p>
        </p:txBody>
      </p:sp>
      <p:pic>
        <p:nvPicPr>
          <p:cNvPr id="8" name="Picture Placeholder 7">
            <a:extLst>
              <a:ext uri="{FF2B5EF4-FFF2-40B4-BE49-F238E27FC236}">
                <a16:creationId xmlns:a16="http://schemas.microsoft.com/office/drawing/2014/main" id="{99221B71-1EBD-463A-E943-42D53A5E3B70}"/>
              </a:ext>
            </a:extLst>
          </p:cNvPr>
          <p:cNvPicPr>
            <a:picLocks noGrp="1" noChangeAspect="1"/>
          </p:cNvPicPr>
          <p:nvPr>
            <p:ph type="pic" idx="4294967295"/>
          </p:nvPr>
        </p:nvPicPr>
        <p:blipFill>
          <a:blip r:embed="rId2">
            <a:extLst>
              <a:ext uri="{28A0092B-C50C-407E-A947-70E740481C1C}">
                <a14:useLocalDpi xmlns:a14="http://schemas.microsoft.com/office/drawing/2010/main" val="0"/>
              </a:ext>
            </a:extLst>
          </a:blip>
          <a:srcRect t="7314" b="7314"/>
          <a:stretch/>
        </p:blipFill>
        <p:spPr>
          <a:xfrm>
            <a:off x="0" y="0"/>
            <a:ext cx="12192000" cy="6429375"/>
          </a:xfrm>
        </p:spPr>
      </p:pic>
      <p:sp>
        <p:nvSpPr>
          <p:cNvPr id="13" name="TextBox 12">
            <a:extLst>
              <a:ext uri="{FF2B5EF4-FFF2-40B4-BE49-F238E27FC236}">
                <a16:creationId xmlns:a16="http://schemas.microsoft.com/office/drawing/2014/main" id="{8BE57423-3B14-4A21-49D2-0AD8115D8F6B}"/>
              </a:ext>
            </a:extLst>
          </p:cNvPr>
          <p:cNvSpPr txBox="1"/>
          <p:nvPr/>
        </p:nvSpPr>
        <p:spPr>
          <a:xfrm>
            <a:off x="504824" y="340261"/>
            <a:ext cx="8522443"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6 – Attrition rate Vs year since last promotion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15" name="TextBox 14">
            <a:extLst>
              <a:ext uri="{FF2B5EF4-FFF2-40B4-BE49-F238E27FC236}">
                <a16:creationId xmlns:a16="http://schemas.microsoft.com/office/drawing/2014/main" id="{E338A07E-AA34-5D80-899A-96285947A6B7}"/>
              </a:ext>
            </a:extLst>
          </p:cNvPr>
          <p:cNvSpPr txBox="1"/>
          <p:nvPr/>
        </p:nvSpPr>
        <p:spPr>
          <a:xfrm>
            <a:off x="504824" y="1174879"/>
            <a:ext cx="10933472" cy="1785104"/>
          </a:xfrm>
          <a:prstGeom prst="rect">
            <a:avLst/>
          </a:prstGeom>
          <a:noFill/>
        </p:spPr>
        <p:txBody>
          <a:bodyPr wrap="square">
            <a:spAutoFit/>
          </a:bodyPr>
          <a:lstStyle/>
          <a:p>
            <a:pPr marL="342900" indent="-342900">
              <a:buSzPct val="100000"/>
              <a:buFont typeface="Arial" panose="020B0604020202020204" pitchFamily="34" charset="0"/>
              <a:buChar char="•"/>
            </a:pPr>
            <a:r>
              <a:rPr lang="en-US" dirty="0">
                <a:latin typeface="Montserrat" pitchFamily="34" charset="0"/>
              </a:rPr>
              <a:t>Below visualization is the dual axis chart that shows the relation between the attrition rate and year since last promotion.</a:t>
            </a:r>
          </a:p>
          <a:p>
            <a:pPr marL="342900" indent="-342900">
              <a:buSzPct val="100000"/>
              <a:buFont typeface="Arial" panose="020B0604020202020204" pitchFamily="34" charset="0"/>
              <a:buChar char="•"/>
            </a:pPr>
            <a:r>
              <a:rPr lang="en-US" dirty="0">
                <a:latin typeface="Montserrat" pitchFamily="34" charset="0"/>
              </a:rPr>
              <a:t>The data shows a positive correlation between attrition rate and years since last promotion. Departments with longer tenures since their last promotion tend to have higher attrition rates.</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16" name="Picture 15">
            <a:extLst>
              <a:ext uri="{FF2B5EF4-FFF2-40B4-BE49-F238E27FC236}">
                <a16:creationId xmlns:a16="http://schemas.microsoft.com/office/drawing/2014/main" id="{DF00C9E8-4A6F-268E-EC5C-53FA05B4136F}"/>
              </a:ext>
            </a:extLst>
          </p:cNvPr>
          <p:cNvPicPr>
            <a:picLocks noChangeAspect="1"/>
          </p:cNvPicPr>
          <p:nvPr/>
        </p:nvPicPr>
        <p:blipFill>
          <a:blip r:embed="rId3"/>
          <a:stretch>
            <a:fillRect/>
          </a:stretch>
        </p:blipFill>
        <p:spPr>
          <a:xfrm>
            <a:off x="2329442" y="2947502"/>
            <a:ext cx="7232848" cy="3316480"/>
          </a:xfrm>
          <a:prstGeom prst="rect">
            <a:avLst/>
          </a:prstGeom>
        </p:spPr>
      </p:pic>
    </p:spTree>
    <p:extLst>
      <p:ext uri="{BB962C8B-B14F-4D97-AF65-F5344CB8AC3E}">
        <p14:creationId xmlns:p14="http://schemas.microsoft.com/office/powerpoint/2010/main" val="2217109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680099C2-DA66-5320-6E36-A4517F36185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241" b="7241"/>
          <a:stretch>
            <a:fillRect/>
          </a:stretch>
        </p:blipFill>
        <p:spPr>
          <a:xfrm>
            <a:off x="0" y="22010"/>
            <a:ext cx="12192000" cy="6440488"/>
          </a:xfrm>
        </p:spPr>
      </p:pic>
      <p:sp>
        <p:nvSpPr>
          <p:cNvPr id="8" name="Rectangle: Rounded Corners 7">
            <a:extLst>
              <a:ext uri="{FF2B5EF4-FFF2-40B4-BE49-F238E27FC236}">
                <a16:creationId xmlns:a16="http://schemas.microsoft.com/office/drawing/2014/main" id="{AB654622-503E-22A3-1AC2-188669E25113}"/>
              </a:ext>
            </a:extLst>
          </p:cNvPr>
          <p:cNvSpPr/>
          <p:nvPr/>
        </p:nvSpPr>
        <p:spPr>
          <a:xfrm>
            <a:off x="2593466" y="39462"/>
            <a:ext cx="6343651" cy="337752"/>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tx1"/>
                </a:solidFill>
                <a:latin typeface="+mj-lt"/>
              </a:rPr>
              <a:t>EXCEL DASHBOARD</a:t>
            </a:r>
          </a:p>
        </p:txBody>
      </p:sp>
      <p:pic>
        <p:nvPicPr>
          <p:cNvPr id="9" name="Picture 8">
            <a:extLst>
              <a:ext uri="{FF2B5EF4-FFF2-40B4-BE49-F238E27FC236}">
                <a16:creationId xmlns:a16="http://schemas.microsoft.com/office/drawing/2014/main" id="{C1A3C0FD-CF13-E665-4DC5-E5412860A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017" y="475488"/>
            <a:ext cx="11960352" cy="5888736"/>
          </a:xfrm>
          <a:prstGeom prst="rect">
            <a:avLst/>
          </a:prstGeom>
        </p:spPr>
      </p:pic>
    </p:spTree>
    <p:extLst>
      <p:ext uri="{BB962C8B-B14F-4D97-AF65-F5344CB8AC3E}">
        <p14:creationId xmlns:p14="http://schemas.microsoft.com/office/powerpoint/2010/main" val="153263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ibbon: Tilted Up 3">
            <a:extLst>
              <a:ext uri="{FF2B5EF4-FFF2-40B4-BE49-F238E27FC236}">
                <a16:creationId xmlns:a16="http://schemas.microsoft.com/office/drawing/2014/main" id="{C2F1B62C-5766-C783-CF60-F8BE000D854D}"/>
              </a:ext>
            </a:extLst>
          </p:cNvPr>
          <p:cNvSpPr/>
          <p:nvPr/>
        </p:nvSpPr>
        <p:spPr>
          <a:xfrm>
            <a:off x="1395412" y="81154"/>
            <a:ext cx="9401175" cy="451726"/>
          </a:xfrm>
          <a:prstGeom prst="ribbon2">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tx1"/>
                </a:solidFill>
                <a:latin typeface="+mj-lt"/>
              </a:rPr>
              <a:t>POWERBI DASHBOARD</a:t>
            </a:r>
          </a:p>
        </p:txBody>
      </p:sp>
      <p:pic>
        <p:nvPicPr>
          <p:cNvPr id="2" name="Picture 1">
            <a:extLst>
              <a:ext uri="{FF2B5EF4-FFF2-40B4-BE49-F238E27FC236}">
                <a16:creationId xmlns:a16="http://schemas.microsoft.com/office/drawing/2014/main" id="{73930674-EEF2-08AE-B42D-5E52A179E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 y="612648"/>
            <a:ext cx="11987784" cy="5751576"/>
          </a:xfrm>
          <a:prstGeom prst="rect">
            <a:avLst/>
          </a:prstGeom>
        </p:spPr>
      </p:pic>
    </p:spTree>
    <p:extLst>
      <p:ext uri="{BB962C8B-B14F-4D97-AF65-F5344CB8AC3E}">
        <p14:creationId xmlns:p14="http://schemas.microsoft.com/office/powerpoint/2010/main" val="1706109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2F1B62C-5766-C783-CF60-F8BE000D854D}"/>
              </a:ext>
            </a:extLst>
          </p:cNvPr>
          <p:cNvSpPr/>
          <p:nvPr/>
        </p:nvSpPr>
        <p:spPr>
          <a:xfrm>
            <a:off x="2611754" y="0"/>
            <a:ext cx="6343651" cy="374904"/>
          </a:xfrm>
          <a:prstGeom prst="round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tx1"/>
                </a:solidFill>
                <a:latin typeface="+mj-lt"/>
              </a:rPr>
              <a:t>TABLEAU DASHBOARD</a:t>
            </a:r>
          </a:p>
        </p:txBody>
      </p:sp>
      <p:pic>
        <p:nvPicPr>
          <p:cNvPr id="5" name="Picture 4">
            <a:extLst>
              <a:ext uri="{FF2B5EF4-FFF2-40B4-BE49-F238E27FC236}">
                <a16:creationId xmlns:a16="http://schemas.microsoft.com/office/drawing/2014/main" id="{DEF24A6E-8EB6-D206-1023-2D09855D95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39" y="448056"/>
            <a:ext cx="11951209" cy="5943600"/>
          </a:xfrm>
          <a:prstGeom prst="rect">
            <a:avLst/>
          </a:prstGeom>
        </p:spPr>
      </p:pic>
    </p:spTree>
    <p:extLst>
      <p:ext uri="{BB962C8B-B14F-4D97-AF65-F5344CB8AC3E}">
        <p14:creationId xmlns:p14="http://schemas.microsoft.com/office/powerpoint/2010/main" val="1555918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tx1"/>
                </a:solidFill>
                <a:latin typeface="+mj-lt"/>
              </a:rPr>
              <a:t>SQL</a:t>
            </a:r>
          </a:p>
        </p:txBody>
      </p:sp>
      <p:pic>
        <p:nvPicPr>
          <p:cNvPr id="2" name="Picture 1">
            <a:extLst>
              <a:ext uri="{FF2B5EF4-FFF2-40B4-BE49-F238E27FC236}">
                <a16:creationId xmlns:a16="http://schemas.microsoft.com/office/drawing/2014/main" id="{30DA42F6-5DC3-45B3-EDA6-DF378A2F8FDF}"/>
              </a:ext>
            </a:extLst>
          </p:cNvPr>
          <p:cNvPicPr>
            <a:picLocks noChangeAspect="1"/>
          </p:cNvPicPr>
          <p:nvPr/>
        </p:nvPicPr>
        <p:blipFill>
          <a:blip r:embed="rId2"/>
          <a:stretch>
            <a:fillRect/>
          </a:stretch>
        </p:blipFill>
        <p:spPr>
          <a:xfrm>
            <a:off x="231775" y="1293656"/>
            <a:ext cx="5274080" cy="2135344"/>
          </a:xfrm>
          <a:prstGeom prst="rect">
            <a:avLst/>
          </a:prstGeom>
        </p:spPr>
      </p:pic>
      <p:pic>
        <p:nvPicPr>
          <p:cNvPr id="3" name="Picture 2">
            <a:extLst>
              <a:ext uri="{FF2B5EF4-FFF2-40B4-BE49-F238E27FC236}">
                <a16:creationId xmlns:a16="http://schemas.microsoft.com/office/drawing/2014/main" id="{2B5974FA-831D-7DED-A3AE-BDDA7E110B9A}"/>
              </a:ext>
            </a:extLst>
          </p:cNvPr>
          <p:cNvPicPr>
            <a:picLocks noChangeAspect="1"/>
          </p:cNvPicPr>
          <p:nvPr/>
        </p:nvPicPr>
        <p:blipFill>
          <a:blip r:embed="rId3"/>
          <a:stretch>
            <a:fillRect/>
          </a:stretch>
        </p:blipFill>
        <p:spPr>
          <a:xfrm>
            <a:off x="7237378" y="1306140"/>
            <a:ext cx="4722847" cy="1699654"/>
          </a:xfrm>
          <a:prstGeom prst="rect">
            <a:avLst/>
          </a:prstGeom>
        </p:spPr>
      </p:pic>
      <p:pic>
        <p:nvPicPr>
          <p:cNvPr id="6" name="Picture 5">
            <a:extLst>
              <a:ext uri="{FF2B5EF4-FFF2-40B4-BE49-F238E27FC236}">
                <a16:creationId xmlns:a16="http://schemas.microsoft.com/office/drawing/2014/main" id="{8FB5E35E-FEE3-4148-F9D4-731BBE7D7D27}"/>
              </a:ext>
            </a:extLst>
          </p:cNvPr>
          <p:cNvPicPr>
            <a:picLocks noChangeAspect="1"/>
          </p:cNvPicPr>
          <p:nvPr/>
        </p:nvPicPr>
        <p:blipFill>
          <a:blip r:embed="rId4"/>
          <a:stretch>
            <a:fillRect/>
          </a:stretch>
        </p:blipFill>
        <p:spPr>
          <a:xfrm>
            <a:off x="231776" y="3659761"/>
            <a:ext cx="5274080" cy="2407244"/>
          </a:xfrm>
          <a:prstGeom prst="rect">
            <a:avLst/>
          </a:prstGeom>
        </p:spPr>
      </p:pic>
      <p:pic>
        <p:nvPicPr>
          <p:cNvPr id="8" name="Picture 7">
            <a:extLst>
              <a:ext uri="{FF2B5EF4-FFF2-40B4-BE49-F238E27FC236}">
                <a16:creationId xmlns:a16="http://schemas.microsoft.com/office/drawing/2014/main" id="{E3D9E0B8-21E2-285A-C8E6-1FF3E5703C64}"/>
              </a:ext>
            </a:extLst>
          </p:cNvPr>
          <p:cNvPicPr>
            <a:picLocks noChangeAspect="1"/>
          </p:cNvPicPr>
          <p:nvPr/>
        </p:nvPicPr>
        <p:blipFill>
          <a:blip r:embed="rId5"/>
          <a:stretch>
            <a:fillRect/>
          </a:stretch>
        </p:blipFill>
        <p:spPr>
          <a:xfrm>
            <a:off x="7237377" y="3852207"/>
            <a:ext cx="4722848" cy="2017946"/>
          </a:xfrm>
          <a:prstGeom prst="rect">
            <a:avLst/>
          </a:prstGeom>
        </p:spPr>
      </p:pic>
      <p:sp>
        <p:nvSpPr>
          <p:cNvPr id="9" name="Arrow: Right 8">
            <a:extLst>
              <a:ext uri="{FF2B5EF4-FFF2-40B4-BE49-F238E27FC236}">
                <a16:creationId xmlns:a16="http://schemas.microsoft.com/office/drawing/2014/main" id="{BA74CE9F-38A9-079D-9AF0-43A5648766FD}"/>
              </a:ext>
            </a:extLst>
          </p:cNvPr>
          <p:cNvSpPr/>
          <p:nvPr/>
        </p:nvSpPr>
        <p:spPr>
          <a:xfrm>
            <a:off x="5971661" y="1635806"/>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
        <p:nvSpPr>
          <p:cNvPr id="10" name="Arrow: Right 9">
            <a:extLst>
              <a:ext uri="{FF2B5EF4-FFF2-40B4-BE49-F238E27FC236}">
                <a16:creationId xmlns:a16="http://schemas.microsoft.com/office/drawing/2014/main" id="{03FD35FC-6998-DFF9-D2BF-EC9E390FEB0D}"/>
              </a:ext>
            </a:extLst>
          </p:cNvPr>
          <p:cNvSpPr/>
          <p:nvPr/>
        </p:nvSpPr>
        <p:spPr>
          <a:xfrm>
            <a:off x="5971660" y="4297942"/>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92D050"/>
              </a:solidFill>
            </a:endParaRPr>
          </a:p>
        </p:txBody>
      </p:sp>
    </p:spTree>
    <p:extLst>
      <p:ext uri="{BB962C8B-B14F-4D97-AF65-F5344CB8AC3E}">
        <p14:creationId xmlns:p14="http://schemas.microsoft.com/office/powerpoint/2010/main" val="1050673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tx1"/>
                </a:solidFill>
                <a:latin typeface="+mj-lt"/>
              </a:rPr>
              <a:t>SQL</a:t>
            </a:r>
          </a:p>
        </p:txBody>
      </p:sp>
      <p:pic>
        <p:nvPicPr>
          <p:cNvPr id="5" name="Picture 4">
            <a:extLst>
              <a:ext uri="{FF2B5EF4-FFF2-40B4-BE49-F238E27FC236}">
                <a16:creationId xmlns:a16="http://schemas.microsoft.com/office/drawing/2014/main" id="{90639431-8B2B-C568-6C1C-19A9CADE89C0}"/>
              </a:ext>
            </a:extLst>
          </p:cNvPr>
          <p:cNvPicPr>
            <a:picLocks noChangeAspect="1"/>
          </p:cNvPicPr>
          <p:nvPr/>
        </p:nvPicPr>
        <p:blipFill>
          <a:blip r:embed="rId2"/>
          <a:stretch>
            <a:fillRect/>
          </a:stretch>
        </p:blipFill>
        <p:spPr>
          <a:xfrm>
            <a:off x="313822" y="1397150"/>
            <a:ext cx="5746425" cy="986128"/>
          </a:xfrm>
          <a:prstGeom prst="rect">
            <a:avLst/>
          </a:prstGeom>
        </p:spPr>
      </p:pic>
      <p:pic>
        <p:nvPicPr>
          <p:cNvPr id="6" name="Picture 5">
            <a:extLst>
              <a:ext uri="{FF2B5EF4-FFF2-40B4-BE49-F238E27FC236}">
                <a16:creationId xmlns:a16="http://schemas.microsoft.com/office/drawing/2014/main" id="{4A68F6BD-0709-BD61-5254-860CB737F8F9}"/>
              </a:ext>
            </a:extLst>
          </p:cNvPr>
          <p:cNvPicPr>
            <a:picLocks noChangeAspect="1"/>
          </p:cNvPicPr>
          <p:nvPr/>
        </p:nvPicPr>
        <p:blipFill>
          <a:blip r:embed="rId3"/>
          <a:stretch>
            <a:fillRect/>
          </a:stretch>
        </p:blipFill>
        <p:spPr>
          <a:xfrm>
            <a:off x="8619819" y="1000125"/>
            <a:ext cx="2323797" cy="1587433"/>
          </a:xfrm>
          <a:prstGeom prst="rect">
            <a:avLst/>
          </a:prstGeom>
        </p:spPr>
      </p:pic>
      <p:sp>
        <p:nvSpPr>
          <p:cNvPr id="7" name="Arrow: Right 6">
            <a:extLst>
              <a:ext uri="{FF2B5EF4-FFF2-40B4-BE49-F238E27FC236}">
                <a16:creationId xmlns:a16="http://schemas.microsoft.com/office/drawing/2014/main" id="{BA58FEC5-2D5C-71F8-089D-77EDD7E657E4}"/>
              </a:ext>
            </a:extLst>
          </p:cNvPr>
          <p:cNvSpPr/>
          <p:nvPr/>
        </p:nvSpPr>
        <p:spPr>
          <a:xfrm>
            <a:off x="6861702" y="1489885"/>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F1A5381-8F3D-76C7-412F-FA26DB9E7744}"/>
              </a:ext>
            </a:extLst>
          </p:cNvPr>
          <p:cNvPicPr>
            <a:picLocks noChangeAspect="1"/>
          </p:cNvPicPr>
          <p:nvPr/>
        </p:nvPicPr>
        <p:blipFill>
          <a:blip r:embed="rId4"/>
          <a:stretch>
            <a:fillRect/>
          </a:stretch>
        </p:blipFill>
        <p:spPr>
          <a:xfrm>
            <a:off x="313816" y="3260303"/>
            <a:ext cx="5746431" cy="986129"/>
          </a:xfrm>
          <a:prstGeom prst="rect">
            <a:avLst/>
          </a:prstGeom>
        </p:spPr>
      </p:pic>
      <p:sp>
        <p:nvSpPr>
          <p:cNvPr id="11" name="Arrow: Right 10">
            <a:extLst>
              <a:ext uri="{FF2B5EF4-FFF2-40B4-BE49-F238E27FC236}">
                <a16:creationId xmlns:a16="http://schemas.microsoft.com/office/drawing/2014/main" id="{1F043FCB-81DC-9DDB-57A7-9935DCFB0183}"/>
              </a:ext>
            </a:extLst>
          </p:cNvPr>
          <p:cNvSpPr/>
          <p:nvPr/>
        </p:nvSpPr>
        <p:spPr>
          <a:xfrm>
            <a:off x="6861411" y="3260303"/>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B4207043-4383-6634-AE68-2A7ECAC45BC2}"/>
              </a:ext>
            </a:extLst>
          </p:cNvPr>
          <p:cNvPicPr>
            <a:picLocks noChangeAspect="1"/>
          </p:cNvPicPr>
          <p:nvPr/>
        </p:nvPicPr>
        <p:blipFill>
          <a:blip r:embed="rId5"/>
          <a:stretch>
            <a:fillRect/>
          </a:stretch>
        </p:blipFill>
        <p:spPr>
          <a:xfrm>
            <a:off x="8950559" y="2973925"/>
            <a:ext cx="1662316" cy="1379791"/>
          </a:xfrm>
          <a:prstGeom prst="rect">
            <a:avLst/>
          </a:prstGeom>
        </p:spPr>
      </p:pic>
      <p:pic>
        <p:nvPicPr>
          <p:cNvPr id="15" name="Picture 14">
            <a:extLst>
              <a:ext uri="{FF2B5EF4-FFF2-40B4-BE49-F238E27FC236}">
                <a16:creationId xmlns:a16="http://schemas.microsoft.com/office/drawing/2014/main" id="{F9DB2845-00D8-4933-2EEC-90171DEC4EF5}"/>
              </a:ext>
            </a:extLst>
          </p:cNvPr>
          <p:cNvPicPr>
            <a:picLocks noChangeAspect="1"/>
          </p:cNvPicPr>
          <p:nvPr/>
        </p:nvPicPr>
        <p:blipFill>
          <a:blip r:embed="rId6"/>
          <a:stretch>
            <a:fillRect/>
          </a:stretch>
        </p:blipFill>
        <p:spPr>
          <a:xfrm>
            <a:off x="313822" y="4786840"/>
            <a:ext cx="5746425" cy="1348020"/>
          </a:xfrm>
          <a:prstGeom prst="rect">
            <a:avLst/>
          </a:prstGeom>
        </p:spPr>
      </p:pic>
      <p:pic>
        <p:nvPicPr>
          <p:cNvPr id="17" name="Picture 16">
            <a:extLst>
              <a:ext uri="{FF2B5EF4-FFF2-40B4-BE49-F238E27FC236}">
                <a16:creationId xmlns:a16="http://schemas.microsoft.com/office/drawing/2014/main" id="{D86BD333-C22E-27E2-6EC2-FF325C19FA95}"/>
              </a:ext>
            </a:extLst>
          </p:cNvPr>
          <p:cNvPicPr>
            <a:picLocks noChangeAspect="1"/>
          </p:cNvPicPr>
          <p:nvPr/>
        </p:nvPicPr>
        <p:blipFill>
          <a:blip r:embed="rId7"/>
          <a:stretch>
            <a:fillRect/>
          </a:stretch>
        </p:blipFill>
        <p:spPr>
          <a:xfrm>
            <a:off x="8696643" y="4740083"/>
            <a:ext cx="2645807" cy="1441533"/>
          </a:xfrm>
          <a:prstGeom prst="rect">
            <a:avLst/>
          </a:prstGeom>
        </p:spPr>
      </p:pic>
      <p:sp>
        <p:nvSpPr>
          <p:cNvPr id="18" name="Arrow: Right 17">
            <a:extLst>
              <a:ext uri="{FF2B5EF4-FFF2-40B4-BE49-F238E27FC236}">
                <a16:creationId xmlns:a16="http://schemas.microsoft.com/office/drawing/2014/main" id="{AC957F57-C66A-EBC1-8642-E948D1240F27}"/>
              </a:ext>
            </a:extLst>
          </p:cNvPr>
          <p:cNvSpPr/>
          <p:nvPr/>
        </p:nvSpPr>
        <p:spPr>
          <a:xfrm>
            <a:off x="6861411" y="5060520"/>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2174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Flowchart: Delay 3">
            <a:extLst>
              <a:ext uri="{FF2B5EF4-FFF2-40B4-BE49-F238E27FC236}">
                <a16:creationId xmlns:a16="http://schemas.microsoft.com/office/drawing/2014/main" id="{C2F1B62C-5766-C783-CF60-F8BE000D854D}"/>
              </a:ext>
            </a:extLst>
          </p:cNvPr>
          <p:cNvSpPr/>
          <p:nvPr/>
        </p:nvSpPr>
        <p:spPr>
          <a:xfrm>
            <a:off x="447674" y="190500"/>
            <a:ext cx="3981451" cy="809625"/>
          </a:xfrm>
          <a:prstGeom prst="flowChartDelay">
            <a:avLst/>
          </a:pr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600" b="1" dirty="0">
                <a:solidFill>
                  <a:schemeClr val="tx1"/>
                </a:solidFill>
                <a:latin typeface="+mj-lt"/>
              </a:rPr>
              <a:t>SQL</a:t>
            </a:r>
          </a:p>
        </p:txBody>
      </p:sp>
      <p:pic>
        <p:nvPicPr>
          <p:cNvPr id="2" name="Picture 1">
            <a:extLst>
              <a:ext uri="{FF2B5EF4-FFF2-40B4-BE49-F238E27FC236}">
                <a16:creationId xmlns:a16="http://schemas.microsoft.com/office/drawing/2014/main" id="{95CCA01A-DB05-2840-B51E-5B8A37FD1207}"/>
              </a:ext>
            </a:extLst>
          </p:cNvPr>
          <p:cNvPicPr>
            <a:picLocks noChangeAspect="1"/>
          </p:cNvPicPr>
          <p:nvPr/>
        </p:nvPicPr>
        <p:blipFill>
          <a:blip r:embed="rId2"/>
          <a:stretch>
            <a:fillRect/>
          </a:stretch>
        </p:blipFill>
        <p:spPr>
          <a:xfrm>
            <a:off x="537275" y="1366090"/>
            <a:ext cx="4564585" cy="1937799"/>
          </a:xfrm>
          <a:prstGeom prst="rect">
            <a:avLst/>
          </a:prstGeom>
        </p:spPr>
      </p:pic>
      <p:pic>
        <p:nvPicPr>
          <p:cNvPr id="3" name="Picture 2">
            <a:extLst>
              <a:ext uri="{FF2B5EF4-FFF2-40B4-BE49-F238E27FC236}">
                <a16:creationId xmlns:a16="http://schemas.microsoft.com/office/drawing/2014/main" id="{BABD4013-F089-296D-35B9-444C7FACF7D1}"/>
              </a:ext>
            </a:extLst>
          </p:cNvPr>
          <p:cNvPicPr>
            <a:picLocks noChangeAspect="1"/>
          </p:cNvPicPr>
          <p:nvPr/>
        </p:nvPicPr>
        <p:blipFill>
          <a:blip r:embed="rId3"/>
          <a:stretch>
            <a:fillRect/>
          </a:stretch>
        </p:blipFill>
        <p:spPr>
          <a:xfrm>
            <a:off x="537275" y="3747675"/>
            <a:ext cx="4564585" cy="2509664"/>
          </a:xfrm>
          <a:prstGeom prst="rect">
            <a:avLst/>
          </a:prstGeom>
        </p:spPr>
      </p:pic>
      <p:pic>
        <p:nvPicPr>
          <p:cNvPr id="6" name="Picture 5">
            <a:extLst>
              <a:ext uri="{FF2B5EF4-FFF2-40B4-BE49-F238E27FC236}">
                <a16:creationId xmlns:a16="http://schemas.microsoft.com/office/drawing/2014/main" id="{38076903-1E74-81FE-A2B9-F41BD4A16908}"/>
              </a:ext>
            </a:extLst>
          </p:cNvPr>
          <p:cNvPicPr>
            <a:picLocks noChangeAspect="1"/>
          </p:cNvPicPr>
          <p:nvPr/>
        </p:nvPicPr>
        <p:blipFill>
          <a:blip r:embed="rId4"/>
          <a:stretch>
            <a:fillRect/>
          </a:stretch>
        </p:blipFill>
        <p:spPr>
          <a:xfrm>
            <a:off x="7937591" y="1152614"/>
            <a:ext cx="3443771" cy="2151275"/>
          </a:xfrm>
          <a:prstGeom prst="rect">
            <a:avLst/>
          </a:prstGeom>
        </p:spPr>
      </p:pic>
      <p:pic>
        <p:nvPicPr>
          <p:cNvPr id="8" name="Picture 7">
            <a:extLst>
              <a:ext uri="{FF2B5EF4-FFF2-40B4-BE49-F238E27FC236}">
                <a16:creationId xmlns:a16="http://schemas.microsoft.com/office/drawing/2014/main" id="{19513EE1-5614-3B2D-9EBF-6873F4A5C6FE}"/>
              </a:ext>
            </a:extLst>
          </p:cNvPr>
          <p:cNvPicPr>
            <a:picLocks noChangeAspect="1"/>
          </p:cNvPicPr>
          <p:nvPr/>
        </p:nvPicPr>
        <p:blipFill>
          <a:blip r:embed="rId5"/>
          <a:stretch>
            <a:fillRect/>
          </a:stretch>
        </p:blipFill>
        <p:spPr>
          <a:xfrm>
            <a:off x="7937592" y="3747675"/>
            <a:ext cx="3443770" cy="2509664"/>
          </a:xfrm>
          <a:prstGeom prst="rect">
            <a:avLst/>
          </a:prstGeom>
        </p:spPr>
      </p:pic>
      <p:sp>
        <p:nvSpPr>
          <p:cNvPr id="9" name="Arrow: Right 8">
            <a:extLst>
              <a:ext uri="{FF2B5EF4-FFF2-40B4-BE49-F238E27FC236}">
                <a16:creationId xmlns:a16="http://schemas.microsoft.com/office/drawing/2014/main" id="{2700F66E-7502-AF08-D951-D2790E2FDD81}"/>
              </a:ext>
            </a:extLst>
          </p:cNvPr>
          <p:cNvSpPr/>
          <p:nvPr/>
        </p:nvSpPr>
        <p:spPr>
          <a:xfrm>
            <a:off x="5996711" y="1827922"/>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F78F74BC-F865-5285-FF8D-0B32F55ECE3F}"/>
              </a:ext>
            </a:extLst>
          </p:cNvPr>
          <p:cNvSpPr/>
          <p:nvPr/>
        </p:nvSpPr>
        <p:spPr>
          <a:xfrm>
            <a:off x="5996711" y="4367615"/>
            <a:ext cx="1093431" cy="800658"/>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00248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9C222C5-5ED7-52CF-9CFD-0A54D7E22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41" b="7441"/>
          <a:stretch>
            <a:fillRect/>
          </a:stretch>
        </p:blipFill>
        <p:spPr>
          <a:xfrm>
            <a:off x="-1622" y="0"/>
            <a:ext cx="12192000" cy="6410325"/>
          </a:xfrm>
        </p:spPr>
      </p:pic>
      <p:sp>
        <p:nvSpPr>
          <p:cNvPr id="10" name="TextBox 9">
            <a:extLst>
              <a:ext uri="{FF2B5EF4-FFF2-40B4-BE49-F238E27FC236}">
                <a16:creationId xmlns:a16="http://schemas.microsoft.com/office/drawing/2014/main" id="{1EE162AD-82B2-19CF-D6A9-192B4946B606}"/>
              </a:ext>
            </a:extLst>
          </p:cNvPr>
          <p:cNvSpPr txBox="1"/>
          <p:nvPr/>
        </p:nvSpPr>
        <p:spPr>
          <a:xfrm>
            <a:off x="498542" y="299775"/>
            <a:ext cx="6094378" cy="624595"/>
          </a:xfrm>
          <a:prstGeom prst="rect">
            <a:avLst/>
          </a:prstGeom>
          <a:noFill/>
        </p:spPr>
        <p:txBody>
          <a:bodyPr wrap="square">
            <a:spAutoFit/>
          </a:bodyPr>
          <a:lstStyle/>
          <a:p>
            <a:pPr>
              <a:lnSpc>
                <a:spcPct val="150000"/>
              </a:lnSpc>
            </a:pPr>
            <a:r>
              <a:rPr lang="en-US" sz="2600" b="1" u="sng" dirty="0">
                <a:latin typeface="+mj-lt"/>
                <a:cs typeface="JasmineUPC" panose="02020603050405020304" pitchFamily="18" charset="-34"/>
              </a:rPr>
              <a:t>C</a:t>
            </a:r>
            <a:r>
              <a:rPr lang="en-IN" sz="2600" b="1" u="sng" dirty="0" err="1">
                <a:latin typeface="+mj-lt"/>
                <a:cs typeface="JasmineUPC" panose="02020603050405020304" pitchFamily="18" charset="-34"/>
              </a:rPr>
              <a:t>hallanges</a:t>
            </a:r>
            <a:r>
              <a:rPr lang="en-IN" sz="2600" b="1" u="sng" dirty="0">
                <a:latin typeface="+mj-lt"/>
                <a:cs typeface="JasmineUPC" panose="02020603050405020304" pitchFamily="18" charset="-34"/>
              </a:rPr>
              <a:t> Faced </a:t>
            </a:r>
            <a:r>
              <a:rPr lang="en-IN" u="sng" dirty="0">
                <a:solidFill>
                  <a:schemeClr val="bg2">
                    <a:lumMod val="25000"/>
                  </a:schemeClr>
                </a:solidFill>
                <a:latin typeface="+mj-lt"/>
                <a:cs typeface="JasmineUPC" panose="02020603050405020304" pitchFamily="18" charset="-34"/>
              </a:rPr>
              <a:t>: </a:t>
            </a:r>
            <a:endParaRPr lang="en-IN" sz="1800" u="sng" dirty="0">
              <a:solidFill>
                <a:schemeClr val="bg2">
                  <a:lumMod val="25000"/>
                </a:schemeClr>
              </a:solidFill>
              <a:latin typeface="+mj-lt"/>
              <a:cs typeface="JasmineUPC" panose="02020603050405020304" pitchFamily="18" charset="-34"/>
            </a:endParaRPr>
          </a:p>
        </p:txBody>
      </p:sp>
      <p:sp>
        <p:nvSpPr>
          <p:cNvPr id="14" name="TextBox 13">
            <a:extLst>
              <a:ext uri="{FF2B5EF4-FFF2-40B4-BE49-F238E27FC236}">
                <a16:creationId xmlns:a16="http://schemas.microsoft.com/office/drawing/2014/main" id="{79928879-5F43-B151-BE84-6DD1E67524C8}"/>
              </a:ext>
            </a:extLst>
          </p:cNvPr>
          <p:cNvSpPr txBox="1"/>
          <p:nvPr/>
        </p:nvSpPr>
        <p:spPr>
          <a:xfrm>
            <a:off x="693501" y="1340877"/>
            <a:ext cx="10804998" cy="3276282"/>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chemeClr val="tx1">
                    <a:lumMod val="65000"/>
                    <a:lumOff val="35000"/>
                  </a:schemeClr>
                </a:solidFill>
                <a:latin typeface="Abadi" panose="020B0604020104020204" pitchFamily="34" charset="0"/>
                <a:cs typeface="JasmineUPC" panose="02020603050405020304" pitchFamily="18" charset="-34"/>
              </a:rPr>
              <a:t> </a:t>
            </a:r>
            <a:r>
              <a:rPr lang="en-US" sz="2000" b="0" i="0" dirty="0">
                <a:solidFill>
                  <a:srgbClr val="1F1F1F"/>
                </a:solidFill>
                <a:effectLst/>
                <a:latin typeface="Google Sans"/>
              </a:rPr>
              <a:t>Rigorously test to ensure it performs well and delivers accurate insights.</a:t>
            </a:r>
            <a:endParaRPr lang="en-US" sz="2000" dirty="0">
              <a:solidFill>
                <a:schemeClr val="tx1">
                  <a:lumMod val="65000"/>
                  <a:lumOff val="35000"/>
                </a:schemeClr>
              </a:solidFill>
              <a:latin typeface="Abadi" panose="020B0604020104020204" pitchFamily="34" charset="0"/>
              <a:cs typeface="JasmineUPC" panose="02020603050405020304" pitchFamily="18" charset="-34"/>
            </a:endParaRP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 As your data grows beyond, the dashboard should be able to handle the increased load without                  breaking down.</a:t>
            </a:r>
          </a:p>
          <a:p>
            <a:pPr marL="342900" indent="-342900">
              <a:lnSpc>
                <a:spcPct val="150000"/>
              </a:lnSpc>
              <a:buFont typeface="Arial" panose="020B0604020202020204" pitchFamily="34" charset="0"/>
              <a:buChar char="•"/>
            </a:pPr>
            <a:r>
              <a:rPr lang="en-US" sz="2000" dirty="0">
                <a:solidFill>
                  <a:srgbClr val="1F1F1F"/>
                </a:solidFill>
                <a:latin typeface="Google Sans"/>
              </a:rPr>
              <a:t> </a:t>
            </a:r>
            <a:r>
              <a:rPr lang="en-US" sz="2000" b="0" i="0" dirty="0">
                <a:solidFill>
                  <a:srgbClr val="1F1F1F"/>
                </a:solidFill>
                <a:effectLst/>
                <a:latin typeface="Google Sans"/>
              </a:rPr>
              <a:t>Pre-aggregate the data before it reaches the dashboard to improve performance.</a:t>
            </a:r>
            <a:endParaRPr lang="en-US" sz="2000" dirty="0">
              <a:solidFill>
                <a:srgbClr val="1F1F1F"/>
              </a:solidFill>
              <a:latin typeface="Google Sans"/>
            </a:endParaRPr>
          </a:p>
          <a:p>
            <a:pPr marL="342900" indent="-342900">
              <a:lnSpc>
                <a:spcPct val="150000"/>
              </a:lnSpc>
              <a:buFont typeface="Arial" panose="020B0604020202020204" pitchFamily="34" charset="0"/>
              <a:buChar char="•"/>
            </a:pPr>
            <a:r>
              <a:rPr lang="en-IN" sz="2000" b="1" dirty="0">
                <a:solidFill>
                  <a:srgbClr val="1F1F1F"/>
                </a:solidFill>
                <a:latin typeface="Google Sans"/>
              </a:rPr>
              <a:t> </a:t>
            </a:r>
            <a:r>
              <a:rPr lang="en-US" sz="2000" b="0" i="0" dirty="0">
                <a:solidFill>
                  <a:srgbClr val="1F1F1F"/>
                </a:solidFill>
                <a:effectLst/>
                <a:latin typeface="Google Sans"/>
              </a:rPr>
              <a:t>Ensure your data queries are efficient and only retrieve the necessary information.</a:t>
            </a:r>
          </a:p>
          <a:p>
            <a:pPr marL="342900" indent="-342900">
              <a:lnSpc>
                <a:spcPct val="150000"/>
              </a:lnSpc>
              <a:buFont typeface="Arial" panose="020B0604020202020204" pitchFamily="34" charset="0"/>
              <a:buChar char="•"/>
            </a:pPr>
            <a:r>
              <a:rPr lang="en-US" sz="2000" b="0" i="0" dirty="0">
                <a:solidFill>
                  <a:srgbClr val="1F1F1F"/>
                </a:solidFill>
                <a:effectLst/>
                <a:latin typeface="Google Sans"/>
              </a:rPr>
              <a:t>Without proper optimization, the data could be slow to load and interact with this can be frustrating for users and defeat the purpose of a quick and informative display.</a:t>
            </a:r>
            <a:endParaRPr lang="en-US" sz="2000" b="1" dirty="0">
              <a:solidFill>
                <a:srgbClr val="1F1F1F"/>
              </a:solidFill>
              <a:latin typeface="Google Sans"/>
            </a:endParaRPr>
          </a:p>
        </p:txBody>
      </p:sp>
    </p:spTree>
    <p:extLst>
      <p:ext uri="{BB962C8B-B14F-4D97-AF65-F5344CB8AC3E}">
        <p14:creationId xmlns:p14="http://schemas.microsoft.com/office/powerpoint/2010/main" val="358272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lowchart: Terminator 1">
            <a:extLst>
              <a:ext uri="{FF2B5EF4-FFF2-40B4-BE49-F238E27FC236}">
                <a16:creationId xmlns:a16="http://schemas.microsoft.com/office/drawing/2014/main" id="{10D6A2B7-69C4-B640-74BA-65AC7CBCFACC}"/>
              </a:ext>
            </a:extLst>
          </p:cNvPr>
          <p:cNvSpPr/>
          <p:nvPr/>
        </p:nvSpPr>
        <p:spPr>
          <a:xfrm>
            <a:off x="609601" y="255640"/>
            <a:ext cx="4680154" cy="1189701"/>
          </a:xfrm>
          <a:prstGeom prst="flowChartTermina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u="sng" dirty="0">
                <a:solidFill>
                  <a:schemeClr val="bg2">
                    <a:lumMod val="25000"/>
                  </a:schemeClr>
                </a:solidFill>
                <a:latin typeface="+mj-lt"/>
              </a:rPr>
              <a:t>Outcome of the project:</a:t>
            </a:r>
            <a:endParaRPr lang="en-IN" sz="2400" dirty="0">
              <a:solidFill>
                <a:schemeClr val="bg2">
                  <a:lumMod val="25000"/>
                </a:schemeClr>
              </a:solidFill>
              <a:latin typeface="+mj-lt"/>
            </a:endParaRPr>
          </a:p>
          <a:p>
            <a:r>
              <a:rPr lang="en-IN" sz="1800" b="1" u="sng" dirty="0">
                <a:latin typeface="+mj-lt"/>
              </a:rPr>
              <a:t>:</a:t>
            </a:r>
            <a:endParaRPr lang="en-IN" sz="1800" dirty="0">
              <a:latin typeface="+mj-lt"/>
            </a:endParaRPr>
          </a:p>
        </p:txBody>
      </p:sp>
      <p:sp>
        <p:nvSpPr>
          <p:cNvPr id="4" name="Scroll: Horizontal 3">
            <a:extLst>
              <a:ext uri="{FF2B5EF4-FFF2-40B4-BE49-F238E27FC236}">
                <a16:creationId xmlns:a16="http://schemas.microsoft.com/office/drawing/2014/main" id="{162F45FF-79C0-BFEF-4D5C-3F95440FA265}"/>
              </a:ext>
            </a:extLst>
          </p:cNvPr>
          <p:cNvSpPr/>
          <p:nvPr/>
        </p:nvSpPr>
        <p:spPr>
          <a:xfrm>
            <a:off x="1874193" y="1293967"/>
            <a:ext cx="8613058" cy="4969181"/>
          </a:xfrm>
          <a:prstGeom prst="horizontalScrol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implementation of KPIs in Excel, Tableau and Power BI helped to gain proficiency with the application of these business analytics tools. </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group project taught us how to collaborate and work as a team to produce the output more effectively.</a:t>
            </a:r>
          </a:p>
          <a:p>
            <a:pPr marL="342900" indent="-342900">
              <a:lnSpc>
                <a:spcPct val="150000"/>
              </a:lnSpc>
              <a:buFont typeface="Wingdings" panose="05000000000000000000" pitchFamily="2" charset="2"/>
              <a:buChar char="Ø"/>
            </a:pPr>
            <a:r>
              <a:rPr lang="en-IN" sz="2000" dirty="0">
                <a:solidFill>
                  <a:schemeClr val="tx1"/>
                </a:solidFill>
                <a:latin typeface="Abadi" panose="020B0604020104020204" pitchFamily="34" charset="0"/>
              </a:rPr>
              <a:t>The weekly check points helped to plan the project in a better way which allowed to achieve the larger objectives.</a:t>
            </a:r>
          </a:p>
        </p:txBody>
      </p:sp>
    </p:spTree>
    <p:extLst>
      <p:ext uri="{BB962C8B-B14F-4D97-AF65-F5344CB8AC3E}">
        <p14:creationId xmlns:p14="http://schemas.microsoft.com/office/powerpoint/2010/main" val="285803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09C222C5-5ED7-52CF-9CFD-0A54D7E2231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7441" b="7441"/>
          <a:stretch>
            <a:fillRect/>
          </a:stretch>
        </p:blipFill>
        <p:spPr>
          <a:xfrm>
            <a:off x="-1622" y="0"/>
            <a:ext cx="12192000" cy="6410325"/>
          </a:xfrm>
        </p:spPr>
      </p:pic>
      <p:sp>
        <p:nvSpPr>
          <p:cNvPr id="10" name="TextBox 9">
            <a:extLst>
              <a:ext uri="{FF2B5EF4-FFF2-40B4-BE49-F238E27FC236}">
                <a16:creationId xmlns:a16="http://schemas.microsoft.com/office/drawing/2014/main" id="{1EE162AD-82B2-19CF-D6A9-192B4946B606}"/>
              </a:ext>
            </a:extLst>
          </p:cNvPr>
          <p:cNvSpPr txBox="1"/>
          <p:nvPr/>
        </p:nvSpPr>
        <p:spPr>
          <a:xfrm>
            <a:off x="498542" y="299775"/>
            <a:ext cx="6094378" cy="746615"/>
          </a:xfrm>
          <a:prstGeom prst="rect">
            <a:avLst/>
          </a:prstGeom>
          <a:noFill/>
        </p:spPr>
        <p:txBody>
          <a:bodyPr wrap="square">
            <a:spAutoFit/>
          </a:bodyPr>
          <a:lstStyle/>
          <a:p>
            <a:pPr>
              <a:lnSpc>
                <a:spcPct val="150000"/>
              </a:lnSpc>
            </a:pPr>
            <a:r>
              <a:rPr lang="en-IN" sz="3200" b="1" u="sng" dirty="0">
                <a:latin typeface="+mj-lt"/>
                <a:cs typeface="JasmineUPC" panose="02020603050405020304" pitchFamily="18" charset="-34"/>
              </a:rPr>
              <a:t>conclusion  </a:t>
            </a:r>
            <a:r>
              <a:rPr lang="en-IN" sz="3200" u="sng" dirty="0">
                <a:solidFill>
                  <a:schemeClr val="bg2">
                    <a:lumMod val="25000"/>
                  </a:schemeClr>
                </a:solidFill>
                <a:latin typeface="+mj-lt"/>
                <a:cs typeface="JasmineUPC" panose="02020603050405020304" pitchFamily="18" charset="-34"/>
              </a:rPr>
              <a:t>:</a:t>
            </a:r>
            <a:r>
              <a:rPr lang="en-IN" u="sng" dirty="0">
                <a:solidFill>
                  <a:schemeClr val="bg2">
                    <a:lumMod val="25000"/>
                  </a:schemeClr>
                </a:solidFill>
                <a:latin typeface="+mj-lt"/>
                <a:cs typeface="JasmineUPC" panose="02020603050405020304" pitchFamily="18" charset="-34"/>
              </a:rPr>
              <a:t> </a:t>
            </a:r>
            <a:endParaRPr lang="en-IN" sz="1800" u="sng" dirty="0">
              <a:solidFill>
                <a:schemeClr val="bg2">
                  <a:lumMod val="25000"/>
                </a:schemeClr>
              </a:solidFill>
              <a:latin typeface="+mj-lt"/>
              <a:cs typeface="JasmineUPC" panose="02020603050405020304" pitchFamily="18" charset="-34"/>
            </a:endParaRPr>
          </a:p>
        </p:txBody>
      </p:sp>
      <p:sp>
        <p:nvSpPr>
          <p:cNvPr id="14" name="TextBox 13">
            <a:extLst>
              <a:ext uri="{FF2B5EF4-FFF2-40B4-BE49-F238E27FC236}">
                <a16:creationId xmlns:a16="http://schemas.microsoft.com/office/drawing/2014/main" id="{79928879-5F43-B151-BE84-6DD1E67524C8}"/>
              </a:ext>
            </a:extLst>
          </p:cNvPr>
          <p:cNvSpPr txBox="1"/>
          <p:nvPr/>
        </p:nvSpPr>
        <p:spPr>
          <a:xfrm>
            <a:off x="365760" y="1340877"/>
            <a:ext cx="11132739" cy="4524315"/>
          </a:xfrm>
          <a:prstGeom prst="rect">
            <a:avLst/>
          </a:prstGeom>
          <a:noFill/>
        </p:spPr>
        <p:txBody>
          <a:bodyPr wrap="square">
            <a:spAutoFit/>
          </a:bodyPr>
          <a:lstStyle/>
          <a:p>
            <a:pPr marL="0" indent="0" algn="ctr">
              <a:buNone/>
            </a:pPr>
            <a:r>
              <a:rPr lang="en-US" sz="2400" dirty="0"/>
              <a:t>In conclusion, HR analytics plays a pivotal role in addressing the complex challenges of employee retention within organizations. By leveraging data-driven insights, HR professionals can identify the factors influencing attrition, predict turnover trends, and implement targeted strategies to retain top talent. Through the use of advanced analytics techniques such as predictive modeling and machine learning, HR teams can proactively intervene with personalized retention initiatives tailored to the needs and preferences of individual employees.</a:t>
            </a:r>
          </a:p>
          <a:p>
            <a:pPr marL="0" indent="0" algn="ctr">
              <a:buNone/>
            </a:pPr>
            <a:r>
              <a:rPr lang="en-US" sz="2400" dirty="0"/>
              <a:t>The insights derived from HR analytics enable organizations to foster a culture of retention and loyalty, enhancing employee satisfaction, engagement, and productivity. By aligning retention efforts with broader organizational goals and values, HR professionals can drive sustainable growth and competitive advantage in today's dynamic business environment</a:t>
            </a:r>
            <a:endParaRPr lang="en-US" sz="2400" b="1" dirty="0">
              <a:solidFill>
                <a:srgbClr val="1F1F1F"/>
              </a:solidFill>
              <a:latin typeface="Google Sans"/>
            </a:endParaRPr>
          </a:p>
        </p:txBody>
      </p:sp>
    </p:spTree>
    <p:extLst>
      <p:ext uri="{BB962C8B-B14F-4D97-AF65-F5344CB8AC3E}">
        <p14:creationId xmlns:p14="http://schemas.microsoft.com/office/powerpoint/2010/main" val="2386754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8F8808-8D1A-426A-52F8-2D0F962394FE}"/>
              </a:ext>
            </a:extLst>
          </p:cNvPr>
          <p:cNvSpPr txBox="1"/>
          <p:nvPr/>
        </p:nvSpPr>
        <p:spPr>
          <a:xfrm>
            <a:off x="800101" y="258536"/>
            <a:ext cx="6097554" cy="707886"/>
          </a:xfrm>
          <a:prstGeom prst="rect">
            <a:avLst/>
          </a:prstGeom>
          <a:noFill/>
        </p:spPr>
        <p:txBody>
          <a:bodyPr wrap="square">
            <a:spAutoFit/>
          </a:bodyPr>
          <a:lstStyle/>
          <a:p>
            <a:r>
              <a:rPr lang="en-IN" sz="4000" b="1" u="sng" dirty="0">
                <a:latin typeface="+mj-lt"/>
              </a:rPr>
              <a:t>OVERVIEW:</a:t>
            </a:r>
            <a:endParaRPr lang="en-IN" sz="4000" dirty="0">
              <a:latin typeface="+mj-lt"/>
            </a:endParaRPr>
          </a:p>
        </p:txBody>
      </p:sp>
      <p:sp>
        <p:nvSpPr>
          <p:cNvPr id="5" name="TextBox 4">
            <a:extLst>
              <a:ext uri="{FF2B5EF4-FFF2-40B4-BE49-F238E27FC236}">
                <a16:creationId xmlns:a16="http://schemas.microsoft.com/office/drawing/2014/main" id="{02050BE4-EAD8-C157-A992-20592DD4F2FB}"/>
              </a:ext>
            </a:extLst>
          </p:cNvPr>
          <p:cNvSpPr txBox="1"/>
          <p:nvPr/>
        </p:nvSpPr>
        <p:spPr>
          <a:xfrm>
            <a:off x="800101" y="966422"/>
            <a:ext cx="10218419" cy="5270289"/>
          </a:xfrm>
          <a:prstGeom prst="rect">
            <a:avLst/>
          </a:prstGeom>
          <a:noFill/>
        </p:spPr>
        <p:txBody>
          <a:bodyPr wrap="square">
            <a:spAutoFit/>
          </a:bodyPr>
          <a:lstStyle/>
          <a:p>
            <a:pPr>
              <a:lnSpc>
                <a:spcPct val="150000"/>
              </a:lnSpc>
              <a:buFont typeface="Arial" panose="020B0604020202020204" pitchFamily="34" charset="0"/>
              <a:buChar char="•"/>
            </a:pPr>
            <a:r>
              <a:rPr lang="en-IN" dirty="0">
                <a:solidFill>
                  <a:schemeClr val="tx1">
                    <a:lumMod val="65000"/>
                    <a:lumOff val="35000"/>
                  </a:schemeClr>
                </a:solidFill>
                <a:latin typeface="Abadi" panose="020B0604020104020204" pitchFamily="34" charset="0"/>
                <a:cs typeface="JasmineUPC" panose="02020603050405020304" pitchFamily="18" charset="-34"/>
              </a:rPr>
              <a:t> </a:t>
            </a:r>
            <a:r>
              <a:rPr lang="en-IN" sz="1600" dirty="0">
                <a:solidFill>
                  <a:schemeClr val="tx1">
                    <a:lumMod val="95000"/>
                    <a:lumOff val="5000"/>
                  </a:schemeClr>
                </a:solidFill>
                <a:latin typeface="Abadi" panose="020B0604020104020204" pitchFamily="34" charset="0"/>
                <a:cs typeface="JasmineUPC" panose="02020603050405020304" pitchFamily="18" charset="-34"/>
              </a:rPr>
              <a:t>Introduction</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KPI 1- </a:t>
            </a:r>
            <a:r>
              <a:rPr lang="en-US" sz="1600" dirty="0">
                <a:solidFill>
                  <a:schemeClr val="tx1">
                    <a:lumMod val="95000"/>
                    <a:lumOff val="5000"/>
                  </a:schemeClr>
                </a:solidFill>
                <a:latin typeface="Abadi" panose="020B0604020104020204" pitchFamily="34" charset="0"/>
                <a:ea typeface="Barlow" pitchFamily="34" charset="-122"/>
                <a:cs typeface="Barlow" pitchFamily="34" charset="-120"/>
              </a:rPr>
              <a:t>Average Attrition Rate for all departments</a:t>
            </a:r>
            <a:endParaRPr lang="en-IN" sz="1600" dirty="0">
              <a:solidFill>
                <a:schemeClr val="tx1">
                  <a:lumMod val="95000"/>
                  <a:lumOff val="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KPI 2 - </a:t>
            </a:r>
            <a:r>
              <a:rPr lang="en-US" sz="1600" dirty="0">
                <a:solidFill>
                  <a:schemeClr val="tx1">
                    <a:lumMod val="95000"/>
                    <a:lumOff val="5000"/>
                  </a:schemeClr>
                </a:solidFill>
                <a:latin typeface="Abadi" panose="020B0604020104020204" pitchFamily="34" charset="0"/>
                <a:ea typeface="Barlow" pitchFamily="34" charset="-122"/>
                <a:cs typeface="Barlow" pitchFamily="34" charset="-120"/>
              </a:rPr>
              <a:t>Average hourly rate of male research scientist </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KPI 3 - </a:t>
            </a:r>
            <a:r>
              <a:rPr lang="en-US" sz="1600" dirty="0">
                <a:solidFill>
                  <a:schemeClr val="tx1">
                    <a:lumMod val="95000"/>
                    <a:lumOff val="5000"/>
                  </a:schemeClr>
                </a:solidFill>
                <a:latin typeface="Abadi" panose="020B0604020104020204" pitchFamily="34" charset="0"/>
                <a:ea typeface="Barlow" pitchFamily="34" charset="-122"/>
                <a:cs typeface="Barlow" pitchFamily="34" charset="-120"/>
              </a:rPr>
              <a:t>Attrition rate Vs monthly income stats</a:t>
            </a:r>
            <a:endParaRPr lang="en-IN" sz="1600" dirty="0">
              <a:solidFill>
                <a:schemeClr val="tx1">
                  <a:lumMod val="95000"/>
                  <a:lumOff val="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KPI 4 - </a:t>
            </a:r>
            <a:r>
              <a:rPr lang="en-US" sz="1600" dirty="0">
                <a:solidFill>
                  <a:schemeClr val="tx1">
                    <a:lumMod val="95000"/>
                    <a:lumOff val="5000"/>
                  </a:schemeClr>
                </a:solidFill>
                <a:latin typeface="Abadi" panose="020B0604020104020204" pitchFamily="34" charset="0"/>
              </a:rPr>
              <a:t>Average working years for each Department</a:t>
            </a:r>
            <a:endParaRPr lang="en-IN" sz="1600" dirty="0">
              <a:solidFill>
                <a:schemeClr val="tx1">
                  <a:lumMod val="95000"/>
                  <a:lumOff val="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KPI 5 - </a:t>
            </a:r>
            <a:r>
              <a:rPr lang="en-US" sz="1600" dirty="0">
                <a:solidFill>
                  <a:schemeClr val="tx1">
                    <a:lumMod val="95000"/>
                    <a:lumOff val="5000"/>
                  </a:schemeClr>
                </a:solidFill>
                <a:latin typeface="Abadi" panose="020B0604020104020204" pitchFamily="34" charset="0"/>
              </a:rPr>
              <a:t>Job role Vs work life balance</a:t>
            </a:r>
          </a:p>
          <a:p>
            <a:pPr>
              <a:lnSpc>
                <a:spcPct val="150000"/>
              </a:lnSpc>
              <a:buFont typeface="Arial" panose="020B0604020202020204" pitchFamily="34" charset="0"/>
              <a:buChar char="•"/>
            </a:pPr>
            <a:r>
              <a:rPr lang="en-US" sz="1600" dirty="0">
                <a:solidFill>
                  <a:schemeClr val="tx1">
                    <a:lumMod val="95000"/>
                    <a:lumOff val="5000"/>
                  </a:schemeClr>
                </a:solidFill>
                <a:latin typeface="Abadi" panose="020B0604020104020204" pitchFamily="34" charset="0"/>
                <a:cs typeface="JasmineUPC" panose="02020603050405020304" pitchFamily="18" charset="-34"/>
              </a:rPr>
              <a:t> KPI 6 – Attribute Rate Vs year since last promotion relations</a:t>
            </a:r>
            <a:endParaRPr lang="en-IN" sz="1600" dirty="0">
              <a:solidFill>
                <a:schemeClr val="tx1">
                  <a:lumMod val="95000"/>
                  <a:lumOff val="5000"/>
                </a:schemeClr>
              </a:solidFill>
              <a:latin typeface="Abadi" panose="020B0604020104020204" pitchFamily="34" charset="0"/>
              <a:cs typeface="JasmineUPC" panose="02020603050405020304" pitchFamily="18" charset="-34"/>
            </a:endParaRP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Excel Dashboard</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Power Bi Dashboard</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Tableau Dashboard</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SQL</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Challenges Faced</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Outcome of the Project</a:t>
            </a:r>
          </a:p>
          <a:p>
            <a:pPr>
              <a:lnSpc>
                <a:spcPct val="150000"/>
              </a:lnSpc>
              <a:buFont typeface="Arial" panose="020B0604020202020204" pitchFamily="34" charset="0"/>
              <a:buChar char="•"/>
            </a:pPr>
            <a:r>
              <a:rPr lang="en-IN" sz="1600" dirty="0">
                <a:solidFill>
                  <a:schemeClr val="tx1">
                    <a:lumMod val="95000"/>
                    <a:lumOff val="5000"/>
                  </a:schemeClr>
                </a:solidFill>
                <a:latin typeface="Abadi" panose="020B0604020104020204" pitchFamily="34" charset="0"/>
                <a:cs typeface="JasmineUPC" panose="02020603050405020304" pitchFamily="18" charset="-34"/>
              </a:rPr>
              <a:t> Conclusion</a:t>
            </a:r>
          </a:p>
        </p:txBody>
      </p:sp>
    </p:spTree>
    <p:extLst>
      <p:ext uri="{BB962C8B-B14F-4D97-AF65-F5344CB8AC3E}">
        <p14:creationId xmlns:p14="http://schemas.microsoft.com/office/powerpoint/2010/main" val="2842191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ike Bee">
            <a:extLst>
              <a:ext uri="{FF2B5EF4-FFF2-40B4-BE49-F238E27FC236}">
                <a16:creationId xmlns:a16="http://schemas.microsoft.com/office/drawing/2014/main" id="{B812C716-ECBE-4AD5-530A-81CB35F4489A}"/>
              </a:ext>
            </a:extLst>
          </p:cNvPr>
          <p:cNvPicPr>
            <a:picLocks noChangeAspect="1"/>
          </p:cNvPicPr>
          <p:nvPr/>
        </p:nvPicPr>
        <p:blipFill>
          <a:blip r:embed="rId2"/>
          <a:stretch>
            <a:fillRect/>
          </a:stretch>
        </p:blipFill>
        <p:spPr>
          <a:xfrm>
            <a:off x="3279580" y="2048256"/>
            <a:ext cx="4957997" cy="3777594"/>
          </a:xfrm>
          <a:prstGeom prst="rect">
            <a:avLst/>
          </a:prstGeom>
        </p:spPr>
      </p:pic>
      <p:sp>
        <p:nvSpPr>
          <p:cNvPr id="4" name="TextBox 3">
            <a:extLst>
              <a:ext uri="{FF2B5EF4-FFF2-40B4-BE49-F238E27FC236}">
                <a16:creationId xmlns:a16="http://schemas.microsoft.com/office/drawing/2014/main" id="{988E9DD4-4AFD-59D4-9FF2-5CB2E607D5E8}"/>
              </a:ext>
            </a:extLst>
          </p:cNvPr>
          <p:cNvSpPr txBox="1"/>
          <p:nvPr/>
        </p:nvSpPr>
        <p:spPr>
          <a:xfrm>
            <a:off x="3752784" y="492798"/>
            <a:ext cx="3956724" cy="923330"/>
          </a:xfrm>
          <a:prstGeom prst="rect">
            <a:avLst/>
          </a:prstGeom>
          <a:noFill/>
        </p:spPr>
        <p:txBody>
          <a:bodyPr wrap="square">
            <a:spAutoFit/>
          </a:bodyPr>
          <a:lstStyle/>
          <a:p>
            <a:r>
              <a:rPr lang="en-US" sz="5400" b="1" u="sng" dirty="0">
                <a:solidFill>
                  <a:schemeClr val="tx1">
                    <a:lumMod val="75000"/>
                    <a:lumOff val="25000"/>
                  </a:schemeClr>
                </a:solidFill>
                <a:latin typeface="+mj-lt"/>
              </a:rPr>
              <a:t>T</a:t>
            </a:r>
            <a:r>
              <a:rPr lang="en-IN" sz="5400" b="1" u="sng" dirty="0">
                <a:solidFill>
                  <a:schemeClr val="tx1">
                    <a:lumMod val="75000"/>
                    <a:lumOff val="25000"/>
                  </a:schemeClr>
                </a:solidFill>
                <a:latin typeface="Barlow" panose="00000500000000000000" pitchFamily="2" charset="0"/>
              </a:rPr>
              <a:t>hank</a:t>
            </a:r>
            <a:r>
              <a:rPr lang="en-IN" sz="5400" b="1" u="sng" dirty="0">
                <a:solidFill>
                  <a:schemeClr val="tx1">
                    <a:lumMod val="75000"/>
                    <a:lumOff val="25000"/>
                  </a:schemeClr>
                </a:solidFill>
                <a:latin typeface="+mj-lt"/>
              </a:rPr>
              <a:t> You</a:t>
            </a:r>
            <a:endParaRPr lang="en-IN" sz="5400" dirty="0">
              <a:solidFill>
                <a:schemeClr val="tx1">
                  <a:lumMod val="75000"/>
                  <a:lumOff val="25000"/>
                </a:schemeClr>
              </a:solidFill>
              <a:latin typeface="+mj-lt"/>
            </a:endParaRPr>
          </a:p>
        </p:txBody>
      </p:sp>
    </p:spTree>
    <p:extLst>
      <p:ext uri="{BB962C8B-B14F-4D97-AF65-F5344CB8AC3E}">
        <p14:creationId xmlns:p14="http://schemas.microsoft.com/office/powerpoint/2010/main" val="2905942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2D73-A57E-C5FC-B17B-20A7057A5331}"/>
              </a:ext>
            </a:extLst>
          </p:cNvPr>
          <p:cNvSpPr>
            <a:spLocks noGrp="1"/>
          </p:cNvSpPr>
          <p:nvPr>
            <p:ph type="title"/>
          </p:nvPr>
        </p:nvSpPr>
        <p:spPr/>
        <p:txBody>
          <a:bodyPr/>
          <a:lstStyle/>
          <a:p>
            <a:r>
              <a:rPr lang="en-US" b="1" u="sng" dirty="0"/>
              <a:t>Introduction:</a:t>
            </a:r>
            <a:endParaRPr lang="en-IN" dirty="0"/>
          </a:p>
        </p:txBody>
      </p:sp>
      <p:sp>
        <p:nvSpPr>
          <p:cNvPr id="3" name="Content Placeholder 2">
            <a:extLst>
              <a:ext uri="{FF2B5EF4-FFF2-40B4-BE49-F238E27FC236}">
                <a16:creationId xmlns:a16="http://schemas.microsoft.com/office/drawing/2014/main" id="{CFF18998-A448-4A0E-F539-3D7BDAC91735}"/>
              </a:ext>
            </a:extLst>
          </p:cNvPr>
          <p:cNvSpPr>
            <a:spLocks noGrp="1"/>
          </p:cNvSpPr>
          <p:nvPr>
            <p:ph idx="1"/>
          </p:nvPr>
        </p:nvSpPr>
        <p:spPr/>
        <p:txBody>
          <a:bodyPr/>
          <a:lstStyle/>
          <a:p>
            <a:pPr algn="just"/>
            <a:r>
              <a:rPr lang="en-US" sz="2000" b="1" i="0" dirty="0">
                <a:solidFill>
                  <a:schemeClr val="tx1">
                    <a:lumMod val="65000"/>
                    <a:lumOff val="35000"/>
                  </a:schemeClr>
                </a:solidFill>
                <a:effectLst/>
                <a:latin typeface="Abadi" panose="020B0604020104020204" pitchFamily="34" charset="0"/>
              </a:rPr>
              <a:t>The HR Analytics Dashboard for Employee Retention offers a comprehensive view of key metrics and indicators, such as turnover rates, tenure distribution, satisfaction scores, and engagement levels. Through interactive visualizations and customizable dashboards, HR leaders can drill down into specific departments, job roles, or demographic groups to uncover insights that inform targeted retention strategies. </a:t>
            </a:r>
          </a:p>
          <a:p>
            <a:pPr algn="just"/>
            <a:r>
              <a:rPr lang="en-US" sz="2000" b="1" i="0" dirty="0">
                <a:solidFill>
                  <a:schemeClr val="tx1">
                    <a:lumMod val="65000"/>
                    <a:lumOff val="35000"/>
                  </a:schemeClr>
                </a:solidFill>
                <a:effectLst/>
                <a:latin typeface="Abadi" panose="020B0604020104020204" pitchFamily="34" charset="0"/>
              </a:rPr>
              <a:t>	By analyzing factors such as job satisfaction, work-life balance, career advancement opportunities, and manager effectiveness, HR professionals can pinpoint areas for improvement and implement targeted interventions to enhance employee engagement and loyalty.</a:t>
            </a:r>
          </a:p>
          <a:p>
            <a:endParaRPr lang="en-IN" dirty="0">
              <a:latin typeface="Abadi" panose="020B0604020104020204" pitchFamily="34" charset="0"/>
            </a:endParaRPr>
          </a:p>
        </p:txBody>
      </p:sp>
    </p:spTree>
    <p:extLst>
      <p:ext uri="{BB962C8B-B14F-4D97-AF65-F5344CB8AC3E}">
        <p14:creationId xmlns:p14="http://schemas.microsoft.com/office/powerpoint/2010/main" val="105704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2">
            <a:extLst>
              <a:ext uri="{FF2B5EF4-FFF2-40B4-BE49-F238E27FC236}">
                <a16:creationId xmlns:a16="http://schemas.microsoft.com/office/drawing/2014/main" id="{37735E08-BC4F-992B-9CB2-B961A3C66105}"/>
              </a:ext>
            </a:extLst>
          </p:cNvPr>
          <p:cNvSpPr/>
          <p:nvPr/>
        </p:nvSpPr>
        <p:spPr>
          <a:xfrm>
            <a:off x="833199" y="497759"/>
            <a:ext cx="10392520" cy="668889"/>
          </a:xfrm>
          <a:prstGeom prst="rect">
            <a:avLst/>
          </a:prstGeom>
          <a:solidFill>
            <a:schemeClr val="accent6">
              <a:lumMod val="20000"/>
              <a:lumOff val="80000"/>
            </a:schemeClr>
          </a:solidFill>
          <a:ln/>
        </p:spPr>
        <p:txBody>
          <a:bodyPr wrap="square" rtlCol="0" anchor="t"/>
          <a:lstStyle/>
          <a:p>
            <a:pPr marL="0" indent="0">
              <a:lnSpc>
                <a:spcPts val="5468"/>
              </a:lnSpc>
              <a:buNone/>
            </a:pPr>
            <a:r>
              <a:rPr lang="en-US" sz="4374" b="1" dirty="0">
                <a:solidFill>
                  <a:srgbClr val="272D45"/>
                </a:solidFill>
                <a:latin typeface="Corbel" panose="020B0503020204020204" pitchFamily="34" charset="0"/>
                <a:ea typeface="Kanit" pitchFamily="34" charset="-122"/>
              </a:rPr>
              <a:t>Tools Used</a:t>
            </a:r>
            <a:endParaRPr lang="en-US" sz="4374" dirty="0"/>
          </a:p>
        </p:txBody>
      </p:sp>
      <p:pic>
        <p:nvPicPr>
          <p:cNvPr id="14" name="Picture 13">
            <a:extLst>
              <a:ext uri="{FF2B5EF4-FFF2-40B4-BE49-F238E27FC236}">
                <a16:creationId xmlns:a16="http://schemas.microsoft.com/office/drawing/2014/main" id="{871E21DC-D970-5574-B3ED-3DBFA6EFF9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5376" y="1334273"/>
            <a:ext cx="2323908" cy="1599605"/>
          </a:xfrm>
          <a:prstGeom prst="rect">
            <a:avLst/>
          </a:prstGeom>
        </p:spPr>
      </p:pic>
      <p:pic>
        <p:nvPicPr>
          <p:cNvPr id="15" name="Picture 14">
            <a:extLst>
              <a:ext uri="{FF2B5EF4-FFF2-40B4-BE49-F238E27FC236}">
                <a16:creationId xmlns:a16="http://schemas.microsoft.com/office/drawing/2014/main" id="{9FC70491-D2F5-71C2-0871-E67D049FB6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073" y="4776440"/>
            <a:ext cx="1884514" cy="1089925"/>
          </a:xfrm>
          <a:prstGeom prst="rect">
            <a:avLst/>
          </a:prstGeom>
        </p:spPr>
      </p:pic>
      <p:pic>
        <p:nvPicPr>
          <p:cNvPr id="16" name="Picture 15">
            <a:extLst>
              <a:ext uri="{FF2B5EF4-FFF2-40B4-BE49-F238E27FC236}">
                <a16:creationId xmlns:a16="http://schemas.microsoft.com/office/drawing/2014/main" id="{C40DF29C-965F-EDB8-F388-EB18539ED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4951" y="4863989"/>
            <a:ext cx="2276524" cy="1213771"/>
          </a:xfrm>
          <a:prstGeom prst="rect">
            <a:avLst/>
          </a:prstGeom>
        </p:spPr>
      </p:pic>
      <p:pic>
        <p:nvPicPr>
          <p:cNvPr id="17" name="Picture 16">
            <a:extLst>
              <a:ext uri="{FF2B5EF4-FFF2-40B4-BE49-F238E27FC236}">
                <a16:creationId xmlns:a16="http://schemas.microsoft.com/office/drawing/2014/main" id="{4BE85C59-0528-F0A1-2C4B-32A8853C3A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8677" y="1660350"/>
            <a:ext cx="1802940" cy="947450"/>
          </a:xfrm>
          <a:prstGeom prst="rect">
            <a:avLst/>
          </a:prstGeom>
        </p:spPr>
      </p:pic>
      <p:sp>
        <p:nvSpPr>
          <p:cNvPr id="18" name="TextBox 17">
            <a:extLst>
              <a:ext uri="{FF2B5EF4-FFF2-40B4-BE49-F238E27FC236}">
                <a16:creationId xmlns:a16="http://schemas.microsoft.com/office/drawing/2014/main" id="{3CC771AC-2000-44F2-4AC1-3570F0FB4D5D}"/>
              </a:ext>
            </a:extLst>
          </p:cNvPr>
          <p:cNvSpPr txBox="1"/>
          <p:nvPr/>
        </p:nvSpPr>
        <p:spPr>
          <a:xfrm>
            <a:off x="1796000" y="2551348"/>
            <a:ext cx="7315200" cy="369332"/>
          </a:xfrm>
          <a:prstGeom prst="rect">
            <a:avLst/>
          </a:prstGeom>
          <a:noFill/>
        </p:spPr>
        <p:txBody>
          <a:bodyPr wrap="square">
            <a:spAutoFit/>
          </a:bodyPr>
          <a:lstStyle/>
          <a:p>
            <a:r>
              <a:rPr lang="en-US" b="1" dirty="0"/>
              <a:t>MS EXCEL  </a:t>
            </a:r>
          </a:p>
        </p:txBody>
      </p:sp>
      <p:cxnSp>
        <p:nvCxnSpPr>
          <p:cNvPr id="19" name="Straight Connector 18">
            <a:extLst>
              <a:ext uri="{FF2B5EF4-FFF2-40B4-BE49-F238E27FC236}">
                <a16:creationId xmlns:a16="http://schemas.microsoft.com/office/drawing/2014/main" id="{FA94A465-8630-BCE9-BBFB-5DFDC415F122}"/>
              </a:ext>
            </a:extLst>
          </p:cNvPr>
          <p:cNvCxnSpPr>
            <a:cxnSpLocks/>
          </p:cNvCxnSpPr>
          <p:nvPr/>
        </p:nvCxnSpPr>
        <p:spPr>
          <a:xfrm>
            <a:off x="2965390" y="2736014"/>
            <a:ext cx="4573546" cy="1942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F9B290E-281C-C7BE-167D-584984BD286E}"/>
              </a:ext>
            </a:extLst>
          </p:cNvPr>
          <p:cNvCxnSpPr>
            <a:cxnSpLocks/>
          </p:cNvCxnSpPr>
          <p:nvPr/>
        </p:nvCxnSpPr>
        <p:spPr>
          <a:xfrm flipV="1">
            <a:off x="3463349" y="2607800"/>
            <a:ext cx="4289596" cy="2606226"/>
          </a:xfrm>
          <a:prstGeom prst="line">
            <a:avLst/>
          </a:prstGeom>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BE78B62-1540-4C3B-C0A4-4A729AA460DC}"/>
              </a:ext>
            </a:extLst>
          </p:cNvPr>
          <p:cNvSpPr/>
          <p:nvPr/>
        </p:nvSpPr>
        <p:spPr>
          <a:xfrm>
            <a:off x="4225060" y="3200945"/>
            <a:ext cx="2457079" cy="147275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FE17DD8E-C162-C248-4C4D-CF7FE3BAA7A6}"/>
              </a:ext>
            </a:extLst>
          </p:cNvPr>
          <p:cNvSpPr txBox="1"/>
          <p:nvPr/>
        </p:nvSpPr>
        <p:spPr>
          <a:xfrm>
            <a:off x="4392965" y="3556970"/>
            <a:ext cx="2144854" cy="707886"/>
          </a:xfrm>
          <a:prstGeom prst="rect">
            <a:avLst/>
          </a:prstGeom>
          <a:noFill/>
        </p:spPr>
        <p:txBody>
          <a:bodyPr wrap="square" rtlCol="0">
            <a:spAutoFit/>
          </a:bodyPr>
          <a:lstStyle/>
          <a:p>
            <a:pPr algn="ctr"/>
            <a:r>
              <a:rPr lang="en-US" sz="4000" dirty="0">
                <a:solidFill>
                  <a:schemeClr val="bg1">
                    <a:lumMod val="95000"/>
                  </a:schemeClr>
                </a:solidFill>
              </a:rPr>
              <a:t>TOOLS</a:t>
            </a:r>
            <a:endParaRPr lang="en-IN" sz="4000" dirty="0">
              <a:solidFill>
                <a:schemeClr val="bg1">
                  <a:lumMod val="95000"/>
                </a:schemeClr>
              </a:solidFill>
            </a:endParaRPr>
          </a:p>
        </p:txBody>
      </p:sp>
    </p:spTree>
    <p:extLst>
      <p:ext uri="{BB962C8B-B14F-4D97-AF65-F5344CB8AC3E}">
        <p14:creationId xmlns:p14="http://schemas.microsoft.com/office/powerpoint/2010/main" val="335049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358909" y="106797"/>
            <a:ext cx="9388205"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1- </a:t>
            </a:r>
            <a:r>
              <a:rPr lang="en-US" sz="2800" u="sng" dirty="0">
                <a:solidFill>
                  <a:schemeClr val="bg2">
                    <a:lumMod val="25000"/>
                  </a:schemeClr>
                </a:solidFill>
                <a:latin typeface="+mj-lt"/>
                <a:ea typeface="Barlow" pitchFamily="34" charset="-122"/>
                <a:cs typeface="Barlow" pitchFamily="34" charset="-120"/>
              </a:rPr>
              <a:t>Average Attrition Rate for all departments:</a:t>
            </a:r>
            <a:r>
              <a:rPr lang="en-IN" sz="2600" u="sng" dirty="0">
                <a:solidFill>
                  <a:schemeClr val="bg2">
                    <a:lumMod val="25000"/>
                  </a:schemeClr>
                </a:solidFill>
                <a:latin typeface="+mj-lt"/>
                <a:cs typeface="JasmineUPC" panose="02020603050405020304" pitchFamily="18" charset="-34"/>
              </a:rPr>
              <a:t>  </a:t>
            </a:r>
          </a:p>
          <a:p>
            <a:pPr>
              <a:lnSpc>
                <a:spcPct val="150000"/>
              </a:lnSpc>
            </a:pPr>
            <a:endParaRPr lang="en-IN" sz="2600" u="sng" dirty="0">
              <a:solidFill>
                <a:schemeClr val="bg2">
                  <a:lumMod val="25000"/>
                </a:schemeClr>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48929" y="1280432"/>
            <a:ext cx="10933472" cy="1231106"/>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 The pie chart shows the average rate of attrition in all the departments</a:t>
            </a:r>
          </a:p>
          <a:p>
            <a:pPr marL="285750" indent="-285750">
              <a:buFont typeface="Arial" panose="020B0604020202020204" pitchFamily="34" charset="0"/>
              <a:buChar char="•"/>
            </a:pPr>
            <a:r>
              <a:rPr lang="en-IN" dirty="0">
                <a:latin typeface="Montserrat" pitchFamily="34" charset="0"/>
              </a:rPr>
              <a:t> The Research &amp; Development department show the highest (51.21%) of attrition rate, whereas Hardware department shows lowest (49.44%) rate of attrition.</a:t>
            </a:r>
          </a:p>
          <a:p>
            <a:endParaRPr lang="en-US" sz="2000" b="0" i="0" dirty="0">
              <a:solidFill>
                <a:schemeClr val="bg1"/>
              </a:solidFill>
              <a:effectLst/>
              <a:latin typeface="Abadi" panose="020B0604020104020204" pitchFamily="34" charset="0"/>
            </a:endParaRPr>
          </a:p>
        </p:txBody>
      </p:sp>
      <p:pic>
        <p:nvPicPr>
          <p:cNvPr id="4" name="Picture 3">
            <a:extLst>
              <a:ext uri="{FF2B5EF4-FFF2-40B4-BE49-F238E27FC236}">
                <a16:creationId xmlns:a16="http://schemas.microsoft.com/office/drawing/2014/main" id="{11355922-0F37-6796-5B21-489427180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606040"/>
            <a:ext cx="5166360" cy="3155083"/>
          </a:xfrm>
          <a:prstGeom prst="rect">
            <a:avLst/>
          </a:prstGeom>
        </p:spPr>
      </p:pic>
    </p:spTree>
    <p:extLst>
      <p:ext uri="{BB962C8B-B14F-4D97-AF65-F5344CB8AC3E}">
        <p14:creationId xmlns:p14="http://schemas.microsoft.com/office/powerpoint/2010/main" val="115594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9300656"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2 – Average hourly rate of male research scientist</a:t>
            </a:r>
            <a:r>
              <a:rPr lang="en-US" sz="2600" u="sng" dirty="0">
                <a:solidFill>
                  <a:schemeClr val="bg2">
                    <a:lumMod val="25000"/>
                  </a:schemeClr>
                </a:solidFill>
                <a:latin typeface="+mj-lt"/>
                <a:cs typeface="JasmineUPC" panose="02020603050405020304" pitchFamily="18" charset="-34"/>
              </a:rPr>
              <a:t>:</a:t>
            </a:r>
            <a:endParaRPr lang="en-IN" sz="2800" u="sng" dirty="0">
              <a:solidFill>
                <a:schemeClr val="bg1"/>
              </a:solidFill>
              <a:latin typeface="+mj-lt"/>
              <a:cs typeface="JasmineUPC" panose="02020603050405020304" pitchFamily="18" charset="-34"/>
            </a:endParaRPr>
          </a:p>
          <a:p>
            <a:pPr>
              <a:lnSpc>
                <a:spcPct val="150000"/>
              </a:lnSpc>
            </a:pPr>
            <a:endParaRPr lang="en-IN" sz="2800" u="sng" dirty="0">
              <a:solidFill>
                <a:schemeClr val="bg1"/>
              </a:solidFill>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358253"/>
            <a:ext cx="10933472" cy="954107"/>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The average hourly rate of male research scientist is 114.45 which is slightly less than the average hourly rate of female research scientist (115.93).</a:t>
            </a:r>
          </a:p>
          <a:p>
            <a:endParaRPr lang="en-US" sz="2000" dirty="0">
              <a:solidFill>
                <a:schemeClr val="bg1"/>
              </a:solidFill>
              <a:latin typeface="Abadi" panose="020B0604020104020204" pitchFamily="34" charset="0"/>
            </a:endParaRPr>
          </a:p>
        </p:txBody>
      </p:sp>
      <p:pic>
        <p:nvPicPr>
          <p:cNvPr id="6" name="Picture 5" descr="A black and grey rectangular sign with white text&#10;&#10;Description automatically generated">
            <a:extLst>
              <a:ext uri="{FF2B5EF4-FFF2-40B4-BE49-F238E27FC236}">
                <a16:creationId xmlns:a16="http://schemas.microsoft.com/office/drawing/2014/main" id="{BB343453-36D9-B6E0-7BB7-A8F6E11D7067}"/>
              </a:ext>
            </a:extLst>
          </p:cNvPr>
          <p:cNvPicPr>
            <a:picLocks noChangeAspect="1"/>
          </p:cNvPicPr>
          <p:nvPr/>
        </p:nvPicPr>
        <p:blipFill>
          <a:blip r:embed="rId2"/>
          <a:stretch>
            <a:fillRect/>
          </a:stretch>
        </p:blipFill>
        <p:spPr>
          <a:xfrm>
            <a:off x="863151" y="3068150"/>
            <a:ext cx="4156321" cy="1668029"/>
          </a:xfrm>
          <a:prstGeom prst="rect">
            <a:avLst/>
          </a:prstGeom>
        </p:spPr>
      </p:pic>
      <p:pic>
        <p:nvPicPr>
          <p:cNvPr id="7" name="Picture 6" descr="A purple and white circle with black numbers&#10;&#10;Description automatically generated">
            <a:extLst>
              <a:ext uri="{FF2B5EF4-FFF2-40B4-BE49-F238E27FC236}">
                <a16:creationId xmlns:a16="http://schemas.microsoft.com/office/drawing/2014/main" id="{5F805F5C-A265-66E5-45C3-C69F3F185189}"/>
              </a:ext>
            </a:extLst>
          </p:cNvPr>
          <p:cNvPicPr>
            <a:picLocks noChangeAspect="1"/>
          </p:cNvPicPr>
          <p:nvPr/>
        </p:nvPicPr>
        <p:blipFill>
          <a:blip r:embed="rId3"/>
          <a:stretch>
            <a:fillRect/>
          </a:stretch>
        </p:blipFill>
        <p:spPr>
          <a:xfrm>
            <a:off x="6761358" y="2811361"/>
            <a:ext cx="3627782" cy="2166236"/>
          </a:xfrm>
          <a:prstGeom prst="rect">
            <a:avLst/>
          </a:prstGeom>
        </p:spPr>
      </p:pic>
    </p:spTree>
    <p:extLst>
      <p:ext uri="{BB962C8B-B14F-4D97-AF65-F5344CB8AC3E}">
        <p14:creationId xmlns:p14="http://schemas.microsoft.com/office/powerpoint/2010/main" val="311940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3 – Attrition rate vs monthly income stats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7349"/>
            <a:ext cx="10933472" cy="1754326"/>
          </a:xfrm>
          <a:prstGeom prst="rect">
            <a:avLst/>
          </a:prstGeom>
          <a:noFill/>
        </p:spPr>
        <p:txBody>
          <a:bodyPr wrap="square">
            <a:spAutoFit/>
          </a:bodyPr>
          <a:lstStyle/>
          <a:p>
            <a:pPr marL="285750" indent="-285750">
              <a:buFont typeface="Arial" panose="020B0604020202020204" pitchFamily="34" charset="0"/>
              <a:buChar char="•"/>
            </a:pPr>
            <a:r>
              <a:rPr lang="en-US" dirty="0">
                <a:latin typeface="Montserrat" pitchFamily="34" charset="0"/>
              </a:rPr>
              <a:t>This KPI explores the relationship between employee attrition rates and their monthly income. The goal is to identify any trends or insights that can help the HR team better understand factors contributing to employee retention.</a:t>
            </a:r>
          </a:p>
          <a:p>
            <a:pPr marL="285750" indent="-285750">
              <a:buFont typeface="Arial" panose="020B0604020202020204" pitchFamily="34" charset="0"/>
              <a:buChar char="•"/>
            </a:pPr>
            <a:r>
              <a:rPr lang="en-US" dirty="0">
                <a:latin typeface="Montserrat" pitchFamily="34" charset="0"/>
              </a:rPr>
              <a:t>The data reveals an inverse relationship between monthly income and attrition rate, Employees earning higher salaries exhibit lower turnover.</a:t>
            </a:r>
          </a:p>
          <a:p>
            <a:pPr marL="285750" indent="-285750" algn="l">
              <a:buFont typeface="Arial" panose="020B0604020202020204" pitchFamily="34" charset="0"/>
              <a:buChar char="•"/>
            </a:pPr>
            <a:endParaRPr lang="en-US" b="0" i="0" dirty="0">
              <a:solidFill>
                <a:schemeClr val="bg1"/>
              </a:solidFill>
              <a:effectLst/>
              <a:latin typeface="Söhne"/>
            </a:endParaRPr>
          </a:p>
        </p:txBody>
      </p:sp>
      <p:pic>
        <p:nvPicPr>
          <p:cNvPr id="6" name="Picture 5" descr="A graph with numbers and lines&#10;&#10;Description automatically generated">
            <a:extLst>
              <a:ext uri="{FF2B5EF4-FFF2-40B4-BE49-F238E27FC236}">
                <a16:creationId xmlns:a16="http://schemas.microsoft.com/office/drawing/2014/main" id="{9B506C7D-A0C9-8330-0EE3-271C32DB0305}"/>
              </a:ext>
            </a:extLst>
          </p:cNvPr>
          <p:cNvPicPr>
            <a:picLocks noChangeAspect="1"/>
          </p:cNvPicPr>
          <p:nvPr/>
        </p:nvPicPr>
        <p:blipFill>
          <a:blip r:embed="rId2"/>
          <a:stretch>
            <a:fillRect/>
          </a:stretch>
        </p:blipFill>
        <p:spPr>
          <a:xfrm>
            <a:off x="2007218" y="2941579"/>
            <a:ext cx="7330387" cy="3086367"/>
          </a:xfrm>
          <a:prstGeom prst="rect">
            <a:avLst/>
          </a:prstGeom>
        </p:spPr>
      </p:pic>
    </p:spTree>
    <p:extLst>
      <p:ext uri="{BB962C8B-B14F-4D97-AF65-F5344CB8AC3E}">
        <p14:creationId xmlns:p14="http://schemas.microsoft.com/office/powerpoint/2010/main" val="2472384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01350"/>
            <a:ext cx="8794818"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4 – Average working years for each Department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629264" y="1252125"/>
            <a:ext cx="10933472" cy="1477328"/>
          </a:xfrm>
          <a:prstGeom prst="rect">
            <a:avLst/>
          </a:prstGeom>
          <a:noFill/>
        </p:spPr>
        <p:txBody>
          <a:bodyPr wrap="square">
            <a:spAutoFit/>
          </a:bodyPr>
          <a:lstStyle/>
          <a:p>
            <a:pPr marL="285750" indent="-285750">
              <a:buFont typeface="Arial" panose="020B0604020202020204" pitchFamily="34" charset="0"/>
              <a:buChar char="•"/>
            </a:pPr>
            <a:r>
              <a:rPr lang="en-IN" dirty="0">
                <a:latin typeface="Montserrat" pitchFamily="34" charset="0"/>
              </a:rPr>
              <a:t>Below is the visualization that shows the average working year for each department.</a:t>
            </a:r>
          </a:p>
          <a:p>
            <a:pPr marL="285750" indent="-285750">
              <a:buFont typeface="Arial" panose="020B0604020202020204" pitchFamily="34" charset="0"/>
              <a:buChar char="•"/>
            </a:pPr>
            <a:r>
              <a:rPr lang="en-IN" dirty="0">
                <a:latin typeface="Montserrat" pitchFamily="34" charset="0"/>
              </a:rPr>
              <a:t>Visualization is the combination of bar chart and  circle, where circle shows the data in it.</a:t>
            </a:r>
          </a:p>
          <a:p>
            <a:pPr marL="285750" indent="-285750">
              <a:buFont typeface="Arial" panose="020B0604020202020204" pitchFamily="34" charset="0"/>
              <a:buChar char="•"/>
            </a:pPr>
            <a:r>
              <a:rPr lang="en-US" dirty="0">
                <a:latin typeface="Montserrat" pitchFamily="34" charset="0"/>
              </a:rPr>
              <a:t>Among departments, Software boasts the highest average working years (20.62 years), while R&amp;D shows the lowest (20.30 years).</a:t>
            </a:r>
            <a:endParaRPr lang="en-IN" dirty="0">
              <a:latin typeface="Montserrat" pitchFamily="34" charset="0"/>
            </a:endParaRPr>
          </a:p>
          <a:p>
            <a:pPr algn="l"/>
            <a:endParaRPr lang="en-US" b="0" i="0" dirty="0">
              <a:solidFill>
                <a:schemeClr val="bg1"/>
              </a:solidFill>
              <a:effectLst/>
              <a:latin typeface="Söhne"/>
            </a:endParaRPr>
          </a:p>
        </p:txBody>
      </p:sp>
      <p:pic>
        <p:nvPicPr>
          <p:cNvPr id="6" name="Picture 5" descr="A graph of numbers and a number of work hours&#10;&#10;Description automatically generated with medium confidence">
            <a:extLst>
              <a:ext uri="{FF2B5EF4-FFF2-40B4-BE49-F238E27FC236}">
                <a16:creationId xmlns:a16="http://schemas.microsoft.com/office/drawing/2014/main" id="{74153E2F-B933-75F8-53B3-A35839B17AF0}"/>
              </a:ext>
            </a:extLst>
          </p:cNvPr>
          <p:cNvPicPr>
            <a:picLocks noChangeAspect="1"/>
          </p:cNvPicPr>
          <p:nvPr/>
        </p:nvPicPr>
        <p:blipFill>
          <a:blip r:embed="rId2"/>
          <a:stretch>
            <a:fillRect/>
          </a:stretch>
        </p:blipFill>
        <p:spPr>
          <a:xfrm>
            <a:off x="2601159" y="2644039"/>
            <a:ext cx="6636875" cy="3510748"/>
          </a:xfrm>
          <a:prstGeom prst="rect">
            <a:avLst/>
          </a:prstGeom>
        </p:spPr>
      </p:pic>
    </p:spTree>
    <p:extLst>
      <p:ext uri="{BB962C8B-B14F-4D97-AF65-F5344CB8AC3E}">
        <p14:creationId xmlns:p14="http://schemas.microsoft.com/office/powerpoint/2010/main" val="522039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CB814D-C8AD-A031-871C-AF7072A31A80}"/>
              </a:ext>
            </a:extLst>
          </p:cNvPr>
          <p:cNvSpPr txBox="1"/>
          <p:nvPr/>
        </p:nvSpPr>
        <p:spPr>
          <a:xfrm>
            <a:off x="504825" y="340261"/>
            <a:ext cx="8172450" cy="1911998"/>
          </a:xfrm>
          <a:prstGeom prst="rect">
            <a:avLst/>
          </a:prstGeom>
          <a:noFill/>
        </p:spPr>
        <p:txBody>
          <a:bodyPr wrap="square">
            <a:spAutoFit/>
          </a:bodyPr>
          <a:lstStyle/>
          <a:p>
            <a:pPr>
              <a:lnSpc>
                <a:spcPct val="150000"/>
              </a:lnSpc>
            </a:pPr>
            <a:r>
              <a:rPr lang="en-IN" sz="2600" u="sng" dirty="0">
                <a:solidFill>
                  <a:schemeClr val="bg2">
                    <a:lumMod val="25000"/>
                  </a:schemeClr>
                </a:solidFill>
                <a:latin typeface="+mj-lt"/>
                <a:cs typeface="JasmineUPC" panose="02020603050405020304" pitchFamily="18" charset="-34"/>
              </a:rPr>
              <a:t>KPI 5 – Job role vs work life balance :</a:t>
            </a:r>
          </a:p>
          <a:p>
            <a:pPr>
              <a:lnSpc>
                <a:spcPct val="150000"/>
              </a:lnSpc>
            </a:pPr>
            <a:endParaRPr lang="en-IN" sz="2800" u="sng" dirty="0">
              <a:latin typeface="+mj-lt"/>
              <a:cs typeface="JasmineUPC" panose="02020603050405020304" pitchFamily="18" charset="-34"/>
            </a:endParaRPr>
          </a:p>
          <a:p>
            <a:pPr>
              <a:lnSpc>
                <a:spcPct val="150000"/>
              </a:lnSpc>
            </a:pPr>
            <a:endParaRPr lang="en-IN" sz="2800" u="sng" dirty="0">
              <a:latin typeface="+mj-lt"/>
              <a:cs typeface="JasmineUPC" panose="02020603050405020304" pitchFamily="18" charset="-34"/>
            </a:endParaRPr>
          </a:p>
        </p:txBody>
      </p:sp>
      <p:sp>
        <p:nvSpPr>
          <p:cNvPr id="5" name="TextBox 4">
            <a:extLst>
              <a:ext uri="{FF2B5EF4-FFF2-40B4-BE49-F238E27FC236}">
                <a16:creationId xmlns:a16="http://schemas.microsoft.com/office/drawing/2014/main" id="{1A571ECE-0C94-F69F-CA26-719D87595303}"/>
              </a:ext>
            </a:extLst>
          </p:cNvPr>
          <p:cNvSpPr txBox="1"/>
          <p:nvPr/>
        </p:nvSpPr>
        <p:spPr>
          <a:xfrm>
            <a:off x="504825" y="1146398"/>
            <a:ext cx="10933472" cy="1508105"/>
          </a:xfrm>
          <a:prstGeom prst="rect">
            <a:avLst/>
          </a:prstGeom>
          <a:noFill/>
        </p:spPr>
        <p:txBody>
          <a:bodyPr wrap="square">
            <a:spAutoFit/>
          </a:bodyPr>
          <a:lstStyle/>
          <a:p>
            <a:pPr marL="342900" indent="-342900">
              <a:buFont typeface="Arial" panose="020B0604020202020204" pitchFamily="34" charset="0"/>
              <a:buChar char="•"/>
            </a:pPr>
            <a:r>
              <a:rPr lang="en-US" dirty="0">
                <a:latin typeface="Montserrat" pitchFamily="34" charset="0"/>
              </a:rPr>
              <a:t>Work-life balance is measured on a scale of 1 to 4, with 4 indicating the best balance and 1 indicating worst balance.</a:t>
            </a:r>
            <a:endParaRPr lang="en-US" b="1" dirty="0">
              <a:highlight>
                <a:srgbClr val="131314"/>
              </a:highlight>
              <a:latin typeface="Google Sans"/>
            </a:endParaRPr>
          </a:p>
          <a:p>
            <a:pPr marL="342900" indent="-342900">
              <a:buFont typeface="Arial" panose="020B0604020202020204" pitchFamily="34" charset="0"/>
              <a:buChar char="•"/>
            </a:pPr>
            <a:r>
              <a:rPr lang="en-US" dirty="0">
                <a:latin typeface="Montserrat" pitchFamily="34" charset="0"/>
              </a:rPr>
              <a:t>Research Scientists  tend to report the highest work-life balance scores, while Sales Executives tend to report the lowest.</a:t>
            </a:r>
          </a:p>
          <a:p>
            <a:pPr marL="342900" indent="-342900">
              <a:buFont typeface="Arial" panose="020B0604020202020204" pitchFamily="34" charset="0"/>
              <a:buChar char="•"/>
            </a:pPr>
            <a:endParaRPr lang="en-US" sz="2000" dirty="0">
              <a:solidFill>
                <a:schemeClr val="bg1"/>
              </a:solidFill>
              <a:latin typeface="Abadi" panose="020B0604020104020204" pitchFamily="34" charset="0"/>
            </a:endParaRPr>
          </a:p>
        </p:txBody>
      </p:sp>
      <p:pic>
        <p:nvPicPr>
          <p:cNvPr id="6" name="Picture 5">
            <a:extLst>
              <a:ext uri="{FF2B5EF4-FFF2-40B4-BE49-F238E27FC236}">
                <a16:creationId xmlns:a16="http://schemas.microsoft.com/office/drawing/2014/main" id="{7D41A68F-ADAF-56BC-9087-9A53F5CCC761}"/>
              </a:ext>
            </a:extLst>
          </p:cNvPr>
          <p:cNvPicPr>
            <a:picLocks noChangeAspect="1"/>
          </p:cNvPicPr>
          <p:nvPr/>
        </p:nvPicPr>
        <p:blipFill>
          <a:blip r:embed="rId2"/>
          <a:stretch>
            <a:fillRect/>
          </a:stretch>
        </p:blipFill>
        <p:spPr>
          <a:xfrm>
            <a:off x="2612272" y="2500455"/>
            <a:ext cx="6580367" cy="3742802"/>
          </a:xfrm>
          <a:prstGeom prst="rect">
            <a:avLst/>
          </a:prstGeom>
        </p:spPr>
      </p:pic>
    </p:spTree>
    <p:extLst>
      <p:ext uri="{BB962C8B-B14F-4D97-AF65-F5344CB8AC3E}">
        <p14:creationId xmlns:p14="http://schemas.microsoft.com/office/powerpoint/2010/main" val="128945040"/>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{4DBBE857-AECB-44BA-B5BF-ACBC9D75B20F}tf56160789_win32</Template>
  <TotalTime>629</TotalTime>
  <Words>855</Words>
  <Application>Microsoft Office PowerPoint</Application>
  <PresentationFormat>Widescreen</PresentationFormat>
  <Paragraphs>63</Paragraphs>
  <Slides>20</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Abadi</vt:lpstr>
      <vt:lpstr>Arial</vt:lpstr>
      <vt:lpstr>Bahnschrift</vt:lpstr>
      <vt:lpstr>Barlow</vt:lpstr>
      <vt:lpstr>Bookman Old Style</vt:lpstr>
      <vt:lpstr>Calibri</vt:lpstr>
      <vt:lpstr>Corbel</vt:lpstr>
      <vt:lpstr>Franklin Gothic Book</vt:lpstr>
      <vt:lpstr>Google Sans</vt:lpstr>
      <vt:lpstr>Montserrat</vt:lpstr>
      <vt:lpstr>Söhne</vt:lpstr>
      <vt:lpstr>Wingdings</vt:lpstr>
      <vt:lpstr>Custom</vt:lpstr>
      <vt:lpstr>PowerPoint Presentation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OF CUSTOMERS</dc:title>
  <dc:creator>Ujwala Rani</dc:creator>
  <cp:lastModifiedBy>Anusha Rayankula</cp:lastModifiedBy>
  <cp:revision>9</cp:revision>
  <dcterms:created xsi:type="dcterms:W3CDTF">2024-03-27T05:08:00Z</dcterms:created>
  <dcterms:modified xsi:type="dcterms:W3CDTF">2024-04-25T11:14:23Z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