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Shadows Into Light" panose="02000000000000000000" pitchFamily="2" charset="77"/>
      <p:regular r:id="rId32"/>
    </p:embeddedFont>
    <p:embeddedFont>
      <p:font typeface="Varela Round" pitchFamily="2" charset="-79"/>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IJw54XQv0xUCH1UZEGHdOGjp03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6E04EB-BCFF-42FB-9638-1584F75675E9}">
  <a:tblStyle styleId="{D86E04EB-BCFF-42FB-9638-1584F75675E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5"/>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0" name="Google Shape;9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8a273b820_0_1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108a273b820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8a273b820_0_1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108a273b820_0_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8a273b820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108a273b820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8a273b820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108a273b820_0_1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8a273b820_0_1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108a273b820_0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8a273b820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108a273b820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8a273b820_0_2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108a273b820_0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8a273b820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108a273b820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8a273b970_2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108a273b970_2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08367647f5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08367647f5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8a273b970_2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108a273b970_2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08a273b970_2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g108a273b970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8a273b970_2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g108a273b970_2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8a273b970_3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g108a273b970_3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8a273b970_3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g108a273b970_3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8a273b970_2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108a273b970_2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8367647f5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108367647f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8367647f5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108367647f5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8a273b820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108a273b820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8a273b820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108a273b820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8a273b820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108a273b820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84"/>
        <p:cNvGrpSpPr/>
        <p:nvPr/>
      </p:nvGrpSpPr>
      <p:grpSpPr>
        <a:xfrm>
          <a:off x="0" y="0"/>
          <a:ext cx="0" cy="0"/>
          <a:chOff x="0" y="0"/>
          <a:chExt cx="0" cy="0"/>
        </a:xfrm>
      </p:grpSpPr>
      <p:sp>
        <p:nvSpPr>
          <p:cNvPr id="85" name="Google Shape;85;g108a273b820_0_272"/>
          <p:cNvSpPr txBox="1">
            <a:spLocks noGrp="1"/>
          </p:cNvSpPr>
          <p:nvPr>
            <p:ph type="ctrTitle"/>
          </p:nvPr>
        </p:nvSpPr>
        <p:spPr>
          <a:xfrm>
            <a:off x="2200600" y="1830109"/>
            <a:ext cx="7790700" cy="1546500"/>
          </a:xfrm>
          <a:prstGeom prst="rect">
            <a:avLst/>
          </a:prstGeom>
          <a:noFill/>
          <a:ln>
            <a:noFill/>
          </a:ln>
        </p:spPr>
        <p:txBody>
          <a:bodyPr spcFirstLastPara="1" wrap="square" lIns="91425" tIns="45700" rIns="91425" bIns="45700" anchor="b" anchorCtr="0">
            <a:normAutofit/>
          </a:bodyPr>
          <a:lstStyle>
            <a:lvl1pPr marL="0" marR="0" lvl="0" indent="0" algn="ctr" rtl="0">
              <a:lnSpc>
                <a:spcPct val="100000"/>
              </a:lnSpc>
              <a:spcBef>
                <a:spcPts val="0"/>
              </a:spcBef>
              <a:spcAft>
                <a:spcPts val="0"/>
              </a:spcAft>
              <a:buClr>
                <a:srgbClr val="505670"/>
              </a:buClr>
              <a:buSzPts val="4400"/>
              <a:buFont typeface="Shadows Into Light"/>
              <a:buNone/>
              <a:defRPr sz="4800" b="0" i="0" u="none" strike="noStrike" cap="none">
                <a:solidFill>
                  <a:srgbClr val="505670"/>
                </a:solidFill>
                <a:latin typeface="Shadows Into Light"/>
                <a:ea typeface="Shadows Into Light"/>
                <a:cs typeface="Shadows Into Light"/>
                <a:sym typeface="Shadows Into Light"/>
              </a:defRPr>
            </a:lvl1pPr>
            <a:lvl2pPr lvl="1" indent="0" algn="ctr" rtl="0">
              <a:spcBef>
                <a:spcPts val="0"/>
              </a:spcBef>
              <a:spcAft>
                <a:spcPts val="0"/>
              </a:spcAft>
              <a:buClr>
                <a:srgbClr val="505670"/>
              </a:buClr>
              <a:buSzPts val="1400"/>
              <a:buFont typeface="Shadows Into Light"/>
              <a:buNone/>
              <a:defRPr sz="4800">
                <a:solidFill>
                  <a:srgbClr val="505670"/>
                </a:solidFill>
                <a:latin typeface="Shadows Into Light"/>
                <a:ea typeface="Shadows Into Light"/>
                <a:cs typeface="Shadows Into Light"/>
                <a:sym typeface="Shadows Into Light"/>
              </a:defRPr>
            </a:lvl2pPr>
            <a:lvl3pPr lvl="2" indent="0" algn="ctr" rtl="0">
              <a:spcBef>
                <a:spcPts val="0"/>
              </a:spcBef>
              <a:spcAft>
                <a:spcPts val="0"/>
              </a:spcAft>
              <a:buClr>
                <a:srgbClr val="505670"/>
              </a:buClr>
              <a:buSzPts val="1400"/>
              <a:buFont typeface="Shadows Into Light"/>
              <a:buNone/>
              <a:defRPr sz="4800">
                <a:solidFill>
                  <a:srgbClr val="505670"/>
                </a:solidFill>
                <a:latin typeface="Shadows Into Light"/>
                <a:ea typeface="Shadows Into Light"/>
                <a:cs typeface="Shadows Into Light"/>
                <a:sym typeface="Shadows Into Light"/>
              </a:defRPr>
            </a:lvl3pPr>
            <a:lvl4pPr lvl="3" indent="0" algn="ctr" rtl="0">
              <a:spcBef>
                <a:spcPts val="0"/>
              </a:spcBef>
              <a:spcAft>
                <a:spcPts val="0"/>
              </a:spcAft>
              <a:buClr>
                <a:srgbClr val="505670"/>
              </a:buClr>
              <a:buSzPts val="1400"/>
              <a:buFont typeface="Shadows Into Light"/>
              <a:buNone/>
              <a:defRPr sz="4800">
                <a:solidFill>
                  <a:srgbClr val="505670"/>
                </a:solidFill>
                <a:latin typeface="Shadows Into Light"/>
                <a:ea typeface="Shadows Into Light"/>
                <a:cs typeface="Shadows Into Light"/>
                <a:sym typeface="Shadows Into Light"/>
              </a:defRPr>
            </a:lvl4pPr>
            <a:lvl5pPr lvl="4" indent="0" algn="ctr" rtl="0">
              <a:spcBef>
                <a:spcPts val="0"/>
              </a:spcBef>
              <a:spcAft>
                <a:spcPts val="0"/>
              </a:spcAft>
              <a:buClr>
                <a:srgbClr val="505670"/>
              </a:buClr>
              <a:buSzPts val="1400"/>
              <a:buFont typeface="Shadows Into Light"/>
              <a:buNone/>
              <a:defRPr sz="4800">
                <a:solidFill>
                  <a:srgbClr val="505670"/>
                </a:solidFill>
                <a:latin typeface="Shadows Into Light"/>
                <a:ea typeface="Shadows Into Light"/>
                <a:cs typeface="Shadows Into Light"/>
                <a:sym typeface="Shadows Into Light"/>
              </a:defRPr>
            </a:lvl5pPr>
            <a:lvl6pPr lvl="5" indent="0" algn="ctr" rtl="0">
              <a:spcBef>
                <a:spcPts val="0"/>
              </a:spcBef>
              <a:spcAft>
                <a:spcPts val="0"/>
              </a:spcAft>
              <a:buClr>
                <a:srgbClr val="505670"/>
              </a:buClr>
              <a:buSzPts val="1400"/>
              <a:buFont typeface="Shadows Into Light"/>
              <a:buNone/>
              <a:defRPr sz="4800">
                <a:solidFill>
                  <a:srgbClr val="505670"/>
                </a:solidFill>
                <a:latin typeface="Shadows Into Light"/>
                <a:ea typeface="Shadows Into Light"/>
                <a:cs typeface="Shadows Into Light"/>
                <a:sym typeface="Shadows Into Light"/>
              </a:defRPr>
            </a:lvl6pPr>
            <a:lvl7pPr lvl="6" indent="0" algn="ctr" rtl="0">
              <a:spcBef>
                <a:spcPts val="0"/>
              </a:spcBef>
              <a:spcAft>
                <a:spcPts val="0"/>
              </a:spcAft>
              <a:buClr>
                <a:srgbClr val="505670"/>
              </a:buClr>
              <a:buSzPts val="1400"/>
              <a:buFont typeface="Shadows Into Light"/>
              <a:buNone/>
              <a:defRPr sz="4800">
                <a:solidFill>
                  <a:srgbClr val="505670"/>
                </a:solidFill>
                <a:latin typeface="Shadows Into Light"/>
                <a:ea typeface="Shadows Into Light"/>
                <a:cs typeface="Shadows Into Light"/>
                <a:sym typeface="Shadows Into Light"/>
              </a:defRPr>
            </a:lvl7pPr>
            <a:lvl8pPr lvl="7" indent="0" algn="ctr" rtl="0">
              <a:spcBef>
                <a:spcPts val="0"/>
              </a:spcBef>
              <a:spcAft>
                <a:spcPts val="0"/>
              </a:spcAft>
              <a:buClr>
                <a:srgbClr val="505670"/>
              </a:buClr>
              <a:buSzPts val="1400"/>
              <a:buFont typeface="Shadows Into Light"/>
              <a:buNone/>
              <a:defRPr sz="4800">
                <a:solidFill>
                  <a:srgbClr val="505670"/>
                </a:solidFill>
                <a:latin typeface="Shadows Into Light"/>
                <a:ea typeface="Shadows Into Light"/>
                <a:cs typeface="Shadows Into Light"/>
                <a:sym typeface="Shadows Into Light"/>
              </a:defRPr>
            </a:lvl8pPr>
            <a:lvl9pPr lvl="8" indent="0" algn="ctr" rtl="0">
              <a:spcBef>
                <a:spcPts val="0"/>
              </a:spcBef>
              <a:spcAft>
                <a:spcPts val="0"/>
              </a:spcAft>
              <a:buClr>
                <a:srgbClr val="505670"/>
              </a:buClr>
              <a:buSzPts val="1400"/>
              <a:buFont typeface="Shadows Into Light"/>
              <a:buNone/>
              <a:defRPr sz="4800">
                <a:solidFill>
                  <a:srgbClr val="505670"/>
                </a:solidFill>
                <a:latin typeface="Shadows Into Light"/>
                <a:ea typeface="Shadows Into Light"/>
                <a:cs typeface="Shadows Into Light"/>
                <a:sym typeface="Shadows Into Light"/>
              </a:defRPr>
            </a:lvl9pPr>
          </a:lstStyle>
          <a:p>
            <a:endParaRPr/>
          </a:p>
        </p:txBody>
      </p:sp>
      <p:sp>
        <p:nvSpPr>
          <p:cNvPr id="86" name="Google Shape;86;g108a273b820_0_272"/>
          <p:cNvSpPr txBox="1">
            <a:spLocks noGrp="1"/>
          </p:cNvSpPr>
          <p:nvPr>
            <p:ph type="subTitle" idx="1"/>
          </p:nvPr>
        </p:nvSpPr>
        <p:spPr>
          <a:xfrm>
            <a:off x="2200600" y="3505725"/>
            <a:ext cx="7790700" cy="1046400"/>
          </a:xfrm>
          <a:prstGeom prst="rect">
            <a:avLst/>
          </a:prstGeom>
          <a:noFill/>
          <a:ln>
            <a:noFill/>
          </a:ln>
        </p:spPr>
        <p:txBody>
          <a:bodyPr spcFirstLastPara="1" wrap="square" lIns="91425" tIns="45700" rIns="91425" bIns="45700" anchor="t" anchorCtr="0">
            <a:normAutofit/>
          </a:bodyPr>
          <a:lstStyle>
            <a:lvl1pPr marL="0" marR="0" lvl="0" indent="0" algn="ctr" rtl="0">
              <a:lnSpc>
                <a:spcPct val="100000"/>
              </a:lnSpc>
              <a:spcBef>
                <a:spcPts val="0"/>
              </a:spcBef>
              <a:spcAft>
                <a:spcPts val="0"/>
              </a:spcAft>
              <a:buClr>
                <a:srgbClr val="979CB8"/>
              </a:buClr>
              <a:buSzPts val="2800"/>
              <a:buFont typeface="Varela Round"/>
              <a:buNone/>
              <a:defRPr sz="2400" b="0" i="0" u="none" strike="noStrike" cap="none">
                <a:solidFill>
                  <a:srgbClr val="979CB8"/>
                </a:solidFill>
                <a:latin typeface="Varela Round"/>
                <a:ea typeface="Varela Round"/>
                <a:cs typeface="Varela Round"/>
                <a:sym typeface="Varela Round"/>
              </a:defRPr>
            </a:lvl1pPr>
            <a:lvl2pPr marL="457200" marR="0" lvl="1" indent="0" algn="ctr" rtl="0">
              <a:lnSpc>
                <a:spcPct val="100000"/>
              </a:lnSpc>
              <a:spcBef>
                <a:spcPts val="0"/>
              </a:spcBef>
              <a:spcAft>
                <a:spcPts val="0"/>
              </a:spcAft>
              <a:buClr>
                <a:srgbClr val="979CB8"/>
              </a:buClr>
              <a:buSzPts val="2400"/>
              <a:buFont typeface="Varela Round"/>
              <a:buNone/>
              <a:defRPr sz="3000" b="0" i="0" u="none" strike="noStrike" cap="none">
                <a:solidFill>
                  <a:srgbClr val="979CB8"/>
                </a:solidFill>
                <a:latin typeface="Varela Round"/>
                <a:ea typeface="Varela Round"/>
                <a:cs typeface="Varela Round"/>
                <a:sym typeface="Varela Round"/>
              </a:defRPr>
            </a:lvl2pPr>
            <a:lvl3pPr marL="914400" marR="0" lvl="2" indent="0" algn="ctr" rtl="0">
              <a:lnSpc>
                <a:spcPct val="100000"/>
              </a:lnSpc>
              <a:spcBef>
                <a:spcPts val="0"/>
              </a:spcBef>
              <a:spcAft>
                <a:spcPts val="0"/>
              </a:spcAft>
              <a:buClr>
                <a:srgbClr val="979CB8"/>
              </a:buClr>
              <a:buSzPts val="2000"/>
              <a:buFont typeface="Varela Round"/>
              <a:buNone/>
              <a:defRPr sz="3000" b="0" i="0" u="none" strike="noStrike" cap="none">
                <a:solidFill>
                  <a:srgbClr val="979CB8"/>
                </a:solidFill>
                <a:latin typeface="Varela Round"/>
                <a:ea typeface="Varela Round"/>
                <a:cs typeface="Varela Round"/>
                <a:sym typeface="Varela Round"/>
              </a:defRPr>
            </a:lvl3pPr>
            <a:lvl4pPr marL="1371600" marR="0" lvl="3" indent="0" algn="ctr" rtl="0">
              <a:lnSpc>
                <a:spcPct val="100000"/>
              </a:lnSpc>
              <a:spcBef>
                <a:spcPts val="0"/>
              </a:spcBef>
              <a:spcAft>
                <a:spcPts val="0"/>
              </a:spcAft>
              <a:buClr>
                <a:srgbClr val="979CB8"/>
              </a:buClr>
              <a:buSzPts val="1800"/>
              <a:buFont typeface="Varela Round"/>
              <a:buNone/>
              <a:defRPr sz="3000" b="0" i="0" u="none" strike="noStrike" cap="none">
                <a:solidFill>
                  <a:srgbClr val="979CB8"/>
                </a:solidFill>
                <a:latin typeface="Varela Round"/>
                <a:ea typeface="Varela Round"/>
                <a:cs typeface="Varela Round"/>
                <a:sym typeface="Varela Round"/>
              </a:defRPr>
            </a:lvl4pPr>
            <a:lvl5pPr marL="1828800" marR="0" lvl="4" indent="0" algn="ctr" rtl="0">
              <a:lnSpc>
                <a:spcPct val="100000"/>
              </a:lnSpc>
              <a:spcBef>
                <a:spcPts val="0"/>
              </a:spcBef>
              <a:spcAft>
                <a:spcPts val="0"/>
              </a:spcAft>
              <a:buClr>
                <a:srgbClr val="979CB8"/>
              </a:buClr>
              <a:buSzPts val="1800"/>
              <a:buFont typeface="Varela Round"/>
              <a:buNone/>
              <a:defRPr sz="3000" b="0" i="0" u="none" strike="noStrike" cap="none">
                <a:solidFill>
                  <a:srgbClr val="979CB8"/>
                </a:solidFill>
                <a:latin typeface="Varela Round"/>
                <a:ea typeface="Varela Round"/>
                <a:cs typeface="Varela Round"/>
                <a:sym typeface="Varela Round"/>
              </a:defRPr>
            </a:lvl5pPr>
            <a:lvl6pPr marL="2286000" marR="0" lvl="5" indent="0" algn="ctr" rtl="0">
              <a:lnSpc>
                <a:spcPct val="100000"/>
              </a:lnSpc>
              <a:spcBef>
                <a:spcPts val="0"/>
              </a:spcBef>
              <a:spcAft>
                <a:spcPts val="0"/>
              </a:spcAft>
              <a:buClr>
                <a:srgbClr val="979CB8"/>
              </a:buClr>
              <a:buSzPts val="1800"/>
              <a:buFont typeface="Varela Round"/>
              <a:buNone/>
              <a:defRPr sz="3000" b="0" i="0" u="none" strike="noStrike" cap="none">
                <a:solidFill>
                  <a:srgbClr val="979CB8"/>
                </a:solidFill>
                <a:latin typeface="Varela Round"/>
                <a:ea typeface="Varela Round"/>
                <a:cs typeface="Varela Round"/>
                <a:sym typeface="Varela Round"/>
              </a:defRPr>
            </a:lvl6pPr>
            <a:lvl7pPr marL="2743200" marR="0" lvl="6" indent="0" algn="ctr" rtl="0">
              <a:lnSpc>
                <a:spcPct val="100000"/>
              </a:lnSpc>
              <a:spcBef>
                <a:spcPts val="0"/>
              </a:spcBef>
              <a:spcAft>
                <a:spcPts val="0"/>
              </a:spcAft>
              <a:buClr>
                <a:srgbClr val="979CB8"/>
              </a:buClr>
              <a:buSzPts val="1800"/>
              <a:buFont typeface="Varela Round"/>
              <a:buNone/>
              <a:defRPr sz="3000" b="0" i="0" u="none" strike="noStrike" cap="none">
                <a:solidFill>
                  <a:srgbClr val="979CB8"/>
                </a:solidFill>
                <a:latin typeface="Varela Round"/>
                <a:ea typeface="Varela Round"/>
                <a:cs typeface="Varela Round"/>
                <a:sym typeface="Varela Round"/>
              </a:defRPr>
            </a:lvl7pPr>
            <a:lvl8pPr marL="3200400" marR="0" lvl="7" indent="0" algn="ctr" rtl="0">
              <a:lnSpc>
                <a:spcPct val="100000"/>
              </a:lnSpc>
              <a:spcBef>
                <a:spcPts val="0"/>
              </a:spcBef>
              <a:spcAft>
                <a:spcPts val="0"/>
              </a:spcAft>
              <a:buClr>
                <a:srgbClr val="979CB8"/>
              </a:buClr>
              <a:buSzPts val="1800"/>
              <a:buFont typeface="Varela Round"/>
              <a:buNone/>
              <a:defRPr sz="3000" b="0" i="0" u="none" strike="noStrike" cap="none">
                <a:solidFill>
                  <a:srgbClr val="979CB8"/>
                </a:solidFill>
                <a:latin typeface="Varela Round"/>
                <a:ea typeface="Varela Round"/>
                <a:cs typeface="Varela Round"/>
                <a:sym typeface="Varela Round"/>
              </a:defRPr>
            </a:lvl8pPr>
            <a:lvl9pPr marL="3657600" marR="0" lvl="8" indent="0" algn="ctr" rtl="0">
              <a:lnSpc>
                <a:spcPct val="100000"/>
              </a:lnSpc>
              <a:spcBef>
                <a:spcPts val="0"/>
              </a:spcBef>
              <a:spcAft>
                <a:spcPts val="0"/>
              </a:spcAft>
              <a:buClr>
                <a:srgbClr val="979CB8"/>
              </a:buClr>
              <a:buSzPts val="1800"/>
              <a:buFont typeface="Varela Round"/>
              <a:buNone/>
              <a:defRPr sz="3000" b="0" i="0" u="none" strike="noStrike" cap="none">
                <a:solidFill>
                  <a:srgbClr val="979CB8"/>
                </a:solidFill>
                <a:latin typeface="Varela Round"/>
                <a:ea typeface="Varela Round"/>
                <a:cs typeface="Varela Round"/>
                <a:sym typeface="Varela Roun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641774" y="623275"/>
            <a:ext cx="10905053" cy="5607882"/>
          </a:xfrm>
          <a:prstGeom prst="rect">
            <a:avLst/>
          </a:prstGeom>
          <a:noFill/>
          <a:ln w="1905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a:spLocks noGrp="1"/>
          </p:cNvSpPr>
          <p:nvPr>
            <p:ph type="ctrTitle"/>
          </p:nvPr>
        </p:nvSpPr>
        <p:spPr>
          <a:xfrm>
            <a:off x="1285240" y="1050595"/>
            <a:ext cx="9916160" cy="129203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2"/>
              </a:buClr>
              <a:buSzPct val="106666"/>
              <a:buFont typeface="Times New Roman"/>
              <a:buNone/>
            </a:pPr>
            <a:r>
              <a:rPr lang="en-US" sz="5000" b="1">
                <a:solidFill>
                  <a:schemeClr val="dk1"/>
                </a:solidFill>
                <a:latin typeface="Times New Roman"/>
                <a:ea typeface="Times New Roman"/>
                <a:cs typeface="Times New Roman"/>
                <a:sym typeface="Times New Roman"/>
              </a:rPr>
              <a:t>ANALYTICS FOR BUSINESS INTELLIGENCE</a:t>
            </a:r>
            <a:endParaRPr/>
          </a:p>
        </p:txBody>
      </p:sp>
      <p:sp>
        <p:nvSpPr>
          <p:cNvPr id="96" name="Google Shape;96;p1"/>
          <p:cNvSpPr txBox="1">
            <a:spLocks noGrp="1"/>
          </p:cNvSpPr>
          <p:nvPr>
            <p:ph type="subTitle" idx="1"/>
          </p:nvPr>
        </p:nvSpPr>
        <p:spPr>
          <a:xfrm>
            <a:off x="2056900" y="2868376"/>
            <a:ext cx="8074800" cy="2800500"/>
          </a:xfrm>
          <a:prstGeom prst="rect">
            <a:avLst/>
          </a:prstGeom>
          <a:noFill/>
          <a:ln>
            <a:noFill/>
          </a:ln>
        </p:spPr>
        <p:txBody>
          <a:bodyPr spcFirstLastPara="1" wrap="square" lIns="91425" tIns="45700" rIns="91425" bIns="45700" anchor="t" anchorCtr="0">
            <a:normAutofit/>
          </a:bodyPr>
          <a:lstStyle/>
          <a:p>
            <a:pPr marL="0" lvl="0" indent="129540" algn="ctr" rtl="0">
              <a:lnSpc>
                <a:spcPct val="90000"/>
              </a:lnSpc>
              <a:spcBef>
                <a:spcPts val="480"/>
              </a:spcBef>
              <a:spcAft>
                <a:spcPts val="0"/>
              </a:spcAft>
              <a:buClr>
                <a:schemeClr val="dk1"/>
              </a:buClr>
              <a:buSzPts val="2040"/>
              <a:buFont typeface="Arial"/>
              <a:buNone/>
            </a:pPr>
            <a:endParaRPr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040"/>
              <a:buNone/>
            </a:pPr>
            <a:r>
              <a:rPr lang="en-US" b="1" dirty="0">
                <a:latin typeface="Times New Roman"/>
                <a:ea typeface="Times New Roman"/>
                <a:cs typeface="Times New Roman"/>
                <a:sym typeface="Times New Roman"/>
              </a:rPr>
              <a:t>FINAL PROJECT</a:t>
            </a:r>
            <a:endParaRPr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040"/>
              <a:buNone/>
            </a:pPr>
            <a:r>
              <a:rPr lang="en-US" b="1" dirty="0">
                <a:latin typeface="Times New Roman"/>
                <a:ea typeface="Times New Roman"/>
                <a:cs typeface="Times New Roman"/>
                <a:sym typeface="Times New Roman"/>
              </a:rPr>
              <a:t>(FALL 2021) </a:t>
            </a:r>
            <a:endParaRPr b="1" dirty="0">
              <a:latin typeface="Times New Roman"/>
              <a:ea typeface="Times New Roman"/>
              <a:cs typeface="Times New Roman"/>
              <a:sym typeface="Times New Roman"/>
            </a:endParaRPr>
          </a:p>
          <a:p>
            <a:pPr marL="0" lvl="0" indent="0" algn="ctr" rtl="0">
              <a:lnSpc>
                <a:spcPct val="90000"/>
              </a:lnSpc>
              <a:spcBef>
                <a:spcPts val="480"/>
              </a:spcBef>
              <a:spcAft>
                <a:spcPts val="0"/>
              </a:spcAft>
              <a:buClr>
                <a:schemeClr val="dk1"/>
              </a:buClr>
              <a:buSzPts val="2040"/>
              <a:buNone/>
            </a:pPr>
            <a:endParaRPr lang="en-US" dirty="0">
              <a:latin typeface="Times New Roman"/>
              <a:ea typeface="Times New Roman"/>
              <a:cs typeface="Times New Roman"/>
              <a:sym typeface="Times New Roman"/>
            </a:endParaRPr>
          </a:p>
          <a:p>
            <a:pPr marL="0" lvl="0" indent="0" algn="ctr" rtl="0">
              <a:lnSpc>
                <a:spcPct val="90000"/>
              </a:lnSpc>
              <a:spcBef>
                <a:spcPts val="480"/>
              </a:spcBef>
              <a:spcAft>
                <a:spcPts val="0"/>
              </a:spcAft>
              <a:buClr>
                <a:schemeClr val="dk1"/>
              </a:buClr>
              <a:buSzPts val="2040"/>
              <a:buNone/>
            </a:pPr>
            <a:endParaRPr dirty="0">
              <a:latin typeface="Times New Roman"/>
              <a:ea typeface="Times New Roman"/>
              <a:cs typeface="Times New Roman"/>
              <a:sym typeface="Times New Roman"/>
            </a:endParaRPr>
          </a:p>
          <a:p>
            <a:pPr marL="0" lvl="0" indent="0" algn="ctr" rtl="0">
              <a:lnSpc>
                <a:spcPct val="90000"/>
              </a:lnSpc>
              <a:spcBef>
                <a:spcPts val="480"/>
              </a:spcBef>
              <a:spcAft>
                <a:spcPts val="0"/>
              </a:spcAft>
              <a:buClr>
                <a:schemeClr val="dk1"/>
              </a:buClr>
              <a:buSzPts val="2040"/>
              <a:buNone/>
            </a:pPr>
            <a:r>
              <a:rPr lang="en-US" dirty="0">
                <a:latin typeface="Times New Roman"/>
                <a:ea typeface="Times New Roman"/>
                <a:cs typeface="Times New Roman"/>
                <a:sym typeface="Times New Roman"/>
              </a:rPr>
              <a:t>ANUSHA SAVARAM </a:t>
            </a:r>
            <a:endParaRPr sz="3000" b="1" dirty="0">
              <a:latin typeface="Times New Roman"/>
              <a:ea typeface="Times New Roman"/>
              <a:cs typeface="Times New Roman"/>
              <a:sym typeface="Times New Roman"/>
            </a:endParaRPr>
          </a:p>
          <a:p>
            <a:pPr marL="0" lvl="0" indent="0" algn="ctr" rtl="0">
              <a:lnSpc>
                <a:spcPct val="90000"/>
              </a:lnSpc>
              <a:spcBef>
                <a:spcPts val="480"/>
              </a:spcBef>
              <a:spcAft>
                <a:spcPts val="0"/>
              </a:spcAft>
              <a:buClr>
                <a:schemeClr val="dk1"/>
              </a:buClr>
              <a:buSzPts val="2040"/>
              <a:buNone/>
            </a:pPr>
            <a:endParaRPr dirty="0"/>
          </a:p>
          <a:p>
            <a:pPr marL="0" lvl="0" indent="0" algn="ctr" rtl="0">
              <a:lnSpc>
                <a:spcPct val="90000"/>
              </a:lnSpc>
              <a:spcBef>
                <a:spcPts val="480"/>
              </a:spcBef>
              <a:spcAft>
                <a:spcPts val="0"/>
              </a:spcAft>
              <a:buClr>
                <a:schemeClr val="dk1"/>
              </a:buClr>
              <a:buSzPts val="204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g108a273b820_0_134"/>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3" name="Google Shape;173;g108a273b820_0_134"/>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74" name="Google Shape;174;g108a273b820_0_134"/>
          <p:cNvGrpSpPr/>
          <p:nvPr/>
        </p:nvGrpSpPr>
        <p:grpSpPr>
          <a:xfrm flipH="1">
            <a:off x="10740582" y="-454724"/>
            <a:ext cx="2324947" cy="2324947"/>
            <a:chOff x="-873008" y="-454724"/>
            <a:chExt cx="2324947" cy="2324947"/>
          </a:xfrm>
        </p:grpSpPr>
        <p:sp>
          <p:nvSpPr>
            <p:cNvPr id="175" name="Google Shape;175;g108a273b820_0_134"/>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g108a273b820_0_134"/>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77" name="Google Shape;177;g108a273b820_0_134"/>
          <p:cNvSpPr txBox="1"/>
          <p:nvPr/>
        </p:nvSpPr>
        <p:spPr>
          <a:xfrm>
            <a:off x="1143000" y="990600"/>
            <a:ext cx="10287000" cy="61878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2500" b="1">
                <a:solidFill>
                  <a:schemeClr val="dk1"/>
                </a:solidFill>
                <a:latin typeface="Times New Roman"/>
                <a:ea typeface="Times New Roman"/>
                <a:cs typeface="Times New Roman"/>
                <a:sym typeface="Times New Roman"/>
              </a:rPr>
              <a:t>Score 5: u_score</a:t>
            </a:r>
            <a:endParaRPr sz="25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u_score is a combination of u_1 to u_6 scores.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Each question ranges from 0 to 5 points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Total Marks: 6*5=30 points</a:t>
            </a:r>
            <a:endParaRPr sz="19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r>
              <a:rPr lang="en-US" sz="1900" b="1">
                <a:solidFill>
                  <a:schemeClr val="dk1"/>
                </a:solidFill>
                <a:latin typeface="Times New Roman"/>
                <a:ea typeface="Times New Roman"/>
                <a:cs typeface="Times New Roman"/>
                <a:sym typeface="Times New Roman"/>
              </a:rPr>
              <a:t>Questions</a:t>
            </a:r>
            <a:endParaRPr sz="1900" b="1">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endParaRPr sz="1900" b="1">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u_1: given your life more meaning?</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u_2: made you more satisfied with your relationship?</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u_3: given you a sense of fulfillment?</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u_4: left you feeling good?</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u_5: made you enjoy being with your relative more?</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u_6: made you cherish your time with your relative?</a:t>
            </a:r>
            <a:endParaRPr sz="1900">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endParaRPr sz="1900" b="1">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91440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sz="1900" b="1">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g108a273b820_0_143"/>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3" name="Google Shape;183;g108a273b820_0_143"/>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84" name="Google Shape;184;g108a273b820_0_143"/>
          <p:cNvGrpSpPr/>
          <p:nvPr/>
        </p:nvGrpSpPr>
        <p:grpSpPr>
          <a:xfrm flipH="1">
            <a:off x="10740582" y="-454724"/>
            <a:ext cx="2324947" cy="2324947"/>
            <a:chOff x="-873008" y="-454724"/>
            <a:chExt cx="2324947" cy="2324947"/>
          </a:xfrm>
        </p:grpSpPr>
        <p:sp>
          <p:nvSpPr>
            <p:cNvPr id="185" name="Google Shape;185;g108a273b820_0_143"/>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6" name="Google Shape;186;g108a273b820_0_143"/>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7" name="Google Shape;187;g108a273b820_0_143"/>
          <p:cNvSpPr txBox="1"/>
          <p:nvPr/>
        </p:nvSpPr>
        <p:spPr>
          <a:xfrm>
            <a:off x="1143000" y="533400"/>
            <a:ext cx="10378500" cy="68649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2500" b="1">
                <a:solidFill>
                  <a:schemeClr val="dk1"/>
                </a:solidFill>
                <a:latin typeface="Times New Roman"/>
                <a:ea typeface="Times New Roman"/>
                <a:cs typeface="Times New Roman"/>
                <a:sym typeface="Times New Roman"/>
              </a:rPr>
              <a:t>Score 6: cesd_score</a:t>
            </a:r>
            <a:endParaRPr sz="25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914400" marR="0" lvl="0" indent="-336550" algn="l" rtl="0">
              <a:lnSpc>
                <a:spcPct val="10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cesd_score is a combination of cesd_1 to cesd_10 scores.</a:t>
            </a:r>
            <a:endParaRPr sz="1700">
              <a:solidFill>
                <a:schemeClr val="dk1"/>
              </a:solidFill>
              <a:latin typeface="Times New Roman"/>
              <a:ea typeface="Times New Roman"/>
              <a:cs typeface="Times New Roman"/>
              <a:sym typeface="Times New Roman"/>
            </a:endParaRPr>
          </a:p>
          <a:p>
            <a:pPr marL="914400" marR="0" lvl="0" indent="-336550" algn="l" rtl="0">
              <a:lnSpc>
                <a:spcPct val="10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Each question ranges from 0 to 4 points</a:t>
            </a:r>
            <a:endParaRPr sz="1700">
              <a:solidFill>
                <a:schemeClr val="dk1"/>
              </a:solidFill>
              <a:latin typeface="Times New Roman"/>
              <a:ea typeface="Times New Roman"/>
              <a:cs typeface="Times New Roman"/>
              <a:sym typeface="Times New Roman"/>
            </a:endParaRPr>
          </a:p>
          <a:p>
            <a:pPr marL="914400" marR="0" lvl="0" indent="-336550" algn="l" rtl="0">
              <a:lnSpc>
                <a:spcPct val="10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Total Marks: 10*4=40 points</a:t>
            </a:r>
            <a:endParaRPr sz="17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700">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r>
              <a:rPr lang="en-US" sz="1700" b="1">
                <a:solidFill>
                  <a:schemeClr val="dk1"/>
                </a:solidFill>
                <a:latin typeface="Times New Roman"/>
                <a:ea typeface="Times New Roman"/>
                <a:cs typeface="Times New Roman"/>
                <a:sym typeface="Times New Roman"/>
              </a:rPr>
              <a:t>Questions</a:t>
            </a:r>
            <a:endParaRPr sz="1700" b="1">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endParaRPr sz="1700" b="1">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cesd_1: I was bothered by things that usually don't bother me.</a:t>
            </a:r>
            <a:endParaRPr sz="1700">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cesd_2:I had trouble keeping my mind on what I was doing.</a:t>
            </a:r>
            <a:endParaRPr sz="1700">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cesd_3: I felt depressed</a:t>
            </a:r>
            <a:endParaRPr sz="1700">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cesd_4: l felt that everything I did was an effort.</a:t>
            </a:r>
            <a:endParaRPr sz="1700">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cesd_5: I felt hopeful about the future.</a:t>
            </a:r>
            <a:endParaRPr sz="1700">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cesd_6: I felt fearful.</a:t>
            </a:r>
            <a:endParaRPr sz="1700">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cesd_7: My sleep was restless.</a:t>
            </a:r>
            <a:endParaRPr sz="1700">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cesd_8: I was happy.</a:t>
            </a:r>
            <a:endParaRPr sz="1700">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cesd_9: I felt lonely.</a:t>
            </a:r>
            <a:endParaRPr sz="1700">
              <a:solidFill>
                <a:schemeClr val="dk1"/>
              </a:solidFill>
              <a:latin typeface="Times New Roman"/>
              <a:ea typeface="Times New Roman"/>
              <a:cs typeface="Times New Roman"/>
              <a:sym typeface="Times New Roman"/>
            </a:endParaRPr>
          </a:p>
          <a:p>
            <a:pPr marL="914400" lvl="0" indent="-336550" algn="l" rtl="0">
              <a:spcBef>
                <a:spcPts val="0"/>
              </a:spcBef>
              <a:spcAft>
                <a:spcPts val="0"/>
              </a:spcAft>
              <a:buClr>
                <a:schemeClr val="dk1"/>
              </a:buClr>
              <a:buSzPts val="1700"/>
              <a:buFont typeface="Varela Round"/>
              <a:buChar char="●"/>
            </a:pPr>
            <a:r>
              <a:rPr lang="en-US" sz="1700">
                <a:solidFill>
                  <a:schemeClr val="dk1"/>
                </a:solidFill>
                <a:latin typeface="Times New Roman"/>
                <a:ea typeface="Times New Roman"/>
                <a:cs typeface="Times New Roman"/>
                <a:sym typeface="Times New Roman"/>
              </a:rPr>
              <a:t>cesd_10: I could not "get going".</a:t>
            </a:r>
            <a:endParaRPr sz="1700">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endParaRPr sz="1900" b="1">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endParaRPr sz="1900" b="1">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91440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sz="1900" b="1">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g108a273b820_0_152"/>
          <p:cNvSpPr/>
          <p:nvPr/>
        </p:nvSpPr>
        <p:spPr>
          <a:xfrm>
            <a:off x="5859775" y="2693325"/>
            <a:ext cx="5493900" cy="1794900"/>
          </a:xfrm>
          <a:prstGeom prst="rect">
            <a:avLst/>
          </a:prstGeom>
          <a:solidFill>
            <a:schemeClr val="lt1"/>
          </a:solidFill>
          <a:ln>
            <a:noFill/>
          </a:ln>
        </p:spPr>
        <p:txBody>
          <a:bodyPr spcFirstLastPara="1" wrap="square" lIns="91425" tIns="45700" rIns="91425" bIns="45700" anchor="ctr" anchorCtr="0">
            <a:noAutofit/>
          </a:bodyPr>
          <a:lstStyle/>
          <a:p>
            <a:pPr marL="45720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Number of Caregivers: 3101</a:t>
            </a:r>
            <a:endParaRPr sz="230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Number of patients/ care receivers: 2909</a:t>
            </a:r>
            <a:endParaRPr sz="2300">
              <a:solidFill>
                <a:schemeClr val="dk1"/>
              </a:solidFill>
              <a:latin typeface="Times New Roman"/>
              <a:ea typeface="Times New Roman"/>
              <a:cs typeface="Times New Roman"/>
              <a:sym typeface="Times New Roman"/>
            </a:endParaRPr>
          </a:p>
          <a:p>
            <a:pPr marL="457200" lvl="0" indent="-374650" algn="l" rtl="0">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Number of Caregiver - patients: 3160</a:t>
            </a:r>
            <a:endParaRPr sz="23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700">
              <a:solidFill>
                <a:schemeClr val="lt1"/>
              </a:solidFill>
              <a:latin typeface="Times New Roman"/>
              <a:ea typeface="Times New Roman"/>
              <a:cs typeface="Times New Roman"/>
              <a:sym typeface="Times New Roman"/>
            </a:endParaRPr>
          </a:p>
        </p:txBody>
      </p:sp>
      <p:sp>
        <p:nvSpPr>
          <p:cNvPr id="193" name="Google Shape;193;g108a273b820_0_152"/>
          <p:cNvSpPr/>
          <p:nvPr/>
        </p:nvSpPr>
        <p:spPr>
          <a:xfrm flipH="1">
            <a:off x="8553810" y="3404442"/>
            <a:ext cx="329190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 name="Google Shape;194;g108a273b820_0_152"/>
          <p:cNvSpPr txBox="1"/>
          <p:nvPr/>
        </p:nvSpPr>
        <p:spPr>
          <a:xfrm>
            <a:off x="1241350" y="26175"/>
            <a:ext cx="10065000" cy="105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000" b="1">
                <a:solidFill>
                  <a:srgbClr val="202124"/>
                </a:solidFill>
                <a:highlight>
                  <a:srgbClr val="FFFFFF"/>
                </a:highlight>
                <a:latin typeface="Times New Roman"/>
                <a:ea typeface="Times New Roman"/>
                <a:cs typeface="Times New Roman"/>
                <a:sym typeface="Times New Roman"/>
              </a:rPr>
              <a:t>EXPLORATORY DATA ANALYSIS </a:t>
            </a:r>
            <a:endParaRPr sz="4000" b="1" i="0" u="none" strike="noStrike" cap="none">
              <a:solidFill>
                <a:schemeClr val="dk1"/>
              </a:solidFill>
              <a:latin typeface="Times New Roman"/>
              <a:ea typeface="Times New Roman"/>
              <a:cs typeface="Times New Roman"/>
              <a:sym typeface="Times New Roman"/>
            </a:endParaRPr>
          </a:p>
        </p:txBody>
      </p:sp>
      <p:pic>
        <p:nvPicPr>
          <p:cNvPr id="195" name="Google Shape;195;g108a273b820_0_152"/>
          <p:cNvPicPr preferRelativeResize="0"/>
          <p:nvPr/>
        </p:nvPicPr>
        <p:blipFill>
          <a:blip r:embed="rId3">
            <a:alphaModFix/>
          </a:blip>
          <a:stretch>
            <a:fillRect/>
          </a:stretch>
        </p:blipFill>
        <p:spPr>
          <a:xfrm>
            <a:off x="845825" y="2293375"/>
            <a:ext cx="4429895" cy="302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g108a273b820_0_179"/>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 name="Google Shape;201;g108a273b820_0_179"/>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02" name="Google Shape;202;g108a273b820_0_179"/>
          <p:cNvGrpSpPr/>
          <p:nvPr/>
        </p:nvGrpSpPr>
        <p:grpSpPr>
          <a:xfrm flipH="1">
            <a:off x="10740582" y="-454724"/>
            <a:ext cx="2324947" cy="2324947"/>
            <a:chOff x="-873008" y="-454724"/>
            <a:chExt cx="2324947" cy="2324947"/>
          </a:xfrm>
        </p:grpSpPr>
        <p:sp>
          <p:nvSpPr>
            <p:cNvPr id="203" name="Google Shape;203;g108a273b820_0_179"/>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4" name="Google Shape;204;g108a273b820_0_179"/>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05" name="Google Shape;205;g108a273b820_0_179"/>
          <p:cNvPicPr preferRelativeResize="0"/>
          <p:nvPr/>
        </p:nvPicPr>
        <p:blipFill>
          <a:blip r:embed="rId3">
            <a:alphaModFix/>
          </a:blip>
          <a:stretch>
            <a:fillRect/>
          </a:stretch>
        </p:blipFill>
        <p:spPr>
          <a:xfrm>
            <a:off x="880900" y="1205075"/>
            <a:ext cx="10785900" cy="5456156"/>
          </a:xfrm>
          <a:prstGeom prst="rect">
            <a:avLst/>
          </a:prstGeom>
          <a:noFill/>
          <a:ln w="9525" cap="flat" cmpd="sng">
            <a:solidFill>
              <a:schemeClr val="dk1"/>
            </a:solidFill>
            <a:prstDash val="solid"/>
            <a:round/>
            <a:headEnd type="none" w="sm" len="sm"/>
            <a:tailEnd type="none" w="sm" len="sm"/>
          </a:ln>
        </p:spPr>
      </p:pic>
      <p:sp>
        <p:nvSpPr>
          <p:cNvPr id="206" name="Google Shape;206;g108a273b820_0_179"/>
          <p:cNvSpPr txBox="1"/>
          <p:nvPr/>
        </p:nvSpPr>
        <p:spPr>
          <a:xfrm>
            <a:off x="1241350" y="-278625"/>
            <a:ext cx="10065000" cy="105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000" b="1">
                <a:solidFill>
                  <a:srgbClr val="202124"/>
                </a:solidFill>
                <a:highlight>
                  <a:srgbClr val="FFFFFF"/>
                </a:highlight>
                <a:latin typeface="Times New Roman"/>
                <a:ea typeface="Times New Roman"/>
                <a:cs typeface="Times New Roman"/>
                <a:sym typeface="Times New Roman"/>
              </a:rPr>
              <a:t>CASE WISE ASSESSMENT STATUS </a:t>
            </a:r>
            <a:endParaRPr sz="4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g108a273b820_0_190"/>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2" name="Google Shape;212;g108a273b820_0_190"/>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 name="Google Shape;213;g108a273b820_0_190"/>
          <p:cNvGrpSpPr/>
          <p:nvPr/>
        </p:nvGrpSpPr>
        <p:grpSpPr>
          <a:xfrm flipH="1">
            <a:off x="10740582" y="-454724"/>
            <a:ext cx="2324947" cy="2324947"/>
            <a:chOff x="-873008" y="-454724"/>
            <a:chExt cx="2324947" cy="2324947"/>
          </a:xfrm>
        </p:grpSpPr>
        <p:sp>
          <p:nvSpPr>
            <p:cNvPr id="214" name="Google Shape;214;g108a273b820_0_190"/>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 name="Google Shape;215;g108a273b820_0_190"/>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16" name="Google Shape;216;g108a273b820_0_190"/>
          <p:cNvSpPr txBox="1"/>
          <p:nvPr/>
        </p:nvSpPr>
        <p:spPr>
          <a:xfrm>
            <a:off x="1241350" y="-50025"/>
            <a:ext cx="10065000" cy="105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000" b="1">
                <a:solidFill>
                  <a:srgbClr val="202124"/>
                </a:solidFill>
                <a:highlight>
                  <a:srgbClr val="FFFFFF"/>
                </a:highlight>
                <a:latin typeface="Times New Roman"/>
                <a:ea typeface="Times New Roman"/>
                <a:cs typeface="Times New Roman"/>
                <a:sym typeface="Times New Roman"/>
              </a:rPr>
              <a:t>MONTH WISE ASSESSMENT STATUS </a:t>
            </a:r>
            <a:endParaRPr sz="4000" b="1" i="0" u="none" strike="noStrike" cap="none">
              <a:solidFill>
                <a:schemeClr val="dk1"/>
              </a:solidFill>
              <a:latin typeface="Times New Roman"/>
              <a:ea typeface="Times New Roman"/>
              <a:cs typeface="Times New Roman"/>
              <a:sym typeface="Times New Roman"/>
            </a:endParaRPr>
          </a:p>
        </p:txBody>
      </p:sp>
      <p:pic>
        <p:nvPicPr>
          <p:cNvPr id="217" name="Google Shape;217;g108a273b820_0_190"/>
          <p:cNvPicPr preferRelativeResize="0"/>
          <p:nvPr/>
        </p:nvPicPr>
        <p:blipFill>
          <a:blip r:embed="rId3">
            <a:alphaModFix/>
          </a:blip>
          <a:stretch>
            <a:fillRect/>
          </a:stretch>
        </p:blipFill>
        <p:spPr>
          <a:xfrm>
            <a:off x="213350" y="1299025"/>
            <a:ext cx="7571435" cy="4104125"/>
          </a:xfrm>
          <a:prstGeom prst="rect">
            <a:avLst/>
          </a:prstGeom>
          <a:noFill/>
          <a:ln w="9525" cap="flat" cmpd="sng">
            <a:solidFill>
              <a:srgbClr val="000000"/>
            </a:solidFill>
            <a:prstDash val="solid"/>
            <a:round/>
            <a:headEnd type="none" w="sm" len="sm"/>
            <a:tailEnd type="none" w="sm" len="sm"/>
          </a:ln>
        </p:spPr>
      </p:pic>
      <p:sp>
        <p:nvSpPr>
          <p:cNvPr id="218" name="Google Shape;218;g108a273b820_0_190"/>
          <p:cNvSpPr txBox="1"/>
          <p:nvPr/>
        </p:nvSpPr>
        <p:spPr>
          <a:xfrm>
            <a:off x="7993375" y="2142750"/>
            <a:ext cx="41835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Times New Roman"/>
                <a:ea typeface="Times New Roman"/>
                <a:cs typeface="Times New Roman"/>
                <a:sym typeface="Times New Roman"/>
              </a:rPr>
              <a:t>The graph represents the assessment that have the following status</a:t>
            </a:r>
            <a:endParaRPr sz="2100">
              <a:latin typeface="Times New Roman"/>
              <a:ea typeface="Times New Roman"/>
              <a:cs typeface="Times New Roman"/>
              <a:sym typeface="Times New Roman"/>
            </a:endParaRPr>
          </a:p>
          <a:p>
            <a:pPr marL="0" lvl="0" indent="0" algn="l" rtl="0">
              <a:spcBef>
                <a:spcPts val="0"/>
              </a:spcBef>
              <a:spcAft>
                <a:spcPts val="0"/>
              </a:spcAft>
              <a:buNone/>
            </a:pP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Screener completed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Summary completed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Follow up screener completed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Closed</a:t>
            </a:r>
            <a:endParaRPr sz="2100">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g108a273b820_0_162"/>
          <p:cNvSpPr/>
          <p:nvPr/>
        </p:nvSpPr>
        <p:spPr>
          <a:xfrm flipH="1">
            <a:off x="8553810" y="3404442"/>
            <a:ext cx="329190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g108a273b820_0_162"/>
          <p:cNvSpPr txBox="1"/>
          <p:nvPr/>
        </p:nvSpPr>
        <p:spPr>
          <a:xfrm>
            <a:off x="601975" y="640075"/>
            <a:ext cx="9944100" cy="45561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202124"/>
              </a:buClr>
              <a:buSzPts val="2000"/>
              <a:buFont typeface="Times New Roman"/>
              <a:buChar char="●"/>
            </a:pPr>
            <a:r>
              <a:rPr lang="en-US" sz="2000" b="1">
                <a:solidFill>
                  <a:srgbClr val="202124"/>
                </a:solidFill>
                <a:highlight>
                  <a:srgbClr val="FFFFFF"/>
                </a:highlight>
                <a:latin typeface="Times New Roman"/>
                <a:ea typeface="Times New Roman"/>
                <a:cs typeface="Times New Roman"/>
                <a:sym typeface="Times New Roman"/>
              </a:rPr>
              <a:t>MAIN PROBLEM WITH THE DATA SET</a:t>
            </a:r>
            <a:endParaRPr sz="20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There is duplicity in data recording &amp; the score for the same assessment are recorded under multiple timestamps. This implies that the same scores are being recorded either under the same timestamp or a different timestamp more than once, leading to lack of volatility in the scores. </a:t>
            </a:r>
            <a:endParaRPr sz="23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b="1">
              <a:solidFill>
                <a:srgbClr val="202124"/>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rgbClr val="202124"/>
              </a:buClr>
              <a:buSzPts val="2000"/>
              <a:buFont typeface="Times New Roman"/>
              <a:buChar char="●"/>
            </a:pPr>
            <a:r>
              <a:rPr lang="en-US" sz="2000" b="1">
                <a:solidFill>
                  <a:srgbClr val="202124"/>
                </a:solidFill>
                <a:highlight>
                  <a:srgbClr val="FFFFFF"/>
                </a:highlight>
                <a:latin typeface="Times New Roman"/>
                <a:ea typeface="Times New Roman"/>
                <a:cs typeface="Times New Roman"/>
                <a:sym typeface="Times New Roman"/>
              </a:rPr>
              <a:t>SOLUTION</a:t>
            </a:r>
            <a:endParaRPr sz="2000" b="1">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2000" b="1">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Record the assessment results once the assessment is marked completed only once to reduce the cost, effort and obtain accurate results without duplication. This will increase volatility in the scores giving insights on genuine feedback</a:t>
            </a:r>
            <a:endParaRPr sz="2000" b="1">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g108a273b820_0_276"/>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0" name="Google Shape;230;g108a273b820_0_276"/>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1" name="Google Shape;231;g108a273b820_0_276"/>
          <p:cNvGrpSpPr/>
          <p:nvPr/>
        </p:nvGrpSpPr>
        <p:grpSpPr>
          <a:xfrm flipH="1">
            <a:off x="10740582" y="-454724"/>
            <a:ext cx="2324947" cy="2324947"/>
            <a:chOff x="-873008" y="-454724"/>
            <a:chExt cx="2324947" cy="2324947"/>
          </a:xfrm>
        </p:grpSpPr>
        <p:sp>
          <p:nvSpPr>
            <p:cNvPr id="232" name="Google Shape;232;g108a273b820_0_276"/>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g108a273b820_0_276"/>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34" name="Google Shape;234;g108a273b820_0_276"/>
          <p:cNvSpPr txBox="1"/>
          <p:nvPr/>
        </p:nvSpPr>
        <p:spPr>
          <a:xfrm>
            <a:off x="1317550" y="407175"/>
            <a:ext cx="10065000" cy="105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000" b="1">
                <a:solidFill>
                  <a:srgbClr val="202124"/>
                </a:solidFill>
                <a:highlight>
                  <a:srgbClr val="FFFFFF"/>
                </a:highlight>
                <a:latin typeface="Times New Roman"/>
                <a:ea typeface="Times New Roman"/>
                <a:cs typeface="Times New Roman"/>
                <a:sym typeface="Times New Roman"/>
              </a:rPr>
              <a:t>ANALYSIS OF SCORE VARIABILITY - </a:t>
            </a:r>
            <a:r>
              <a:rPr lang="en-US" sz="4000" b="1">
                <a:solidFill>
                  <a:srgbClr val="202124"/>
                </a:solidFill>
                <a:highlight>
                  <a:schemeClr val="lt1"/>
                </a:highlight>
                <a:latin typeface="Times New Roman"/>
                <a:ea typeface="Times New Roman"/>
                <a:cs typeface="Times New Roman"/>
                <a:sym typeface="Times New Roman"/>
              </a:rPr>
              <a:t>NUMERICAL MODEL </a:t>
            </a:r>
            <a:endParaRPr sz="4000" b="1" i="0" u="none" strike="noStrike" cap="none">
              <a:solidFill>
                <a:schemeClr val="dk1"/>
              </a:solidFill>
              <a:latin typeface="Times New Roman"/>
              <a:ea typeface="Times New Roman"/>
              <a:cs typeface="Times New Roman"/>
              <a:sym typeface="Times New Roman"/>
            </a:endParaRPr>
          </a:p>
        </p:txBody>
      </p:sp>
      <p:pic>
        <p:nvPicPr>
          <p:cNvPr id="235" name="Google Shape;235;g108a273b820_0_276"/>
          <p:cNvPicPr preferRelativeResize="0"/>
          <p:nvPr/>
        </p:nvPicPr>
        <p:blipFill>
          <a:blip r:embed="rId3">
            <a:alphaModFix/>
          </a:blip>
          <a:stretch>
            <a:fillRect/>
          </a:stretch>
        </p:blipFill>
        <p:spPr>
          <a:xfrm>
            <a:off x="189175" y="1845850"/>
            <a:ext cx="11854798" cy="31970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g108a273b820_0_292"/>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g108a273b820_0_292"/>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2" name="Google Shape;242;g108a273b820_0_292"/>
          <p:cNvGrpSpPr/>
          <p:nvPr/>
        </p:nvGrpSpPr>
        <p:grpSpPr>
          <a:xfrm flipH="1">
            <a:off x="10740582" y="-454724"/>
            <a:ext cx="2324947" cy="2324947"/>
            <a:chOff x="-873008" y="-454724"/>
            <a:chExt cx="2324947" cy="2324947"/>
          </a:xfrm>
        </p:grpSpPr>
        <p:sp>
          <p:nvSpPr>
            <p:cNvPr id="243" name="Google Shape;243;g108a273b820_0_292"/>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4" name="Google Shape;244;g108a273b820_0_292"/>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45" name="Google Shape;245;g108a273b820_0_292"/>
          <p:cNvSpPr txBox="1"/>
          <p:nvPr/>
        </p:nvSpPr>
        <p:spPr>
          <a:xfrm>
            <a:off x="617225" y="1181100"/>
            <a:ext cx="11201400" cy="5725800"/>
          </a:xfrm>
          <a:prstGeom prst="rect">
            <a:avLst/>
          </a:prstGeom>
          <a:noFill/>
          <a:ln>
            <a:noFill/>
          </a:ln>
        </p:spPr>
        <p:txBody>
          <a:bodyPr spcFirstLastPara="1" wrap="square" lIns="91425" tIns="91425" rIns="91425" bIns="91425" anchor="t" anchorCtr="0">
            <a:spAutoFit/>
          </a:bodyPr>
          <a:lstStyle/>
          <a:p>
            <a:pPr marL="914400" lvl="0" indent="-355600" algn="l" rtl="0">
              <a:spcBef>
                <a:spcPts val="0"/>
              </a:spcBef>
              <a:spcAft>
                <a:spcPts val="0"/>
              </a:spcAft>
              <a:buSzPts val="2000"/>
              <a:buFont typeface="Calibri"/>
              <a:buChar char="●"/>
            </a:pPr>
            <a:r>
              <a:rPr lang="en-US" sz="2000">
                <a:latin typeface="Times New Roman"/>
                <a:ea typeface="Times New Roman"/>
                <a:cs typeface="Times New Roman"/>
                <a:sym typeface="Times New Roman"/>
              </a:rPr>
              <a:t>In the case of caregiver Phoebe Buffay and care receiver </a:t>
            </a:r>
            <a:r>
              <a:rPr lang="en-US" sz="2000">
                <a:solidFill>
                  <a:schemeClr val="dk1"/>
                </a:solidFill>
                <a:latin typeface="Times New Roman"/>
                <a:ea typeface="Times New Roman"/>
                <a:cs typeface="Times New Roman"/>
                <a:sym typeface="Times New Roman"/>
              </a:rPr>
              <a:t>Joey Tribbiani, there are same variances within respective scores in different assessments(screener completed, summary completed and Follow Up assessment in progress) at different time stamps. This could be because the patient has not taken the assessment seriously and marked same points across assessments.</a:t>
            </a:r>
            <a:endParaRPr sz="2000">
              <a:solidFill>
                <a:schemeClr val="dk1"/>
              </a:solidFill>
              <a:latin typeface="Times New Roman"/>
              <a:ea typeface="Times New Roman"/>
              <a:cs typeface="Times New Roman"/>
              <a:sym typeface="Times New Roman"/>
            </a:endParaRPr>
          </a:p>
          <a:p>
            <a:pPr marL="137160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SzPts val="2000"/>
              <a:buFont typeface="Calibri"/>
              <a:buChar char="●"/>
            </a:pPr>
            <a:r>
              <a:rPr lang="en-US" sz="2000">
                <a:solidFill>
                  <a:schemeClr val="dk1"/>
                </a:solidFill>
                <a:latin typeface="Times New Roman"/>
                <a:ea typeface="Times New Roman"/>
                <a:cs typeface="Times New Roman"/>
                <a:sym typeface="Times New Roman"/>
              </a:rPr>
              <a:t>In addition to the above, the ‘summary assessment’ is  recorded twice post completion. Hence same scores. (Effort and cost duplication - not recommended)</a:t>
            </a:r>
            <a:endParaRPr sz="2000">
              <a:solidFill>
                <a:schemeClr val="dk1"/>
              </a:solidFill>
              <a:latin typeface="Times New Roman"/>
              <a:ea typeface="Times New Roman"/>
              <a:cs typeface="Times New Roman"/>
              <a:sym typeface="Times New Roman"/>
            </a:endParaRPr>
          </a:p>
          <a:p>
            <a:pPr marL="13716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In another instance of caregiver Phoebe Buffay and care receiver Frank Buffay, there are same variances in scores in ‘screener completed’ &amp; ‘Assessment in Progress’</a:t>
            </a:r>
            <a:endParaRPr sz="2000">
              <a:solidFill>
                <a:schemeClr val="dk1"/>
              </a:solidFill>
              <a:latin typeface="Times New Roman"/>
              <a:ea typeface="Times New Roman"/>
              <a:cs typeface="Times New Roman"/>
              <a:sym typeface="Times New Roman"/>
            </a:endParaRPr>
          </a:p>
          <a:p>
            <a:pPr marL="13716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Further the assessments are in progress even after the case is closed.</a:t>
            </a:r>
            <a:endParaRPr sz="2000">
              <a:solidFill>
                <a:schemeClr val="dk1"/>
              </a:solidFill>
              <a:latin typeface="Times New Roman"/>
              <a:ea typeface="Times New Roman"/>
              <a:cs typeface="Times New Roman"/>
              <a:sym typeface="Times New Roman"/>
            </a:endParaRPr>
          </a:p>
          <a:p>
            <a:pPr marL="13716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The lack of volatility is due to mismanagement in data recording</a:t>
            </a:r>
            <a:endParaRPr sz="2000">
              <a:solidFill>
                <a:schemeClr val="dk1"/>
              </a:solidFill>
              <a:latin typeface="Times New Roman"/>
              <a:ea typeface="Times New Roman"/>
              <a:cs typeface="Times New Roman"/>
              <a:sym typeface="Times New Roman"/>
            </a:endParaRPr>
          </a:p>
          <a:p>
            <a:pPr marL="13716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914400" lvl="0" indent="-355600" algn="l" rtl="0">
              <a:spcBef>
                <a:spcPts val="0"/>
              </a:spcBef>
              <a:spcAft>
                <a:spcPts val="0"/>
              </a:spcAft>
              <a:buSzPts val="2000"/>
              <a:buFont typeface="Times New Roman"/>
              <a:buChar char="●"/>
            </a:pPr>
            <a:r>
              <a:rPr lang="en-US" sz="2000">
                <a:solidFill>
                  <a:schemeClr val="dk1"/>
                </a:solidFill>
                <a:latin typeface="Times New Roman"/>
                <a:ea typeface="Times New Roman"/>
                <a:cs typeface="Times New Roman"/>
                <a:sym typeface="Times New Roman"/>
              </a:rPr>
              <a:t>Same variance observations across assessments could be due to assessments not be conducted and taken seriously</a:t>
            </a:r>
            <a:endParaRPr sz="2000">
              <a:solidFill>
                <a:schemeClr val="dk1"/>
              </a:solidFill>
              <a:latin typeface="Times New Roman"/>
              <a:ea typeface="Times New Roman"/>
              <a:cs typeface="Times New Roman"/>
              <a:sym typeface="Times New Roman"/>
            </a:endParaRPr>
          </a:p>
          <a:p>
            <a:pPr marL="1371600" lvl="0" indent="0" algn="l" rtl="0">
              <a:spcBef>
                <a:spcPts val="0"/>
              </a:spcBef>
              <a:spcAft>
                <a:spcPts val="0"/>
              </a:spcAft>
              <a:buNone/>
            </a:pPr>
            <a:endParaRPr sz="2000">
              <a:latin typeface="Times New Roman"/>
              <a:ea typeface="Times New Roman"/>
              <a:cs typeface="Times New Roman"/>
              <a:sym typeface="Times New Roman"/>
            </a:endParaRPr>
          </a:p>
        </p:txBody>
      </p:sp>
      <p:sp>
        <p:nvSpPr>
          <p:cNvPr id="246" name="Google Shape;246;g108a273b820_0_292"/>
          <p:cNvSpPr txBox="1"/>
          <p:nvPr/>
        </p:nvSpPr>
        <p:spPr>
          <a:xfrm>
            <a:off x="1172775" y="-133825"/>
            <a:ext cx="10065000" cy="105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000" b="1">
                <a:solidFill>
                  <a:srgbClr val="202124"/>
                </a:solidFill>
                <a:highlight>
                  <a:srgbClr val="FFFFFF"/>
                </a:highlight>
                <a:latin typeface="Times New Roman"/>
                <a:ea typeface="Times New Roman"/>
                <a:cs typeface="Times New Roman"/>
                <a:sym typeface="Times New Roman"/>
              </a:rPr>
              <a:t>OBSERVATIONS</a:t>
            </a:r>
            <a:endParaRPr sz="4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g108a273b970_2_3"/>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2" name="Google Shape;252;g108a273b970_2_3"/>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3" name="Google Shape;253;g108a273b970_2_3"/>
          <p:cNvGrpSpPr/>
          <p:nvPr/>
        </p:nvGrpSpPr>
        <p:grpSpPr>
          <a:xfrm flipH="1">
            <a:off x="10740582" y="-454724"/>
            <a:ext cx="2324947" cy="2324947"/>
            <a:chOff x="-873008" y="-454724"/>
            <a:chExt cx="2324947" cy="2324947"/>
          </a:xfrm>
        </p:grpSpPr>
        <p:sp>
          <p:nvSpPr>
            <p:cNvPr id="254" name="Google Shape;254;g108a273b970_2_3"/>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5" name="Google Shape;255;g108a273b970_2_3"/>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56" name="Google Shape;256;g108a273b970_2_3"/>
          <p:cNvSpPr txBox="1"/>
          <p:nvPr/>
        </p:nvSpPr>
        <p:spPr>
          <a:xfrm>
            <a:off x="1063500" y="422400"/>
            <a:ext cx="10065000" cy="105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000" b="1">
                <a:solidFill>
                  <a:srgbClr val="202124"/>
                </a:solidFill>
                <a:highlight>
                  <a:srgbClr val="FFFFFF"/>
                </a:highlight>
                <a:latin typeface="Times New Roman"/>
                <a:ea typeface="Times New Roman"/>
                <a:cs typeface="Times New Roman"/>
                <a:sym typeface="Times New Roman"/>
              </a:rPr>
              <a:t>ANALYSIS OF SCORE VARIABILITY - </a:t>
            </a:r>
            <a:r>
              <a:rPr lang="en-US" sz="4000" b="1">
                <a:solidFill>
                  <a:srgbClr val="202124"/>
                </a:solidFill>
                <a:highlight>
                  <a:schemeClr val="lt1"/>
                </a:highlight>
                <a:latin typeface="Times New Roman"/>
                <a:ea typeface="Times New Roman"/>
                <a:cs typeface="Times New Roman"/>
                <a:sym typeface="Times New Roman"/>
              </a:rPr>
              <a:t>CATEGORICAL MODEL</a:t>
            </a:r>
            <a:endParaRPr sz="4000" b="1" i="0" u="none" strike="noStrike" cap="none">
              <a:solidFill>
                <a:schemeClr val="dk1"/>
              </a:solidFill>
              <a:latin typeface="Times New Roman"/>
              <a:ea typeface="Times New Roman"/>
              <a:cs typeface="Times New Roman"/>
              <a:sym typeface="Times New Roman"/>
            </a:endParaRPr>
          </a:p>
        </p:txBody>
      </p:sp>
      <p:sp>
        <p:nvSpPr>
          <p:cNvPr id="257" name="Google Shape;257;g108a273b970_2_3"/>
          <p:cNvSpPr txBox="1"/>
          <p:nvPr/>
        </p:nvSpPr>
        <p:spPr>
          <a:xfrm>
            <a:off x="1063508" y="1620950"/>
            <a:ext cx="92493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Times New Roman"/>
                <a:ea typeface="Times New Roman"/>
                <a:cs typeface="Times New Roman"/>
                <a:sym typeface="Times New Roman"/>
              </a:rPr>
              <a:t>Model: K-Nearest Neighbours</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1- Score Changed</a:t>
            </a: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a:latin typeface="Times New Roman"/>
                <a:ea typeface="Times New Roman"/>
                <a:cs typeface="Times New Roman"/>
                <a:sym typeface="Times New Roman"/>
              </a:rPr>
              <a:t>0- Score Not change</a:t>
            </a:r>
            <a:endParaRPr sz="2000">
              <a:latin typeface="Times New Roman"/>
              <a:ea typeface="Times New Roman"/>
              <a:cs typeface="Times New Roman"/>
              <a:sym typeface="Times New Roman"/>
            </a:endParaRPr>
          </a:p>
        </p:txBody>
      </p:sp>
      <p:pic>
        <p:nvPicPr>
          <p:cNvPr id="258" name="Google Shape;258;g108a273b970_2_3"/>
          <p:cNvPicPr preferRelativeResize="0"/>
          <p:nvPr/>
        </p:nvPicPr>
        <p:blipFill>
          <a:blip r:embed="rId3">
            <a:alphaModFix/>
          </a:blip>
          <a:stretch>
            <a:fillRect/>
          </a:stretch>
        </p:blipFill>
        <p:spPr>
          <a:xfrm>
            <a:off x="1267233" y="3220688"/>
            <a:ext cx="9080837" cy="2126725"/>
          </a:xfrm>
          <a:prstGeom prst="rect">
            <a:avLst/>
          </a:prstGeom>
          <a:noFill/>
          <a:ln w="9525" cap="flat" cmpd="sng">
            <a:solidFill>
              <a:schemeClr val="dk1"/>
            </a:solidFill>
            <a:prstDash val="solid"/>
            <a:round/>
            <a:headEnd type="none" w="sm" len="sm"/>
            <a:tailEnd type="none" w="sm" len="sm"/>
          </a:ln>
        </p:spPr>
      </p:pic>
      <p:sp>
        <p:nvSpPr>
          <p:cNvPr id="259" name="Google Shape;259;g108a273b970_2_3"/>
          <p:cNvSpPr txBox="1"/>
          <p:nvPr/>
        </p:nvSpPr>
        <p:spPr>
          <a:xfrm>
            <a:off x="1139100" y="4991263"/>
            <a:ext cx="99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g108367647f5_0_77"/>
          <p:cNvSpPr/>
          <p:nvPr/>
        </p:nvSpPr>
        <p:spPr>
          <a:xfrm rot="2700000">
            <a:off x="2737227" y="6033653"/>
            <a:ext cx="645306" cy="645306"/>
          </a:xfrm>
          <a:prstGeom prst="rect">
            <a:avLst/>
          </a:prstGeom>
          <a:solidFill>
            <a:schemeClr val="accent4">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5" name="Google Shape;265;g108367647f5_0_77"/>
          <p:cNvSpPr/>
          <p:nvPr/>
        </p:nvSpPr>
        <p:spPr>
          <a:xfrm>
            <a:off x="1343436" y="5721108"/>
            <a:ext cx="2262000" cy="1137000"/>
          </a:xfrm>
          <a:prstGeom prst="triangle">
            <a:avLst>
              <a:gd name="adj" fmla="val 50000"/>
            </a:avLst>
          </a:prstGeom>
          <a:solidFill>
            <a:schemeClr val="accent4">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6" name="Google Shape;266;g108367647f5_0_77"/>
          <p:cNvGrpSpPr/>
          <p:nvPr/>
        </p:nvGrpSpPr>
        <p:grpSpPr>
          <a:xfrm flipH="1">
            <a:off x="10740582" y="-454724"/>
            <a:ext cx="2324947" cy="2324947"/>
            <a:chOff x="-873008" y="-454724"/>
            <a:chExt cx="2324947" cy="2324947"/>
          </a:xfrm>
        </p:grpSpPr>
        <p:sp>
          <p:nvSpPr>
            <p:cNvPr id="267" name="Google Shape;267;g108367647f5_0_77"/>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8" name="Google Shape;268;g108367647f5_0_77"/>
            <p:cNvSpPr/>
            <p:nvPr/>
          </p:nvSpPr>
          <p:spPr>
            <a:xfrm rot="2700000">
              <a:off x="301183" y="1282830"/>
              <a:ext cx="485782" cy="485782"/>
            </a:xfrm>
            <a:prstGeom prst="rect">
              <a:avLst/>
            </a:prstGeom>
            <a:solidFill>
              <a:schemeClr val="accent1">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69" name="Google Shape;269;g108367647f5_0_77"/>
          <p:cNvPicPr preferRelativeResize="0"/>
          <p:nvPr/>
        </p:nvPicPr>
        <p:blipFill>
          <a:blip r:embed="rId3">
            <a:alphaModFix/>
          </a:blip>
          <a:stretch>
            <a:fillRect/>
          </a:stretch>
        </p:blipFill>
        <p:spPr>
          <a:xfrm>
            <a:off x="726848" y="472650"/>
            <a:ext cx="10739875" cy="2059000"/>
          </a:xfrm>
          <a:prstGeom prst="rect">
            <a:avLst/>
          </a:prstGeom>
          <a:noFill/>
          <a:ln w="9525" cap="flat" cmpd="sng">
            <a:solidFill>
              <a:schemeClr val="dk1"/>
            </a:solidFill>
            <a:prstDash val="solid"/>
            <a:round/>
            <a:headEnd type="none" w="sm" len="sm"/>
            <a:tailEnd type="none" w="sm" len="sm"/>
          </a:ln>
        </p:spPr>
      </p:pic>
      <p:sp>
        <p:nvSpPr>
          <p:cNvPr id="270" name="Google Shape;270;g108367647f5_0_77"/>
          <p:cNvSpPr txBox="1"/>
          <p:nvPr/>
        </p:nvSpPr>
        <p:spPr>
          <a:xfrm>
            <a:off x="929650" y="2811775"/>
            <a:ext cx="105156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Times New Roman"/>
                <a:ea typeface="Times New Roman"/>
                <a:cs typeface="Times New Roman"/>
                <a:sym typeface="Times New Roman"/>
              </a:rPr>
              <a:t>Using the categorical model we can filter the caregivers who had a change in their scores across different assessments &amp; the caregivers that did not have volatility in their scores.</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000" b="1">
                <a:latin typeface="Times New Roman"/>
                <a:ea typeface="Times New Roman"/>
                <a:cs typeface="Times New Roman"/>
                <a:sym typeface="Times New Roman"/>
              </a:rPr>
              <a:t>Index 1,2</a:t>
            </a:r>
            <a:r>
              <a:rPr lang="en-US" sz="2000">
                <a:latin typeface="Times New Roman"/>
                <a:ea typeface="Times New Roman"/>
                <a:cs typeface="Times New Roman"/>
                <a:sym typeface="Times New Roman"/>
              </a:rPr>
              <a:t>: The assessment “Summary Completed” has been recorded twice at different time stamps. Despite of the duplication, there is also a variation in the scores recorded. Care receiver Joey may have recorded his response twice in respect of the services provided by caregiver Phoebe Buffay. Inconsistent scores further imply that the assessments were not taken seriously and this should be modified.</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0" lvl="0" indent="0" algn="l" rtl="0">
              <a:spcBef>
                <a:spcPts val="0"/>
              </a:spcBef>
              <a:spcAft>
                <a:spcPts val="0"/>
              </a:spcAft>
              <a:buNone/>
            </a:pPr>
            <a:r>
              <a:rPr lang="en-US" sz="2000" b="1">
                <a:latin typeface="Times New Roman"/>
                <a:ea typeface="Times New Roman"/>
                <a:cs typeface="Times New Roman"/>
                <a:sym typeface="Times New Roman"/>
              </a:rPr>
              <a:t>Index 3: </a:t>
            </a:r>
            <a:r>
              <a:rPr lang="en-US" sz="2000">
                <a:latin typeface="Times New Roman"/>
                <a:ea typeface="Times New Roman"/>
                <a:cs typeface="Times New Roman"/>
                <a:sym typeface="Times New Roman"/>
              </a:rPr>
              <a:t>Assessment scores are being noted down even when the assessment is in progress. This should be discouraged. A score should be noted down only once the assessment is completed, lest the scores will change.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3"/>
          <p:cNvSpPr/>
          <p:nvPr/>
        </p:nvSpPr>
        <p:spPr>
          <a:xfrm>
            <a:off x="1107150" y="1463025"/>
            <a:ext cx="9989700" cy="20802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This project seeks to </a:t>
            </a:r>
            <a:r>
              <a:rPr lang="en-US" sz="2200" dirty="0" err="1">
                <a:solidFill>
                  <a:schemeClr val="dk1"/>
                </a:solidFill>
                <a:latin typeface="Times New Roman"/>
                <a:ea typeface="Times New Roman"/>
                <a:cs typeface="Times New Roman"/>
                <a:sym typeface="Times New Roman"/>
              </a:rPr>
              <a:t>analyse</a:t>
            </a:r>
            <a:r>
              <a:rPr lang="en-US" sz="2200" dirty="0">
                <a:solidFill>
                  <a:schemeClr val="dk1"/>
                </a:solidFill>
                <a:latin typeface="Times New Roman"/>
                <a:ea typeface="Times New Roman"/>
                <a:cs typeface="Times New Roman"/>
                <a:sym typeface="Times New Roman"/>
              </a:rPr>
              <a:t> the deficiencies in the model used by a company to provides feedback to the caregivers. The objective of the feedback is that the caregiver - patient relationship improves, patients avoid going to nursing homes</a:t>
            </a:r>
            <a:endParaRPr sz="2200" dirty="0">
              <a:solidFill>
                <a:schemeClr val="lt1"/>
              </a:solidFill>
              <a:latin typeface="Times New Roman"/>
              <a:ea typeface="Times New Roman"/>
              <a:cs typeface="Times New Roman"/>
              <a:sym typeface="Times New Roman"/>
            </a:endParaRPr>
          </a:p>
        </p:txBody>
      </p:sp>
      <p:sp>
        <p:nvSpPr>
          <p:cNvPr id="102" name="Google Shape;102;p3"/>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p:nvPr/>
        </p:nvSpPr>
        <p:spPr>
          <a:xfrm>
            <a:off x="1278600" y="409650"/>
            <a:ext cx="8884800" cy="899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500" b="1">
                <a:solidFill>
                  <a:schemeClr val="dk1"/>
                </a:solidFill>
                <a:latin typeface="Times New Roman"/>
                <a:ea typeface="Times New Roman"/>
                <a:cs typeface="Times New Roman"/>
                <a:sym typeface="Times New Roman"/>
              </a:rPr>
              <a:t>GOAL</a:t>
            </a:r>
            <a:endParaRPr sz="37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g108a273b970_2_16"/>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g108a273b970_2_16"/>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 name="Google Shape;277;g108a273b970_2_16"/>
          <p:cNvGrpSpPr/>
          <p:nvPr/>
        </p:nvGrpSpPr>
        <p:grpSpPr>
          <a:xfrm flipH="1">
            <a:off x="10740582" y="-454724"/>
            <a:ext cx="2324947" cy="2324947"/>
            <a:chOff x="-873008" y="-454724"/>
            <a:chExt cx="2324947" cy="2324947"/>
          </a:xfrm>
        </p:grpSpPr>
        <p:sp>
          <p:nvSpPr>
            <p:cNvPr id="278" name="Google Shape;278;g108a273b970_2_16"/>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9" name="Google Shape;279;g108a273b970_2_16"/>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80" name="Google Shape;280;g108a273b970_2_16"/>
          <p:cNvSpPr txBox="1"/>
          <p:nvPr/>
        </p:nvSpPr>
        <p:spPr>
          <a:xfrm>
            <a:off x="3778150" y="75225"/>
            <a:ext cx="5658900" cy="95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US" sz="5000" b="1">
                <a:latin typeface="Times New Roman"/>
                <a:ea typeface="Times New Roman"/>
                <a:cs typeface="Times New Roman"/>
                <a:sym typeface="Times New Roman"/>
              </a:rPr>
              <a:t>KNN MODEL </a:t>
            </a:r>
            <a:endParaRPr sz="5000" b="1" i="0" u="none" strike="noStrike" cap="none">
              <a:solidFill>
                <a:srgbClr val="000000"/>
              </a:solidFill>
              <a:latin typeface="Times New Roman"/>
              <a:ea typeface="Times New Roman"/>
              <a:cs typeface="Times New Roman"/>
              <a:sym typeface="Times New Roman"/>
            </a:endParaRPr>
          </a:p>
        </p:txBody>
      </p:sp>
      <p:pic>
        <p:nvPicPr>
          <p:cNvPr id="281" name="Google Shape;281;g108a273b970_2_16"/>
          <p:cNvPicPr preferRelativeResize="0"/>
          <p:nvPr/>
        </p:nvPicPr>
        <p:blipFill>
          <a:blip r:embed="rId3">
            <a:alphaModFix/>
          </a:blip>
          <a:stretch>
            <a:fillRect/>
          </a:stretch>
        </p:blipFill>
        <p:spPr>
          <a:xfrm>
            <a:off x="123905" y="1820225"/>
            <a:ext cx="5409471" cy="3900876"/>
          </a:xfrm>
          <a:prstGeom prst="rect">
            <a:avLst/>
          </a:prstGeom>
          <a:noFill/>
          <a:ln w="9525" cap="flat" cmpd="sng">
            <a:solidFill>
              <a:schemeClr val="dk1"/>
            </a:solidFill>
            <a:prstDash val="solid"/>
            <a:round/>
            <a:headEnd type="none" w="sm" len="sm"/>
            <a:tailEnd type="none" w="sm" len="sm"/>
          </a:ln>
        </p:spPr>
      </p:pic>
      <p:pic>
        <p:nvPicPr>
          <p:cNvPr id="282" name="Google Shape;282;g108a273b970_2_16"/>
          <p:cNvPicPr preferRelativeResize="0"/>
          <p:nvPr/>
        </p:nvPicPr>
        <p:blipFill>
          <a:blip r:embed="rId4">
            <a:alphaModFix/>
          </a:blip>
          <a:stretch>
            <a:fillRect/>
          </a:stretch>
        </p:blipFill>
        <p:spPr>
          <a:xfrm>
            <a:off x="5690125" y="2225250"/>
            <a:ext cx="6341849" cy="29131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g108a273b970_2_39"/>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g108a273b970_2_39"/>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9" name="Google Shape;289;g108a273b970_2_39"/>
          <p:cNvGrpSpPr/>
          <p:nvPr/>
        </p:nvGrpSpPr>
        <p:grpSpPr>
          <a:xfrm flipH="1">
            <a:off x="10740582" y="-454724"/>
            <a:ext cx="2324947" cy="2324947"/>
            <a:chOff x="-873008" y="-454724"/>
            <a:chExt cx="2324947" cy="2324947"/>
          </a:xfrm>
        </p:grpSpPr>
        <p:sp>
          <p:nvSpPr>
            <p:cNvPr id="290" name="Google Shape;290;g108a273b970_2_39"/>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1" name="Google Shape;291;g108a273b970_2_39"/>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92" name="Google Shape;292;g108a273b970_2_39"/>
          <p:cNvSpPr txBox="1">
            <a:spLocks noGrp="1"/>
          </p:cNvSpPr>
          <p:nvPr>
            <p:ph type="body" idx="1"/>
          </p:nvPr>
        </p:nvSpPr>
        <p:spPr>
          <a:xfrm>
            <a:off x="628475" y="899375"/>
            <a:ext cx="10515600" cy="4351200"/>
          </a:xfrm>
          <a:prstGeom prst="rect">
            <a:avLst/>
          </a:prstGeom>
        </p:spPr>
        <p:txBody>
          <a:bodyPr spcFirstLastPara="1" wrap="square" lIns="91425" tIns="45700" rIns="91425" bIns="45700" anchor="t" anchorCtr="0">
            <a:normAutofit/>
          </a:bodyPr>
          <a:lstStyle/>
          <a:p>
            <a:pPr marL="457200" lvl="0" indent="-444500" algn="l" rtl="0">
              <a:spcBef>
                <a:spcPts val="1000"/>
              </a:spcBef>
              <a:spcAft>
                <a:spcPts val="0"/>
              </a:spcAft>
              <a:buSzPts val="3400"/>
              <a:buFont typeface="Times New Roman"/>
              <a:buChar char="•"/>
            </a:pPr>
            <a:r>
              <a:rPr lang="en-US">
                <a:latin typeface="Times New Roman"/>
                <a:ea typeface="Times New Roman"/>
                <a:cs typeface="Times New Roman"/>
                <a:sym typeface="Times New Roman"/>
              </a:rPr>
              <a:t>We passed the 6 burden scores in consideration through KNN model to categorise data as changing and not changing. We further computed percentage change in scores.</a:t>
            </a:r>
            <a:endParaRPr>
              <a:latin typeface="Times New Roman"/>
              <a:ea typeface="Times New Roman"/>
              <a:cs typeface="Times New Roman"/>
              <a:sym typeface="Times New Roman"/>
            </a:endParaRPr>
          </a:p>
          <a:p>
            <a:pPr marL="0" lvl="0" indent="0" algn="l" rtl="0">
              <a:spcBef>
                <a:spcPts val="1000"/>
              </a:spcBef>
              <a:spcAft>
                <a:spcPts val="0"/>
              </a:spcAft>
              <a:buNone/>
            </a:pPr>
            <a:endParaRPr>
              <a:latin typeface="Times New Roman"/>
              <a:ea typeface="Times New Roman"/>
              <a:cs typeface="Times New Roman"/>
              <a:sym typeface="Times New Roman"/>
            </a:endParaRPr>
          </a:p>
          <a:p>
            <a:pPr marL="457200" lvl="0" indent="-444500" algn="l" rtl="0">
              <a:spcBef>
                <a:spcPts val="1000"/>
              </a:spcBef>
              <a:spcAft>
                <a:spcPts val="0"/>
              </a:spcAft>
              <a:buSzPts val="3400"/>
              <a:buFont typeface="Times New Roman"/>
              <a:buChar char="•"/>
            </a:pPr>
            <a:r>
              <a:rPr lang="en-US">
                <a:latin typeface="Times New Roman"/>
                <a:ea typeface="Times New Roman"/>
                <a:cs typeface="Times New Roman"/>
                <a:sym typeface="Times New Roman"/>
              </a:rPr>
              <a:t>We used k=16, n=11 and train-test split of 70% and 30%</a:t>
            </a:r>
            <a:endParaRPr>
              <a:latin typeface="Times New Roman"/>
              <a:ea typeface="Times New Roman"/>
              <a:cs typeface="Times New Roman"/>
              <a:sym typeface="Times New Roman"/>
            </a:endParaRPr>
          </a:p>
          <a:p>
            <a:pPr marL="0" lvl="0" indent="0" algn="l" rtl="0">
              <a:spcBef>
                <a:spcPts val="1000"/>
              </a:spcBef>
              <a:spcAft>
                <a:spcPts val="0"/>
              </a:spcAft>
              <a:buNone/>
            </a:pPr>
            <a:endParaRPr>
              <a:latin typeface="Times New Roman"/>
              <a:ea typeface="Times New Roman"/>
              <a:cs typeface="Times New Roman"/>
              <a:sym typeface="Times New Roman"/>
            </a:endParaRPr>
          </a:p>
          <a:p>
            <a:pPr marL="457200" lvl="0" indent="-444500" algn="l" rtl="0">
              <a:spcBef>
                <a:spcPts val="1000"/>
              </a:spcBef>
              <a:spcAft>
                <a:spcPts val="0"/>
              </a:spcAft>
              <a:buSzPts val="3400"/>
              <a:buFont typeface="Times New Roman"/>
              <a:buChar char="•"/>
            </a:pPr>
            <a:r>
              <a:rPr lang="en-US">
                <a:latin typeface="Times New Roman"/>
                <a:ea typeface="Times New Roman"/>
                <a:cs typeface="Times New Roman"/>
                <a:sym typeface="Times New Roman"/>
              </a:rPr>
              <a:t>This model has 82% accuracy and 0.91 F1 score. It has a 83% precision for changing score and 44% precision for scores not changing</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g108a273b970_2_28"/>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g108a273b970_2_28"/>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9" name="Google Shape;299;g108a273b970_2_28"/>
          <p:cNvGrpSpPr/>
          <p:nvPr/>
        </p:nvGrpSpPr>
        <p:grpSpPr>
          <a:xfrm flipH="1">
            <a:off x="10740582" y="-454724"/>
            <a:ext cx="2324947" cy="2324947"/>
            <a:chOff x="-873008" y="-454724"/>
            <a:chExt cx="2324947" cy="2324947"/>
          </a:xfrm>
        </p:grpSpPr>
        <p:sp>
          <p:nvSpPr>
            <p:cNvPr id="300" name="Google Shape;300;g108a273b970_2_28"/>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1" name="Google Shape;301;g108a273b970_2_28"/>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02" name="Google Shape;302;g108a273b970_2_28"/>
          <p:cNvSpPr txBox="1"/>
          <p:nvPr/>
        </p:nvSpPr>
        <p:spPr>
          <a:xfrm>
            <a:off x="364400" y="298825"/>
            <a:ext cx="116370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US" sz="4000" b="1">
                <a:latin typeface="Times New Roman"/>
                <a:ea typeface="Times New Roman"/>
                <a:cs typeface="Times New Roman"/>
                <a:sym typeface="Times New Roman"/>
              </a:rPr>
              <a:t>PERCENTAGE CHANGE OF BURDEN SCORES </a:t>
            </a:r>
            <a:endParaRPr sz="4000" b="1" i="0" u="none" strike="noStrike" cap="none">
              <a:solidFill>
                <a:srgbClr val="000000"/>
              </a:solidFill>
              <a:latin typeface="Times New Roman"/>
              <a:ea typeface="Times New Roman"/>
              <a:cs typeface="Times New Roman"/>
              <a:sym typeface="Times New Roman"/>
            </a:endParaRPr>
          </a:p>
        </p:txBody>
      </p:sp>
      <p:pic>
        <p:nvPicPr>
          <p:cNvPr id="303" name="Google Shape;303;g108a273b970_2_28"/>
          <p:cNvPicPr preferRelativeResize="0"/>
          <p:nvPr/>
        </p:nvPicPr>
        <p:blipFill>
          <a:blip r:embed="rId3">
            <a:alphaModFix/>
          </a:blip>
          <a:stretch>
            <a:fillRect/>
          </a:stretch>
        </p:blipFill>
        <p:spPr>
          <a:xfrm>
            <a:off x="1507400" y="1227196"/>
            <a:ext cx="9346487" cy="53568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
        <p:cNvGrpSpPr/>
        <p:nvPr/>
      </p:nvGrpSpPr>
      <p:grpSpPr>
        <a:xfrm>
          <a:off x="0" y="0"/>
          <a:ext cx="0" cy="0"/>
          <a:chOff x="0" y="0"/>
          <a:chExt cx="0" cy="0"/>
        </a:xfrm>
      </p:grpSpPr>
      <p:sp>
        <p:nvSpPr>
          <p:cNvPr id="308" name="Google Shape;308;g108a273b970_3_7"/>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Google Shape;309;g108a273b970_3_7"/>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0" name="Google Shape;310;g108a273b970_3_7"/>
          <p:cNvGrpSpPr/>
          <p:nvPr/>
        </p:nvGrpSpPr>
        <p:grpSpPr>
          <a:xfrm flipH="1">
            <a:off x="10740582" y="-454724"/>
            <a:ext cx="2324947" cy="2324947"/>
            <a:chOff x="-873008" y="-454724"/>
            <a:chExt cx="2324947" cy="2324947"/>
          </a:xfrm>
        </p:grpSpPr>
        <p:sp>
          <p:nvSpPr>
            <p:cNvPr id="311" name="Google Shape;311;g108a273b970_3_7"/>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2" name="Google Shape;312;g108a273b970_3_7"/>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3" name="Google Shape;313;g108a273b970_3_7"/>
          <p:cNvSpPr txBox="1"/>
          <p:nvPr/>
        </p:nvSpPr>
        <p:spPr>
          <a:xfrm>
            <a:off x="364400" y="298825"/>
            <a:ext cx="116370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US" sz="4000" b="1">
                <a:latin typeface="Times New Roman"/>
                <a:ea typeface="Times New Roman"/>
                <a:cs typeface="Times New Roman"/>
                <a:sym typeface="Times New Roman"/>
              </a:rPr>
              <a:t>INFERENCES</a:t>
            </a:r>
            <a:endParaRPr sz="4000" b="1" i="0" u="none" strike="noStrike" cap="none">
              <a:solidFill>
                <a:srgbClr val="000000"/>
              </a:solidFill>
              <a:latin typeface="Times New Roman"/>
              <a:ea typeface="Times New Roman"/>
              <a:cs typeface="Times New Roman"/>
              <a:sym typeface="Times New Roman"/>
            </a:endParaRPr>
          </a:p>
        </p:txBody>
      </p:sp>
      <p:sp>
        <p:nvSpPr>
          <p:cNvPr id="314" name="Google Shape;314;g108a273b970_3_7"/>
          <p:cNvSpPr txBox="1"/>
          <p:nvPr/>
        </p:nvSpPr>
        <p:spPr>
          <a:xfrm>
            <a:off x="367175" y="1501100"/>
            <a:ext cx="11418300" cy="4887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Font typeface="Times New Roman"/>
              <a:buChar char="★"/>
            </a:pPr>
            <a:r>
              <a:rPr lang="en-US" sz="2100" b="1">
                <a:latin typeface="Times New Roman"/>
                <a:ea typeface="Times New Roman"/>
                <a:cs typeface="Times New Roman"/>
                <a:sym typeface="Times New Roman"/>
              </a:rPr>
              <a:t>Issues with the company’s assessment and feedback system:</a:t>
            </a:r>
            <a:endParaRPr sz="2100" b="1">
              <a:latin typeface="Times New Roman"/>
              <a:ea typeface="Times New Roman"/>
              <a:cs typeface="Times New Roman"/>
              <a:sym typeface="Times New Roman"/>
            </a:endParaRPr>
          </a:p>
          <a:p>
            <a:pPr marL="0" lvl="0" indent="0" algn="l" rtl="0">
              <a:spcBef>
                <a:spcPts val="0"/>
              </a:spcBef>
              <a:spcAft>
                <a:spcPts val="0"/>
              </a:spcAft>
              <a:buNone/>
            </a:pPr>
            <a:endParaRPr sz="2100" b="1">
              <a:latin typeface="Times New Roman"/>
              <a:ea typeface="Times New Roman"/>
              <a:cs typeface="Times New Roman"/>
              <a:sym typeface="Times New Roman"/>
            </a:endParaRPr>
          </a:p>
          <a:p>
            <a:pPr marL="0" lvl="0" indent="0" algn="l" rtl="0">
              <a:spcBef>
                <a:spcPts val="0"/>
              </a:spcBef>
              <a:spcAft>
                <a:spcPts val="0"/>
              </a:spcAft>
              <a:buNone/>
            </a:pPr>
            <a:endParaRPr sz="1700" b="1">
              <a:latin typeface="Times New Roman"/>
              <a:ea typeface="Times New Roman"/>
              <a:cs typeface="Times New Roman"/>
              <a:sym typeface="Times New Roman"/>
            </a:endParaRPr>
          </a:p>
          <a:p>
            <a:pPr marL="914400" lvl="0" indent="-336550" algn="l" rtl="0">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 patient attempts the same assessment multiple times leading to inconsistent data.</a:t>
            </a:r>
            <a:endParaRPr sz="1700">
              <a:latin typeface="Times New Roman"/>
              <a:ea typeface="Times New Roman"/>
              <a:cs typeface="Times New Roman"/>
              <a:sym typeface="Times New Roman"/>
            </a:endParaRPr>
          </a:p>
          <a:p>
            <a:pPr marL="914400" lvl="0" indent="-336550" algn="l" rtl="0">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Even after the assessment is completed, the scores are recorded multiple times leading to lack of volatility, wasted effort and increased costs.</a:t>
            </a:r>
            <a:endParaRPr sz="1700">
              <a:latin typeface="Times New Roman"/>
              <a:ea typeface="Times New Roman"/>
              <a:cs typeface="Times New Roman"/>
              <a:sym typeface="Times New Roman"/>
            </a:endParaRPr>
          </a:p>
          <a:p>
            <a:pPr marL="914400" lvl="0" indent="-336550" algn="l" rtl="0">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Tests are not taken seriously by the patients leading to inconsistent and wrong feedback.</a:t>
            </a:r>
            <a:endParaRPr sz="1700">
              <a:latin typeface="Times New Roman"/>
              <a:ea typeface="Times New Roman"/>
              <a:cs typeface="Times New Roman"/>
              <a:sym typeface="Times New Roman"/>
            </a:endParaRPr>
          </a:p>
          <a:p>
            <a:pPr marL="914400" lvl="0" indent="-336550" algn="l" rtl="0">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There is a probability that few services are not provided to all the patients leading to default/wrong or null/0 marking of answers to the questions of different burden scores. This  leads to bad, inconsistent, duplicate and non-volatile data.</a:t>
            </a:r>
            <a:endParaRPr sz="1700">
              <a:latin typeface="Times New Roman"/>
              <a:ea typeface="Times New Roman"/>
              <a:cs typeface="Times New Roman"/>
              <a:sym typeface="Times New Roman"/>
            </a:endParaRPr>
          </a:p>
          <a:p>
            <a:pPr marL="914400" lvl="0" indent="-336550" algn="l" rtl="0">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Even when the assessment is in progress the scores are recorded multiple times leading to different scores of same assessment with different time stamps. This further leads to wrong data and incorrect feedback.</a:t>
            </a:r>
            <a:endParaRPr sz="1700">
              <a:latin typeface="Times New Roman"/>
              <a:ea typeface="Times New Roman"/>
              <a:cs typeface="Times New Roman"/>
              <a:sym typeface="Times New Roman"/>
            </a:endParaRPr>
          </a:p>
          <a:p>
            <a:pPr marL="914400" lvl="0" indent="-336550" algn="l" rtl="0">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At times the assessments are in progress even when the case is closed. Either the assessments are left mid way or its the sheer mis-management of the feedback system.</a:t>
            </a:r>
            <a:endParaRPr sz="17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8"/>
        <p:cNvGrpSpPr/>
        <p:nvPr/>
      </p:nvGrpSpPr>
      <p:grpSpPr>
        <a:xfrm>
          <a:off x="0" y="0"/>
          <a:ext cx="0" cy="0"/>
          <a:chOff x="0" y="0"/>
          <a:chExt cx="0" cy="0"/>
        </a:xfrm>
      </p:grpSpPr>
      <p:sp>
        <p:nvSpPr>
          <p:cNvPr id="319" name="Google Shape;319;g108a273b970_3_18"/>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0" name="Google Shape;320;g108a273b970_3_18"/>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1" name="Google Shape;321;g108a273b970_3_18"/>
          <p:cNvGrpSpPr/>
          <p:nvPr/>
        </p:nvGrpSpPr>
        <p:grpSpPr>
          <a:xfrm flipH="1">
            <a:off x="10740582" y="-454724"/>
            <a:ext cx="2324947" cy="2324947"/>
            <a:chOff x="-873008" y="-454724"/>
            <a:chExt cx="2324947" cy="2324947"/>
          </a:xfrm>
        </p:grpSpPr>
        <p:sp>
          <p:nvSpPr>
            <p:cNvPr id="322" name="Google Shape;322;g108a273b970_3_18"/>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g108a273b970_3_18"/>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4" name="Google Shape;324;g108a273b970_3_18"/>
          <p:cNvSpPr txBox="1"/>
          <p:nvPr/>
        </p:nvSpPr>
        <p:spPr>
          <a:xfrm>
            <a:off x="367175" y="249575"/>
            <a:ext cx="11356500" cy="65880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Font typeface="Times New Roman"/>
              <a:buChar char="★"/>
            </a:pPr>
            <a:r>
              <a:rPr lang="en-US" sz="2100" b="1">
                <a:latin typeface="Times New Roman"/>
                <a:ea typeface="Times New Roman"/>
                <a:cs typeface="Times New Roman"/>
                <a:sym typeface="Times New Roman"/>
              </a:rPr>
              <a:t>Solutions to the issues in company’s assessment and feedback system:</a:t>
            </a:r>
            <a:endParaRPr sz="2100" b="1">
              <a:latin typeface="Times New Roman"/>
              <a:ea typeface="Times New Roman"/>
              <a:cs typeface="Times New Roman"/>
              <a:sym typeface="Times New Roman"/>
            </a:endParaRPr>
          </a:p>
          <a:p>
            <a:pPr marL="0" lvl="0" indent="0" algn="l" rtl="0">
              <a:spcBef>
                <a:spcPts val="0"/>
              </a:spcBef>
              <a:spcAft>
                <a:spcPts val="0"/>
              </a:spcAft>
              <a:buNone/>
            </a:pPr>
            <a:endParaRPr sz="2100" b="1">
              <a:latin typeface="Times New Roman"/>
              <a:ea typeface="Times New Roman"/>
              <a:cs typeface="Times New Roman"/>
              <a:sym typeface="Times New Roman"/>
            </a:endParaRPr>
          </a:p>
          <a:p>
            <a:pPr marL="9144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Once the assessment is marked complete, immediately the score should be recorded only once</a:t>
            </a:r>
            <a:endParaRPr sz="2100">
              <a:latin typeface="Times New Roman"/>
              <a:ea typeface="Times New Roman"/>
              <a:cs typeface="Times New Roman"/>
              <a:sym typeface="Times New Roman"/>
            </a:endParaRPr>
          </a:p>
          <a:p>
            <a:pPr marL="9144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There should be a system, where a single type of assessment can be taken by the patient only once and can be re-opened only after special permissions are granted.</a:t>
            </a:r>
            <a:endParaRPr sz="2100">
              <a:latin typeface="Times New Roman"/>
              <a:ea typeface="Times New Roman"/>
              <a:cs typeface="Times New Roman"/>
              <a:sym typeface="Times New Roman"/>
            </a:endParaRPr>
          </a:p>
          <a:p>
            <a:pPr marL="9144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Scores to the services that are not provided for a specific case should be specially handled and should not be included for calculation of overall scores. Patients should not be posed with questions pertaining to the services that are not involved in their case.</a:t>
            </a:r>
            <a:endParaRPr sz="2100">
              <a:latin typeface="Times New Roman"/>
              <a:ea typeface="Times New Roman"/>
              <a:cs typeface="Times New Roman"/>
              <a:sym typeface="Times New Roman"/>
            </a:endParaRPr>
          </a:p>
          <a:p>
            <a:pPr marL="9144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Scores should not be recorded while the assessment is in progress as the scores can be changed anytime before submission.</a:t>
            </a:r>
            <a:endParaRPr sz="2100">
              <a:latin typeface="Times New Roman"/>
              <a:ea typeface="Times New Roman"/>
              <a:cs typeface="Times New Roman"/>
              <a:sym typeface="Times New Roman"/>
            </a:endParaRPr>
          </a:p>
          <a:p>
            <a:pPr marL="9144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Once the case is closed, any sort of assessment should be not be conducted and the open assessments should be terminated on case by case basis in order to avoid duplicate or irrelevant scores</a:t>
            </a:r>
            <a:endParaRPr sz="2100">
              <a:latin typeface="Times New Roman"/>
              <a:ea typeface="Times New Roman"/>
              <a:cs typeface="Times New Roman"/>
              <a:sym typeface="Times New Roman"/>
            </a:endParaRPr>
          </a:p>
          <a:p>
            <a:pPr marL="914400" lvl="0" indent="-361950" algn="l" rtl="0">
              <a:spcBef>
                <a:spcPts val="0"/>
              </a:spcBef>
              <a:spcAft>
                <a:spcPts val="0"/>
              </a:spcAft>
              <a:buSzPts val="2100"/>
              <a:buFont typeface="Times New Roman"/>
              <a:buChar char="●"/>
            </a:pPr>
            <a:r>
              <a:rPr lang="en-US" sz="2100">
                <a:latin typeface="Times New Roman"/>
                <a:ea typeface="Times New Roman"/>
                <a:cs typeface="Times New Roman"/>
                <a:sym typeface="Times New Roman"/>
              </a:rPr>
              <a:t>For the assessments to be taken  seriously by the patients a voucher or discount system should be introduced which will be rewarded once the assessment is taken genuinely and feedback is provided accurately. Incentivising patients, even small amounts, can be a major boost to the feedback system. These feedbacks can later be analysed and strategic business decisions can be taken to enhance caregiver patient relationship. Afterall, a patient’s satisfaction is a deciding factor for successful running of the company’s business.</a:t>
            </a:r>
            <a:endParaRPr sz="2100">
              <a:latin typeface="Times New Roman"/>
              <a:ea typeface="Times New Roman"/>
              <a:cs typeface="Times New Roman"/>
              <a:sym typeface="Times New Roman"/>
            </a:endParaRPr>
          </a:p>
          <a:p>
            <a:pPr marL="457200" lvl="0" indent="0" algn="l" rtl="0">
              <a:spcBef>
                <a:spcPts val="0"/>
              </a:spcBef>
              <a:spcAft>
                <a:spcPts val="0"/>
              </a:spcAft>
              <a:buNone/>
            </a:pPr>
            <a:endParaRPr sz="17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g108a273b970_2_55"/>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0" name="Google Shape;330;g108a273b970_2_55"/>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31" name="Google Shape;331;g108a273b970_2_55"/>
          <p:cNvGrpSpPr/>
          <p:nvPr/>
        </p:nvGrpSpPr>
        <p:grpSpPr>
          <a:xfrm flipH="1">
            <a:off x="10740582" y="-454724"/>
            <a:ext cx="2324947" cy="2324947"/>
            <a:chOff x="-873008" y="-454724"/>
            <a:chExt cx="2324947" cy="2324947"/>
          </a:xfrm>
        </p:grpSpPr>
        <p:sp>
          <p:nvSpPr>
            <p:cNvPr id="332" name="Google Shape;332;g108a273b970_2_55"/>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3" name="Google Shape;333;g108a273b970_2_55"/>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4" name="Google Shape;334;g108a273b970_2_55"/>
          <p:cNvSpPr txBox="1"/>
          <p:nvPr/>
        </p:nvSpPr>
        <p:spPr>
          <a:xfrm>
            <a:off x="4387750" y="2513625"/>
            <a:ext cx="5658900" cy="95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US" sz="5000" b="1" i="0" u="none" strike="noStrike" cap="none">
                <a:solidFill>
                  <a:srgbClr val="000000"/>
                </a:solidFill>
                <a:latin typeface="Times New Roman"/>
                <a:ea typeface="Times New Roman"/>
                <a:cs typeface="Times New Roman"/>
                <a:sym typeface="Times New Roman"/>
              </a:rPr>
              <a:t>THANK YOU </a:t>
            </a:r>
            <a:endParaRPr sz="50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4"/>
          <p:cNvSpPr/>
          <p:nvPr/>
        </p:nvSpPr>
        <p:spPr>
          <a:xfrm>
            <a:off x="623650" y="845825"/>
            <a:ext cx="10843200" cy="4594800"/>
          </a:xfrm>
          <a:prstGeom prst="rect">
            <a:avLst/>
          </a:prstGeom>
          <a:solidFill>
            <a:schemeClr val="lt1"/>
          </a:solidFill>
          <a:ln>
            <a:noFill/>
          </a:ln>
        </p:spPr>
        <p:txBody>
          <a:bodyPr spcFirstLastPara="1" wrap="square" lIns="91425" tIns="45700" rIns="91425" bIns="45700" anchor="ctr" anchorCtr="0">
            <a:noAutofit/>
          </a:bodyPr>
          <a:lstStyle/>
          <a:p>
            <a:pPr marL="457200" lvl="0" indent="-361950" algn="l" rtl="0">
              <a:spcBef>
                <a:spcPts val="0"/>
              </a:spcBef>
              <a:spcAft>
                <a:spcPts val="0"/>
              </a:spcAft>
              <a:buClr>
                <a:schemeClr val="dk1"/>
              </a:buClr>
              <a:buSzPts val="2100"/>
              <a:buFont typeface="Times New Roman"/>
              <a:buChar char="-"/>
            </a:pPr>
            <a:r>
              <a:rPr lang="en-US" sz="2100" dirty="0">
                <a:solidFill>
                  <a:schemeClr val="dk1"/>
                </a:solidFill>
                <a:latin typeface="Times New Roman"/>
                <a:ea typeface="Times New Roman"/>
                <a:cs typeface="Times New Roman"/>
                <a:sym typeface="Times New Roman"/>
              </a:rPr>
              <a:t>The dataset is a collection of 6090 assessments  </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US" sz="2100" dirty="0">
                <a:solidFill>
                  <a:schemeClr val="dk1"/>
                </a:solidFill>
                <a:latin typeface="Times New Roman"/>
                <a:ea typeface="Times New Roman"/>
                <a:cs typeface="Times New Roman"/>
                <a:sym typeface="Times New Roman"/>
              </a:rPr>
              <a:t>It talks about burden scores given by the  patients to their respective care givers </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US" sz="2100" dirty="0">
                <a:solidFill>
                  <a:schemeClr val="dk1"/>
                </a:solidFill>
                <a:latin typeface="Times New Roman"/>
                <a:ea typeface="Times New Roman"/>
                <a:cs typeface="Times New Roman"/>
                <a:sym typeface="Times New Roman"/>
              </a:rPr>
              <a:t>It provides a question wise rating by the patients to his/her caregiver</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US" sz="2100" dirty="0">
                <a:solidFill>
                  <a:schemeClr val="dk1"/>
                </a:solidFill>
                <a:latin typeface="Times New Roman"/>
                <a:ea typeface="Times New Roman"/>
                <a:cs typeface="Times New Roman"/>
                <a:sym typeface="Times New Roman"/>
              </a:rPr>
              <a:t>This analysis seeks to identify the satisfaction levels of care receiver using assessment ratings and discrepancies in the same</a:t>
            </a:r>
            <a:endParaRPr sz="2100" dirty="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US" sz="2100" dirty="0">
                <a:solidFill>
                  <a:schemeClr val="dk1"/>
                </a:solidFill>
                <a:latin typeface="Times New Roman"/>
                <a:ea typeface="Times New Roman"/>
                <a:cs typeface="Times New Roman"/>
                <a:sym typeface="Times New Roman"/>
              </a:rPr>
              <a:t>The other details include  gender, marital status, health scores, race. </a:t>
            </a:r>
            <a:endParaRPr sz="2500" dirty="0">
              <a:solidFill>
                <a:schemeClr val="lt1"/>
              </a:solidFill>
              <a:latin typeface="Times New Roman"/>
              <a:ea typeface="Times New Roman"/>
              <a:cs typeface="Times New Roman"/>
              <a:sym typeface="Times New Roman"/>
            </a:endParaRPr>
          </a:p>
        </p:txBody>
      </p:sp>
      <p:sp>
        <p:nvSpPr>
          <p:cNvPr id="109" name="Google Shape;109;p4"/>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 name="Google Shape;110;p4"/>
          <p:cNvSpPr txBox="1"/>
          <p:nvPr/>
        </p:nvSpPr>
        <p:spPr>
          <a:xfrm>
            <a:off x="1012750" y="26175"/>
            <a:ext cx="10065000" cy="105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500" b="1">
                <a:solidFill>
                  <a:schemeClr val="dk1"/>
                </a:solidFill>
                <a:latin typeface="Times New Roman"/>
                <a:ea typeface="Times New Roman"/>
                <a:cs typeface="Times New Roman"/>
                <a:sym typeface="Times New Roman"/>
              </a:rPr>
              <a:t>INTRO TO DATA DUMP</a:t>
            </a:r>
            <a:endParaRPr sz="37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g108367647f5_0_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g108367647f5_0_7"/>
          <p:cNvSpPr/>
          <p:nvPr/>
        </p:nvSpPr>
        <p:spPr>
          <a:xfrm flipH="1">
            <a:off x="8576660" y="3335867"/>
            <a:ext cx="329190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 name="Google Shape;117;g108367647f5_0_7"/>
          <p:cNvSpPr/>
          <p:nvPr/>
        </p:nvSpPr>
        <p:spPr>
          <a:xfrm>
            <a:off x="1348750" y="1371450"/>
            <a:ext cx="9424200" cy="48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i="0" u="none" strike="noStrike" cap="none">
              <a:solidFill>
                <a:schemeClr val="dk1"/>
              </a:solidFill>
              <a:latin typeface="Times New Roman"/>
              <a:ea typeface="Times New Roman"/>
              <a:cs typeface="Times New Roman"/>
              <a:sym typeface="Times New Roman"/>
            </a:endParaRPr>
          </a:p>
          <a:p>
            <a:pPr marL="457200" lvl="0"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Caregiver Name: CG_FName &amp;  CG_LName </a:t>
            </a:r>
            <a:endParaRPr sz="2500">
              <a:solidFill>
                <a:schemeClr val="dk1"/>
              </a:solidFill>
              <a:latin typeface="Times New Roman"/>
              <a:ea typeface="Times New Roman"/>
              <a:cs typeface="Times New Roman"/>
              <a:sym typeface="Times New Roman"/>
            </a:endParaRPr>
          </a:p>
          <a:p>
            <a:pPr marL="457200" lvl="0"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Patient/Care Receiver: CR_FName &amp; CR_LName </a:t>
            </a:r>
            <a:endParaRPr sz="2500">
              <a:solidFill>
                <a:schemeClr val="dk1"/>
              </a:solidFill>
              <a:latin typeface="Times New Roman"/>
              <a:ea typeface="Times New Roman"/>
              <a:cs typeface="Times New Roman"/>
              <a:sym typeface="Times New Roman"/>
            </a:endParaRPr>
          </a:p>
          <a:p>
            <a:pPr marL="457200" lvl="0"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Time of interview: started_at &amp; ended_at</a:t>
            </a:r>
            <a:endParaRPr sz="2500">
              <a:solidFill>
                <a:schemeClr val="dk1"/>
              </a:solidFill>
              <a:latin typeface="Times New Roman"/>
              <a:ea typeface="Times New Roman"/>
              <a:cs typeface="Times New Roman"/>
              <a:sym typeface="Times New Roman"/>
            </a:endParaRPr>
          </a:p>
          <a:p>
            <a:pPr marL="457200" lvl="0"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Assesment_status</a:t>
            </a:r>
            <a:endParaRPr sz="2500">
              <a:solidFill>
                <a:schemeClr val="dk1"/>
              </a:solidFill>
              <a:latin typeface="Times New Roman"/>
              <a:ea typeface="Times New Roman"/>
              <a:cs typeface="Times New Roman"/>
              <a:sym typeface="Times New Roman"/>
            </a:endParaRPr>
          </a:p>
          <a:p>
            <a:pPr marL="457200" lvl="0"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Question &amp; Answer Scores from Column BJ - IE</a:t>
            </a:r>
            <a:endParaRPr sz="2500">
              <a:solidFill>
                <a:schemeClr val="dk1"/>
              </a:solidFill>
              <a:latin typeface="Times New Roman"/>
              <a:ea typeface="Times New Roman"/>
              <a:cs typeface="Times New Roman"/>
              <a:sym typeface="Times New Roman"/>
            </a:endParaRPr>
          </a:p>
          <a:p>
            <a:pPr marL="457200" lvl="0"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6 Burden scores:</a:t>
            </a:r>
            <a:endParaRPr sz="2500">
              <a:solidFill>
                <a:schemeClr val="dk1"/>
              </a:solidFill>
              <a:latin typeface="Times New Roman"/>
              <a:ea typeface="Times New Roman"/>
              <a:cs typeface="Times New Roman"/>
              <a:sym typeface="Times New Roman"/>
            </a:endParaRPr>
          </a:p>
          <a:p>
            <a:pPr marL="914400" lvl="1"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d_score</a:t>
            </a:r>
            <a:endParaRPr sz="2500">
              <a:solidFill>
                <a:schemeClr val="dk1"/>
              </a:solidFill>
              <a:latin typeface="Times New Roman"/>
              <a:ea typeface="Times New Roman"/>
              <a:cs typeface="Times New Roman"/>
              <a:sym typeface="Times New Roman"/>
            </a:endParaRPr>
          </a:p>
          <a:p>
            <a:pPr marL="914400" lvl="1"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r_score</a:t>
            </a:r>
            <a:endParaRPr sz="2500">
              <a:solidFill>
                <a:schemeClr val="dk1"/>
              </a:solidFill>
              <a:latin typeface="Times New Roman"/>
              <a:ea typeface="Times New Roman"/>
              <a:cs typeface="Times New Roman"/>
              <a:sym typeface="Times New Roman"/>
            </a:endParaRPr>
          </a:p>
          <a:p>
            <a:pPr marL="914400" lvl="1"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o_score</a:t>
            </a:r>
            <a:endParaRPr sz="2500">
              <a:solidFill>
                <a:schemeClr val="dk1"/>
              </a:solidFill>
              <a:latin typeface="Times New Roman"/>
              <a:ea typeface="Times New Roman"/>
              <a:cs typeface="Times New Roman"/>
              <a:sym typeface="Times New Roman"/>
            </a:endParaRPr>
          </a:p>
          <a:p>
            <a:pPr marL="914400" lvl="1"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s_score</a:t>
            </a:r>
            <a:endParaRPr sz="2500">
              <a:solidFill>
                <a:schemeClr val="dk1"/>
              </a:solidFill>
              <a:latin typeface="Times New Roman"/>
              <a:ea typeface="Times New Roman"/>
              <a:cs typeface="Times New Roman"/>
              <a:sym typeface="Times New Roman"/>
            </a:endParaRPr>
          </a:p>
          <a:p>
            <a:pPr marL="914400" lvl="1"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u_score</a:t>
            </a:r>
            <a:endParaRPr sz="2500">
              <a:solidFill>
                <a:schemeClr val="dk1"/>
              </a:solidFill>
              <a:latin typeface="Times New Roman"/>
              <a:ea typeface="Times New Roman"/>
              <a:cs typeface="Times New Roman"/>
              <a:sym typeface="Times New Roman"/>
            </a:endParaRPr>
          </a:p>
          <a:p>
            <a:pPr marL="914400" lvl="1" indent="-387350" algn="l" rtl="0">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cesd_score</a:t>
            </a:r>
            <a:endParaRPr sz="250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25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Arial"/>
              <a:buNone/>
            </a:pP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Arial"/>
              <a:buNone/>
            </a:pP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g108367647f5_0_7"/>
          <p:cNvSpPr txBox="1"/>
          <p:nvPr/>
        </p:nvSpPr>
        <p:spPr>
          <a:xfrm>
            <a:off x="707950" y="26175"/>
            <a:ext cx="10065000" cy="105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500" b="1">
                <a:solidFill>
                  <a:schemeClr val="dk1"/>
                </a:solidFill>
                <a:latin typeface="Times New Roman"/>
                <a:ea typeface="Times New Roman"/>
                <a:cs typeface="Times New Roman"/>
                <a:sym typeface="Times New Roman"/>
              </a:rPr>
              <a:t>INTRO TO VARIABLES USED</a:t>
            </a:r>
            <a:endParaRPr sz="37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g108367647f5_0_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g108367647f5_0_21"/>
          <p:cNvSpPr/>
          <p:nvPr/>
        </p:nvSpPr>
        <p:spPr>
          <a:xfrm flipH="1">
            <a:off x="8576660" y="3335867"/>
            <a:ext cx="329190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g108367647f5_0_21"/>
          <p:cNvSpPr txBox="1"/>
          <p:nvPr/>
        </p:nvSpPr>
        <p:spPr>
          <a:xfrm>
            <a:off x="1165150" y="26175"/>
            <a:ext cx="10065000" cy="10530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4500" b="1">
                <a:solidFill>
                  <a:schemeClr val="dk1"/>
                </a:solidFill>
                <a:latin typeface="Times New Roman"/>
                <a:ea typeface="Times New Roman"/>
                <a:cs typeface="Times New Roman"/>
                <a:sym typeface="Times New Roman"/>
              </a:rPr>
              <a:t>ATTRIBUTES &amp; DATA TYPE </a:t>
            </a:r>
            <a:endParaRPr sz="3700" b="1" i="0" u="none" strike="noStrike" cap="none">
              <a:solidFill>
                <a:schemeClr val="dk1"/>
              </a:solidFill>
              <a:latin typeface="Times New Roman"/>
              <a:ea typeface="Times New Roman"/>
              <a:cs typeface="Times New Roman"/>
              <a:sym typeface="Times New Roman"/>
            </a:endParaRPr>
          </a:p>
        </p:txBody>
      </p:sp>
      <p:graphicFrame>
        <p:nvGraphicFramePr>
          <p:cNvPr id="126" name="Google Shape;126;g108367647f5_0_21"/>
          <p:cNvGraphicFramePr/>
          <p:nvPr/>
        </p:nvGraphicFramePr>
        <p:xfrm>
          <a:off x="833675" y="1504950"/>
          <a:ext cx="10065000" cy="4217550"/>
        </p:xfrm>
        <a:graphic>
          <a:graphicData uri="http://schemas.openxmlformats.org/drawingml/2006/table">
            <a:tbl>
              <a:tblPr>
                <a:noFill/>
                <a:tableStyleId>{D86E04EB-BCFF-42FB-9638-1584F75675E9}</a:tableStyleId>
              </a:tblPr>
              <a:tblGrid>
                <a:gridCol w="7499425">
                  <a:extLst>
                    <a:ext uri="{9D8B030D-6E8A-4147-A177-3AD203B41FA5}">
                      <a16:colId xmlns:a16="http://schemas.microsoft.com/office/drawing/2014/main" val="20000"/>
                    </a:ext>
                  </a:extLst>
                </a:gridCol>
                <a:gridCol w="2565575">
                  <a:extLst>
                    <a:ext uri="{9D8B030D-6E8A-4147-A177-3AD203B41FA5}">
                      <a16:colId xmlns:a16="http://schemas.microsoft.com/office/drawing/2014/main" val="20001"/>
                    </a:ext>
                  </a:extLst>
                </a:gridCol>
              </a:tblGrid>
              <a:tr h="716100">
                <a:tc>
                  <a:txBody>
                    <a:bodyPr/>
                    <a:lstStyle/>
                    <a:p>
                      <a:pPr marL="0" lvl="0" indent="0" algn="ctr" rtl="0">
                        <a:lnSpc>
                          <a:spcPct val="115000"/>
                        </a:lnSpc>
                        <a:spcBef>
                          <a:spcPts val="0"/>
                        </a:spcBef>
                        <a:spcAft>
                          <a:spcPts val="0"/>
                        </a:spcAft>
                        <a:buNone/>
                      </a:pPr>
                      <a:r>
                        <a:rPr lang="en-US" sz="1500" b="1">
                          <a:latin typeface="Times New Roman"/>
                          <a:ea typeface="Times New Roman"/>
                          <a:cs typeface="Times New Roman"/>
                          <a:sym typeface="Times New Roman"/>
                        </a:rPr>
                        <a:t>VARIABLE </a:t>
                      </a:r>
                      <a:endParaRPr sz="1500" b="1">
                        <a:latin typeface="Times New Roman"/>
                        <a:ea typeface="Times New Roman"/>
                        <a:cs typeface="Times New Roman"/>
                        <a:sym typeface="Times New Roman"/>
                      </a:endParaRPr>
                    </a:p>
                  </a:txBody>
                  <a:tcPr marL="9525" marR="9525" marT="9525" marB="91425" anchor="ctr">
                    <a:lnL w="12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b="1">
                          <a:latin typeface="Times New Roman"/>
                          <a:ea typeface="Times New Roman"/>
                          <a:cs typeface="Times New Roman"/>
                          <a:sym typeface="Times New Roman"/>
                        </a:rPr>
                        <a:t>DATA TYPE</a:t>
                      </a:r>
                      <a:endParaRPr sz="1500" b="1">
                        <a:latin typeface="Times New Roman"/>
                        <a:ea typeface="Times New Roman"/>
                        <a:cs typeface="Times New Roman"/>
                        <a:sym typeface="Times New Roman"/>
                      </a:endParaRPr>
                    </a:p>
                  </a:txBody>
                  <a:tcPr marL="9525" marR="9525" marT="9525" marB="91425" anchor="ctr">
                    <a:lnL w="7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83575">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Caregiver Name</a:t>
                      </a:r>
                      <a:endParaRPr sz="1500">
                        <a:latin typeface="Times New Roman"/>
                        <a:ea typeface="Times New Roman"/>
                        <a:cs typeface="Times New Roman"/>
                        <a:sym typeface="Times New Roman"/>
                      </a:endParaRPr>
                    </a:p>
                  </a:txBody>
                  <a:tcPr marL="9525" marR="9525" marT="9525" marB="91425" anchor="b">
                    <a:lnL w="12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String </a:t>
                      </a:r>
                      <a:endParaRPr sz="1500">
                        <a:latin typeface="Times New Roman"/>
                        <a:ea typeface="Times New Roman"/>
                        <a:cs typeface="Times New Roman"/>
                        <a:sym typeface="Times New Roman"/>
                      </a:endParaRPr>
                    </a:p>
                  </a:txBody>
                  <a:tcPr marL="9525" marR="9525" marT="9525" marB="91425" anchor="b">
                    <a:lnL w="7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83575">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Patient/Care Receiver</a:t>
                      </a:r>
                      <a:endParaRPr sz="1500">
                        <a:latin typeface="Times New Roman"/>
                        <a:ea typeface="Times New Roman"/>
                        <a:cs typeface="Times New Roman"/>
                        <a:sym typeface="Times New Roman"/>
                      </a:endParaRPr>
                    </a:p>
                  </a:txBody>
                  <a:tcPr marL="9525" marR="9525" marT="9525" marB="91425" anchor="b">
                    <a:lnL w="12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String </a:t>
                      </a:r>
                      <a:endParaRPr sz="1500">
                        <a:latin typeface="Times New Roman"/>
                        <a:ea typeface="Times New Roman"/>
                        <a:cs typeface="Times New Roman"/>
                        <a:sym typeface="Times New Roman"/>
                      </a:endParaRPr>
                    </a:p>
                  </a:txBody>
                  <a:tcPr marL="9525" marR="9525" marT="9525" marB="91425" anchor="b">
                    <a:lnL w="7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83575">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Time of interview</a:t>
                      </a:r>
                      <a:endParaRPr sz="1500">
                        <a:latin typeface="Times New Roman"/>
                        <a:ea typeface="Times New Roman"/>
                        <a:cs typeface="Times New Roman"/>
                        <a:sym typeface="Times New Roman"/>
                      </a:endParaRPr>
                    </a:p>
                  </a:txBody>
                  <a:tcPr marL="9525" marR="9525" marT="9525" marB="91425" anchor="b">
                    <a:lnL w="12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Date Time </a:t>
                      </a:r>
                      <a:endParaRPr sz="1500">
                        <a:latin typeface="Times New Roman"/>
                        <a:ea typeface="Times New Roman"/>
                        <a:cs typeface="Times New Roman"/>
                        <a:sym typeface="Times New Roman"/>
                      </a:endParaRPr>
                    </a:p>
                  </a:txBody>
                  <a:tcPr marL="9525" marR="9525" marT="9525" marB="91425" anchor="b">
                    <a:lnL w="7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83575">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Assesment_status</a:t>
                      </a:r>
                      <a:endParaRPr sz="1500">
                        <a:latin typeface="Times New Roman"/>
                        <a:ea typeface="Times New Roman"/>
                        <a:cs typeface="Times New Roman"/>
                        <a:sym typeface="Times New Roman"/>
                      </a:endParaRPr>
                    </a:p>
                  </a:txBody>
                  <a:tcPr marL="9525" marR="9525" marT="9525" marB="91425" anchor="b">
                    <a:lnL w="12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Categorical </a:t>
                      </a:r>
                      <a:endParaRPr sz="1500">
                        <a:latin typeface="Times New Roman"/>
                        <a:ea typeface="Times New Roman"/>
                        <a:cs typeface="Times New Roman"/>
                        <a:sym typeface="Times New Roman"/>
                      </a:endParaRPr>
                    </a:p>
                  </a:txBody>
                  <a:tcPr marL="9525" marR="9525" marT="9525" marB="91425" anchor="b">
                    <a:lnL w="7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83575">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Question &amp; Answer Scores from Column BJ - IE</a:t>
                      </a:r>
                      <a:endParaRPr sz="1500">
                        <a:latin typeface="Times New Roman"/>
                        <a:ea typeface="Times New Roman"/>
                        <a:cs typeface="Times New Roman"/>
                        <a:sym typeface="Times New Roman"/>
                      </a:endParaRPr>
                    </a:p>
                  </a:txBody>
                  <a:tcPr marL="9525" marR="9525" marT="9525" marB="91425" anchor="b">
                    <a:lnL w="12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Numerical </a:t>
                      </a:r>
                      <a:endParaRPr sz="1500">
                        <a:latin typeface="Times New Roman"/>
                        <a:ea typeface="Times New Roman"/>
                        <a:cs typeface="Times New Roman"/>
                        <a:sym typeface="Times New Roman"/>
                      </a:endParaRPr>
                    </a:p>
                  </a:txBody>
                  <a:tcPr marL="9525" marR="9525" marT="9525" marB="91425" anchor="b">
                    <a:lnL w="7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83575">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6 Burden Scores</a:t>
                      </a:r>
                      <a:endParaRPr sz="1500">
                        <a:latin typeface="Times New Roman"/>
                        <a:ea typeface="Times New Roman"/>
                        <a:cs typeface="Times New Roman"/>
                        <a:sym typeface="Times New Roman"/>
                      </a:endParaRPr>
                    </a:p>
                  </a:txBody>
                  <a:tcPr marL="9525" marR="9525" marT="9525" marB="91425" anchor="b">
                    <a:lnL w="12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500">
                          <a:latin typeface="Times New Roman"/>
                          <a:ea typeface="Times New Roman"/>
                          <a:cs typeface="Times New Roman"/>
                          <a:sym typeface="Times New Roman"/>
                        </a:rPr>
                        <a:t>Numerical </a:t>
                      </a:r>
                      <a:endParaRPr sz="1500">
                        <a:latin typeface="Times New Roman"/>
                        <a:ea typeface="Times New Roman"/>
                        <a:cs typeface="Times New Roman"/>
                        <a:sym typeface="Times New Roman"/>
                      </a:endParaRPr>
                    </a:p>
                  </a:txBody>
                  <a:tcPr marL="9525" marR="9525" marT="9525" marB="91425" anchor="b">
                    <a:lnL w="7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6"/>
          <p:cNvSpPr/>
          <p:nvPr/>
        </p:nvSpPr>
        <p:spPr>
          <a:xfrm>
            <a:off x="586750" y="1495050"/>
            <a:ext cx="12992100" cy="5490900"/>
          </a:xfrm>
          <a:prstGeom prst="rect">
            <a:avLst/>
          </a:prstGeom>
          <a:solidFill>
            <a:schemeClr val="lt1"/>
          </a:solidFill>
          <a:ln>
            <a:noFill/>
          </a:ln>
        </p:spPr>
        <p:txBody>
          <a:bodyPr spcFirstLastPara="1" wrap="square" lIns="91425" tIns="45700" rIns="91425" bIns="45700" anchor="ctr" anchorCtr="0">
            <a:noAutofit/>
          </a:bodyPr>
          <a:lstStyle/>
          <a:p>
            <a:pPr marL="1828800" lvl="0" indent="0" algn="l" rtl="0">
              <a:spcBef>
                <a:spcPts val="0"/>
              </a:spcBef>
              <a:spcAft>
                <a:spcPts val="0"/>
              </a:spcAft>
              <a:buNone/>
            </a:pPr>
            <a:r>
              <a:rPr lang="en-US" sz="2500" b="1">
                <a:solidFill>
                  <a:schemeClr val="dk1"/>
                </a:solidFill>
                <a:latin typeface="Times New Roman"/>
                <a:ea typeface="Times New Roman"/>
                <a:cs typeface="Times New Roman"/>
                <a:sym typeface="Times New Roman"/>
              </a:rPr>
              <a:t>Score 1: d_score</a:t>
            </a:r>
            <a:endParaRPr sz="2500" b="1">
              <a:solidFill>
                <a:schemeClr val="dk1"/>
              </a:solidFill>
              <a:latin typeface="Times New Roman"/>
              <a:ea typeface="Times New Roman"/>
              <a:cs typeface="Times New Roman"/>
              <a:sym typeface="Times New Roman"/>
            </a:endParaRPr>
          </a:p>
          <a:p>
            <a:pPr marL="182880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18288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d_score is a summation of d_1 to d_6 scores</a:t>
            </a:r>
            <a:endParaRPr sz="1900">
              <a:solidFill>
                <a:schemeClr val="dk1"/>
              </a:solidFill>
              <a:latin typeface="Times New Roman"/>
              <a:ea typeface="Times New Roman"/>
              <a:cs typeface="Times New Roman"/>
              <a:sym typeface="Times New Roman"/>
            </a:endParaRPr>
          </a:p>
          <a:p>
            <a:pPr marL="18288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Each question ranges from 0 to 6 points</a:t>
            </a:r>
            <a:endParaRPr sz="1900">
              <a:solidFill>
                <a:schemeClr val="dk1"/>
              </a:solidFill>
              <a:latin typeface="Times New Roman"/>
              <a:ea typeface="Times New Roman"/>
              <a:cs typeface="Times New Roman"/>
              <a:sym typeface="Times New Roman"/>
            </a:endParaRPr>
          </a:p>
          <a:p>
            <a:pPr marL="18288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Total Marks: 6*6=36 points</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			</a:t>
            </a:r>
            <a:r>
              <a:rPr lang="en-US" sz="1900" b="1">
                <a:solidFill>
                  <a:schemeClr val="dk1"/>
                </a:solidFill>
                <a:latin typeface="Times New Roman"/>
                <a:ea typeface="Times New Roman"/>
                <a:cs typeface="Times New Roman"/>
                <a:sym typeface="Times New Roman"/>
              </a:rPr>
              <a:t>	Questions</a:t>
            </a:r>
            <a:endParaRPr sz="19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900">
              <a:solidFill>
                <a:schemeClr val="dk1"/>
              </a:solidFill>
              <a:latin typeface="Times New Roman"/>
              <a:ea typeface="Times New Roman"/>
              <a:cs typeface="Times New Roman"/>
              <a:sym typeface="Times New Roman"/>
            </a:endParaRPr>
          </a:p>
          <a:p>
            <a:pPr marL="18288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d_1: The things I am responsible for do not fit very well with what I want to do.</a:t>
            </a:r>
            <a:endParaRPr sz="1900">
              <a:solidFill>
                <a:schemeClr val="dk1"/>
              </a:solidFill>
              <a:latin typeface="Times New Roman"/>
              <a:ea typeface="Times New Roman"/>
              <a:cs typeface="Times New Roman"/>
              <a:sym typeface="Times New Roman"/>
            </a:endParaRPr>
          </a:p>
          <a:p>
            <a:pPr marL="18288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d_2: I am not sure that I can accept any more responsibility than I have right now.</a:t>
            </a:r>
            <a:endParaRPr sz="1900">
              <a:solidFill>
                <a:schemeClr val="dk1"/>
              </a:solidFill>
              <a:latin typeface="Times New Roman"/>
              <a:ea typeface="Times New Roman"/>
              <a:cs typeface="Times New Roman"/>
              <a:sym typeface="Times New Roman"/>
            </a:endParaRPr>
          </a:p>
          <a:p>
            <a:pPr marL="18288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d_3: I am not always able to be the person I want to be when I am with my spouse/partner/parent.</a:t>
            </a:r>
            <a:endParaRPr sz="1900">
              <a:solidFill>
                <a:schemeClr val="dk1"/>
              </a:solidFill>
              <a:latin typeface="Times New Roman"/>
              <a:ea typeface="Times New Roman"/>
              <a:cs typeface="Times New Roman"/>
              <a:sym typeface="Times New Roman"/>
            </a:endParaRPr>
          </a:p>
          <a:p>
            <a:pPr marL="18288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d_4: It is difficult for me to accept all the responsibility for my spouse/partner/parent.</a:t>
            </a:r>
            <a:endParaRPr sz="1900">
              <a:solidFill>
                <a:schemeClr val="dk1"/>
              </a:solidFill>
              <a:latin typeface="Times New Roman"/>
              <a:ea typeface="Times New Roman"/>
              <a:cs typeface="Times New Roman"/>
              <a:sym typeface="Times New Roman"/>
            </a:endParaRPr>
          </a:p>
          <a:p>
            <a:pPr marL="18288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d_5: I am having trouble accepting the way I relate to my spouse/partner/parent.</a:t>
            </a:r>
            <a:endParaRPr sz="1900">
              <a:solidFill>
                <a:schemeClr val="dk1"/>
              </a:solidFill>
              <a:latin typeface="Times New Roman"/>
              <a:ea typeface="Times New Roman"/>
              <a:cs typeface="Times New Roman"/>
              <a:sym typeface="Times New Roman"/>
            </a:endParaRPr>
          </a:p>
          <a:p>
            <a:pPr marL="18288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d_6: It is difficult for me to accept any more responsibility that I now have to assume.</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300">
              <a:solidFill>
                <a:schemeClr val="lt1"/>
              </a:solidFill>
              <a:latin typeface="Times New Roman"/>
              <a:ea typeface="Times New Roman"/>
              <a:cs typeface="Times New Roman"/>
              <a:sym typeface="Times New Roman"/>
            </a:endParaRPr>
          </a:p>
        </p:txBody>
      </p:sp>
      <p:sp>
        <p:nvSpPr>
          <p:cNvPr id="132" name="Google Shape;132;p6"/>
          <p:cNvSpPr/>
          <p:nvPr/>
        </p:nvSpPr>
        <p:spPr>
          <a:xfrm rot="2700000">
            <a:off x="2737196" y="6033666"/>
            <a:ext cx="645368" cy="645368"/>
          </a:xfrm>
          <a:prstGeom prst="rect">
            <a:avLst/>
          </a:prstGeom>
          <a:solidFill>
            <a:schemeClr val="accent4">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6"/>
          <p:cNvSpPr/>
          <p:nvPr/>
        </p:nvSpPr>
        <p:spPr>
          <a:xfrm>
            <a:off x="1343436" y="5721108"/>
            <a:ext cx="2261965" cy="1136891"/>
          </a:xfrm>
          <a:prstGeom prst="triangle">
            <a:avLst>
              <a:gd name="adj" fmla="val 50000"/>
            </a:avLst>
          </a:prstGeom>
          <a:solidFill>
            <a:schemeClr val="accent4">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 name="Google Shape;134;p6"/>
          <p:cNvGrpSpPr/>
          <p:nvPr/>
        </p:nvGrpSpPr>
        <p:grpSpPr>
          <a:xfrm flipH="1">
            <a:off x="10740582" y="-454724"/>
            <a:ext cx="2324947" cy="2324947"/>
            <a:chOff x="-873008" y="-454724"/>
            <a:chExt cx="2324947" cy="2324947"/>
          </a:xfrm>
        </p:grpSpPr>
        <p:sp>
          <p:nvSpPr>
            <p:cNvPr id="135" name="Google Shape;135;p6"/>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6"/>
            <p:cNvSpPr/>
            <p:nvPr/>
          </p:nvSpPr>
          <p:spPr>
            <a:xfrm rot="2700000">
              <a:off x="301183" y="1282830"/>
              <a:ext cx="485782" cy="485782"/>
            </a:xfrm>
            <a:prstGeom prst="rect">
              <a:avLst/>
            </a:prstGeom>
            <a:solidFill>
              <a:schemeClr val="accent1">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37" name="Google Shape;137;p6"/>
          <p:cNvSpPr txBox="1"/>
          <p:nvPr/>
        </p:nvSpPr>
        <p:spPr>
          <a:xfrm>
            <a:off x="183925" y="152425"/>
            <a:ext cx="11961300" cy="9318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4800"/>
              <a:buFont typeface="Arial"/>
              <a:buNone/>
            </a:pPr>
            <a:r>
              <a:rPr lang="en-US" sz="3900" b="1">
                <a:solidFill>
                  <a:schemeClr val="dk1"/>
                </a:solidFill>
                <a:latin typeface="Times New Roman"/>
                <a:ea typeface="Times New Roman"/>
                <a:cs typeface="Times New Roman"/>
                <a:sym typeface="Times New Roman"/>
              </a:rPr>
              <a:t>BURDEN SCORE &amp; THEIR RANGE</a:t>
            </a:r>
            <a:endParaRPr sz="3900" b="1">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g108a273b820_0_104"/>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g108a273b820_0_104"/>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4" name="Google Shape;144;g108a273b820_0_104"/>
          <p:cNvGrpSpPr/>
          <p:nvPr/>
        </p:nvGrpSpPr>
        <p:grpSpPr>
          <a:xfrm flipH="1">
            <a:off x="10740582" y="-454724"/>
            <a:ext cx="2324947" cy="2324947"/>
            <a:chOff x="-873008" y="-454724"/>
            <a:chExt cx="2324947" cy="2324947"/>
          </a:xfrm>
        </p:grpSpPr>
        <p:sp>
          <p:nvSpPr>
            <p:cNvPr id="145" name="Google Shape;145;g108a273b820_0_104"/>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g108a273b820_0_104"/>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47" name="Google Shape;147;g108a273b820_0_104"/>
          <p:cNvSpPr txBox="1"/>
          <p:nvPr/>
        </p:nvSpPr>
        <p:spPr>
          <a:xfrm>
            <a:off x="1143000" y="990600"/>
            <a:ext cx="10287000" cy="40020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2500" b="1">
                <a:solidFill>
                  <a:schemeClr val="dk1"/>
                </a:solidFill>
                <a:latin typeface="Times New Roman"/>
                <a:ea typeface="Times New Roman"/>
                <a:cs typeface="Times New Roman"/>
                <a:sym typeface="Times New Roman"/>
              </a:rPr>
              <a:t>Score 2: r_score</a:t>
            </a:r>
            <a:endParaRPr sz="1800" b="1">
              <a:solidFill>
                <a:srgbClr val="FF00FF"/>
              </a:solidFill>
              <a:latin typeface="Shadows Into Light"/>
              <a:ea typeface="Shadows Into Light"/>
              <a:cs typeface="Shadows Into Light"/>
              <a:sym typeface="Shadows Into Light"/>
            </a:endParaRPr>
          </a:p>
          <a:p>
            <a:pPr marL="0" lvl="0" indent="0" algn="l" rtl="0">
              <a:spcBef>
                <a:spcPts val="0"/>
              </a:spcBef>
              <a:spcAft>
                <a:spcPts val="0"/>
              </a:spcAft>
              <a:buNone/>
            </a:pPr>
            <a:endParaRPr>
              <a:solidFill>
                <a:schemeClr val="dk1"/>
              </a:solidFill>
              <a:latin typeface="Varela Round"/>
              <a:ea typeface="Varela Round"/>
              <a:cs typeface="Varela Round"/>
              <a:sym typeface="Varela Round"/>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r_score is a summation of r_1 to r_5 scores.</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Each question ranges from 0 to 5 points</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Total Marks: 5*5=25 points</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r>
              <a:rPr lang="en-US" sz="1900" b="1">
                <a:solidFill>
                  <a:schemeClr val="dk1"/>
                </a:solidFill>
                <a:latin typeface="Times New Roman"/>
                <a:ea typeface="Times New Roman"/>
                <a:cs typeface="Times New Roman"/>
                <a:sym typeface="Times New Roman"/>
              </a:rPr>
              <a:t>Questions</a:t>
            </a:r>
            <a:endParaRPr sz="19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b="1">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r_1: caused conflicts with your relative?</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r_2: increased the number of unreasonable requests made by your relative?</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r_3: caused you to feel that your relative makes demands over and above what he/she needs?</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r_4: made you feel you were being taken advantage of by your relative?</a:t>
            </a:r>
            <a:endParaRPr sz="1900">
              <a:solidFill>
                <a:schemeClr val="dk1"/>
              </a:solidFill>
              <a:latin typeface="Times New Roman"/>
              <a:ea typeface="Times New Roman"/>
              <a:cs typeface="Times New Roman"/>
              <a:sym typeface="Times New Roman"/>
            </a:endParaRPr>
          </a:p>
          <a:p>
            <a:pPr marL="914400" lvl="0" indent="-349250" algn="l" rtl="0">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r_5: increased attempts by your relative to manipulate you?</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g108a273b820_0_116"/>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g108a273b820_0_116"/>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54" name="Google Shape;154;g108a273b820_0_116"/>
          <p:cNvGrpSpPr/>
          <p:nvPr/>
        </p:nvGrpSpPr>
        <p:grpSpPr>
          <a:xfrm flipH="1">
            <a:off x="10740582" y="-454724"/>
            <a:ext cx="2324947" cy="2324947"/>
            <a:chOff x="-873008" y="-454724"/>
            <a:chExt cx="2324947" cy="2324947"/>
          </a:xfrm>
        </p:grpSpPr>
        <p:sp>
          <p:nvSpPr>
            <p:cNvPr id="155" name="Google Shape;155;g108a273b820_0_116"/>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6" name="Google Shape;156;g108a273b820_0_116"/>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57" name="Google Shape;157;g108a273b820_0_116"/>
          <p:cNvSpPr txBox="1"/>
          <p:nvPr/>
        </p:nvSpPr>
        <p:spPr>
          <a:xfrm>
            <a:off x="1143000" y="990600"/>
            <a:ext cx="10287000" cy="47253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2500" b="1">
                <a:solidFill>
                  <a:schemeClr val="dk1"/>
                </a:solidFill>
                <a:latin typeface="Times New Roman"/>
                <a:ea typeface="Times New Roman"/>
                <a:cs typeface="Times New Roman"/>
                <a:sym typeface="Times New Roman"/>
              </a:rPr>
              <a:t>Score 3: o_score</a:t>
            </a:r>
            <a:endParaRPr sz="1800" b="1">
              <a:solidFill>
                <a:srgbClr val="FF00FF"/>
              </a:solidFill>
              <a:latin typeface="Shadows Into Light"/>
              <a:ea typeface="Shadows Into Light"/>
              <a:cs typeface="Shadows Into Light"/>
              <a:sym typeface="Shadows Into Light"/>
            </a:endParaRPr>
          </a:p>
          <a:p>
            <a:pPr marL="0" lvl="0" indent="0" algn="l" rtl="0">
              <a:spcBef>
                <a:spcPts val="0"/>
              </a:spcBef>
              <a:spcAft>
                <a:spcPts val="0"/>
              </a:spcAft>
              <a:buNone/>
            </a:pPr>
            <a:endParaRPr>
              <a:solidFill>
                <a:schemeClr val="dk1"/>
              </a:solidFill>
              <a:latin typeface="Varela Round"/>
              <a:ea typeface="Varela Round"/>
              <a:cs typeface="Varela Round"/>
              <a:sym typeface="Varela Round"/>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o_score is a combination of o_1 to o_6 scores.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Each question ranges from 0 to 5 points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Total Marks: 6*5=30 points</a:t>
            </a:r>
            <a:endParaRPr>
              <a:solidFill>
                <a:schemeClr val="dk1"/>
              </a:solidFill>
              <a:latin typeface="Varela Round"/>
              <a:ea typeface="Varela Round"/>
              <a:cs typeface="Varela Round"/>
              <a:sym typeface="Varela Round"/>
            </a:endParaRPr>
          </a:p>
          <a:p>
            <a:pPr marL="91440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91440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r>
              <a:rPr lang="en-US" sz="1900" b="1">
                <a:solidFill>
                  <a:schemeClr val="dk1"/>
                </a:solidFill>
                <a:latin typeface="Times New Roman"/>
                <a:ea typeface="Times New Roman"/>
                <a:cs typeface="Times New Roman"/>
                <a:sym typeface="Times New Roman"/>
              </a:rPr>
              <a:t>Questions</a:t>
            </a:r>
            <a:endParaRPr sz="19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o_1: decreased time you have to yourself?</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o_2:kept you from recreational activities?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o_3: caused your social life to suffer?</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o_4: changed your routine?</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o_5: given you little time for friends and relatives?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o_6: left you with almost no time to relax?</a:t>
            </a:r>
            <a:endParaRPr sz="1900" b="1">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g108a273b820_0_125"/>
          <p:cNvSpPr/>
          <p:nvPr/>
        </p:nvSpPr>
        <p:spPr>
          <a:xfrm rot="2700000">
            <a:off x="2737227" y="6033653"/>
            <a:ext cx="645306" cy="645306"/>
          </a:xfrm>
          <a:prstGeom prst="rect">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3" name="Google Shape;163;g108a273b820_0_125"/>
          <p:cNvSpPr/>
          <p:nvPr/>
        </p:nvSpPr>
        <p:spPr>
          <a:xfrm>
            <a:off x="1343436" y="5721108"/>
            <a:ext cx="2262000" cy="1137000"/>
          </a:xfrm>
          <a:prstGeom prst="triangle">
            <a:avLst>
              <a:gd name="adj" fmla="val 50000"/>
            </a:avLst>
          </a:prstGeom>
          <a:solidFill>
            <a:schemeClr val="accent4">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64" name="Google Shape;164;g108a273b820_0_125"/>
          <p:cNvGrpSpPr/>
          <p:nvPr/>
        </p:nvGrpSpPr>
        <p:grpSpPr>
          <a:xfrm flipH="1">
            <a:off x="10740582" y="-454724"/>
            <a:ext cx="2324947" cy="2324947"/>
            <a:chOff x="-873008" y="-454724"/>
            <a:chExt cx="2324947" cy="2324947"/>
          </a:xfrm>
        </p:grpSpPr>
        <p:sp>
          <p:nvSpPr>
            <p:cNvPr id="165" name="Google Shape;165;g108a273b820_0_125"/>
            <p:cNvSpPr/>
            <p:nvPr/>
          </p:nvSpPr>
          <p:spPr>
            <a:xfrm rot="2700000">
              <a:off x="-415672" y="-231099"/>
              <a:ext cx="1410275" cy="1877697"/>
            </a:xfrm>
            <a:custGeom>
              <a:avLst/>
              <a:gdLst/>
              <a:ahLst/>
              <a:cxnLst/>
              <a:rect l="l" t="t" r="r" b="b"/>
              <a:pathLst>
                <a:path w="1409491" h="1876653" extrusionOk="0">
                  <a:moveTo>
                    <a:pt x="0" y="643075"/>
                  </a:moveTo>
                  <a:lnTo>
                    <a:pt x="643075" y="0"/>
                  </a:lnTo>
                  <a:lnTo>
                    <a:pt x="1409491" y="0"/>
                  </a:lnTo>
                  <a:lnTo>
                    <a:pt x="1409491" y="1876653"/>
                  </a:lnTo>
                  <a:lnTo>
                    <a:pt x="1233578" y="1876653"/>
                  </a:lnTo>
                  <a:close/>
                </a:path>
              </a:pathLst>
            </a:cu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6" name="Google Shape;166;g108a273b820_0_125"/>
            <p:cNvSpPr/>
            <p:nvPr/>
          </p:nvSpPr>
          <p:spPr>
            <a:xfrm rot="2700000">
              <a:off x="301183" y="1282830"/>
              <a:ext cx="485782" cy="485782"/>
            </a:xfrm>
            <a:prstGeom prst="rect">
              <a:avLst/>
            </a:prstGeom>
            <a:solidFill>
              <a:schemeClr val="accent1">
                <a:alpha val="2902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67" name="Google Shape;167;g108a273b820_0_125"/>
          <p:cNvSpPr txBox="1"/>
          <p:nvPr/>
        </p:nvSpPr>
        <p:spPr>
          <a:xfrm>
            <a:off x="1143000" y="990600"/>
            <a:ext cx="10287000" cy="51564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US" sz="2500" b="1">
                <a:solidFill>
                  <a:schemeClr val="dk1"/>
                </a:solidFill>
                <a:latin typeface="Times New Roman"/>
                <a:ea typeface="Times New Roman"/>
                <a:cs typeface="Times New Roman"/>
                <a:sym typeface="Times New Roman"/>
              </a:rPr>
              <a:t>Score 4: s_score</a:t>
            </a:r>
            <a:endParaRPr sz="2500" b="1">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endParaRPr sz="1900" b="1">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s_score is a combination of s_1 to s_5 scores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Each question ranges from 0 to 5 points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Total Marks: 5*5=25 points</a:t>
            </a:r>
            <a:endParaRPr sz="19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a:solidFill>
                <a:schemeClr val="dk1"/>
              </a:solidFill>
              <a:latin typeface="Varela Round"/>
              <a:ea typeface="Varela Round"/>
              <a:cs typeface="Varela Round"/>
              <a:sym typeface="Varela Round"/>
            </a:endParaRPr>
          </a:p>
          <a:p>
            <a:pPr marL="0" lvl="0" indent="0" algn="ctr" rtl="0">
              <a:spcBef>
                <a:spcPts val="0"/>
              </a:spcBef>
              <a:spcAft>
                <a:spcPts val="0"/>
              </a:spcAft>
              <a:buNone/>
            </a:pPr>
            <a:endParaRPr>
              <a:solidFill>
                <a:schemeClr val="dk1"/>
              </a:solidFill>
              <a:latin typeface="Varela Round"/>
              <a:ea typeface="Varela Round"/>
              <a:cs typeface="Varela Round"/>
              <a:sym typeface="Varela Round"/>
            </a:endParaRPr>
          </a:p>
          <a:p>
            <a:pPr marL="0" lvl="0" indent="457200" algn="l" rtl="0">
              <a:spcBef>
                <a:spcPts val="0"/>
              </a:spcBef>
              <a:spcAft>
                <a:spcPts val="0"/>
              </a:spcAft>
              <a:buNone/>
            </a:pPr>
            <a:r>
              <a:rPr lang="en-US" sz="1900" b="1">
                <a:solidFill>
                  <a:schemeClr val="dk1"/>
                </a:solidFill>
                <a:latin typeface="Times New Roman"/>
                <a:ea typeface="Times New Roman"/>
                <a:cs typeface="Times New Roman"/>
                <a:sym typeface="Times New Roman"/>
              </a:rPr>
              <a:t>Questions</a:t>
            </a:r>
            <a:endParaRPr>
              <a:solidFill>
                <a:schemeClr val="dk1"/>
              </a:solidFill>
              <a:latin typeface="Varela Round"/>
              <a:ea typeface="Varela Round"/>
              <a:cs typeface="Varela Round"/>
              <a:sym typeface="Varela Round"/>
            </a:endParaRPr>
          </a:p>
          <a:p>
            <a:pPr marL="0" lvl="0" indent="0" algn="l" rtl="0">
              <a:spcBef>
                <a:spcPts val="0"/>
              </a:spcBef>
              <a:spcAft>
                <a:spcPts val="0"/>
              </a:spcAft>
              <a:buNone/>
            </a:pPr>
            <a:endParaRPr>
              <a:solidFill>
                <a:schemeClr val="dk1"/>
              </a:solidFill>
              <a:latin typeface="Varela Round"/>
              <a:ea typeface="Varela Round"/>
              <a:cs typeface="Varela Round"/>
              <a:sym typeface="Varela Round"/>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s_1: created a feeling of hopelessness?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s_2:made you nervous?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s_3: depressed you?</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s_4: made you anxious?</a:t>
            </a:r>
            <a:endParaRPr sz="1900">
              <a:solidFill>
                <a:schemeClr val="dk1"/>
              </a:solidFill>
              <a:latin typeface="Times New Roman"/>
              <a:ea typeface="Times New Roman"/>
              <a:cs typeface="Times New Roman"/>
              <a:sym typeface="Times New Roman"/>
            </a:endParaRPr>
          </a:p>
          <a:p>
            <a:pPr marL="914400" marR="0" lvl="0" indent="-349250" algn="l" rtl="0">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s_5: caused you to worry?</a:t>
            </a:r>
            <a:endParaRPr>
              <a:solidFill>
                <a:schemeClr val="dk1"/>
              </a:solidFill>
              <a:latin typeface="Varela Round"/>
              <a:ea typeface="Varela Round"/>
              <a:cs typeface="Varela Round"/>
              <a:sym typeface="Varela Round"/>
            </a:endParaRPr>
          </a:p>
          <a:p>
            <a:pPr marL="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914400" marR="0" lvl="0" indent="0" algn="l" rtl="0">
              <a:lnSpc>
                <a:spcPct val="100000"/>
              </a:lnSpc>
              <a:spcBef>
                <a:spcPts val="0"/>
              </a:spcBef>
              <a:spcAft>
                <a:spcPts val="0"/>
              </a:spcAft>
              <a:buNone/>
            </a:pPr>
            <a:endParaRPr>
              <a:solidFill>
                <a:schemeClr val="dk1"/>
              </a:solidFill>
              <a:latin typeface="Varela Round"/>
              <a:ea typeface="Varela Round"/>
              <a:cs typeface="Varela Round"/>
              <a:sym typeface="Varela Round"/>
            </a:endParaRPr>
          </a:p>
          <a:p>
            <a:pPr marL="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sz="1900" b="1">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2212</TotalTime>
  <Words>1941</Words>
  <Application>Microsoft Macintosh PowerPoint</Application>
  <PresentationFormat>Widescreen</PresentationFormat>
  <Paragraphs>229</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Arial</vt:lpstr>
      <vt:lpstr>Shadows Into Light</vt:lpstr>
      <vt:lpstr>Varela Round</vt:lpstr>
      <vt:lpstr>Times New Roman</vt:lpstr>
      <vt:lpstr>Office Theme</vt:lpstr>
      <vt:lpstr>ANALYTICS FOR BUSINESS INTELLIGENCE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FOR BUSINESS INTELLIGENCE</dc:title>
  <dc:creator>Niyati Aggarwal</dc:creator>
  <cp:lastModifiedBy>Anusha Savaram</cp:lastModifiedBy>
  <cp:revision>3</cp:revision>
  <dcterms:created xsi:type="dcterms:W3CDTF">2021-12-12T14:33:34Z</dcterms:created>
  <dcterms:modified xsi:type="dcterms:W3CDTF">2022-07-27T12:27:10Z</dcterms:modified>
</cp:coreProperties>
</file>