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Roboto Condensed"/>
      <p:regular r:id="rId24"/>
      <p:bold r:id="rId25"/>
      <p:italic r:id="rId26"/>
      <p:boldItalic r:id="rId27"/>
    </p:embeddedFont>
    <p:embeddedFont>
      <p:font typeface="Squada One"/>
      <p:regular r:id="rId28"/>
    </p:embeddedFont>
    <p:embeddedFont>
      <p:font typeface="Roboto Condensed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32" Type="http://schemas.openxmlformats.org/officeDocument/2006/relationships/font" Target="fonts/RobotoCondensedLight-boldItalic.fntdata"/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RobotoCondensed-regular.fntdata"/><Relationship Id="rId23" Type="http://schemas.openxmlformats.org/officeDocument/2006/relationships/font" Target="fonts/FiraSansExtraCondensedMedium-boldItalic.fntdata"/><Relationship Id="rId26" Type="http://schemas.openxmlformats.org/officeDocument/2006/relationships/font" Target="fonts/RobotoCondensed-italic.fntdata"/><Relationship Id="rId25" Type="http://schemas.openxmlformats.org/officeDocument/2006/relationships/font" Target="fonts/RobotoCondensed-bold.fntdata"/><Relationship Id="rId28" Type="http://schemas.openxmlformats.org/officeDocument/2006/relationships/font" Target="fonts/SquadaOne-regular.fntdata"/><Relationship Id="rId27" Type="http://schemas.openxmlformats.org/officeDocument/2006/relationships/font" Target="fonts/RobotoCondensed-boldItalic.fntdata"/><Relationship Id="rId29" Type="http://schemas.openxmlformats.org/officeDocument/2006/relationships/font" Target="fonts/RobotoCondensedLigh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882c5ca9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882c5ca9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4b6306ce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4b6306ce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4b6306ce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4b6306ce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4b6306c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4b6306c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4b6306ce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4b6306ce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4b6306ce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4b6306ce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9022767e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9022767e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9022767e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9022767e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4b676bbc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4b676bbc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380b36e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380b36e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2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inyurl.com/bigthink202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dtechtalks.com/2021/02/22/reinforcement-learning-ad-optimization/" TargetMode="External"/><Relationship Id="rId4" Type="http://schemas.openxmlformats.org/officeDocument/2006/relationships/hyperlink" Target="https://bair.berkeley.edu/blog/2020/04/27/ingredients/" TargetMode="External"/><Relationship Id="rId5" Type="http://schemas.openxmlformats.org/officeDocument/2006/relationships/hyperlink" Target="https://ghost.oxen.ai/why-grpo-is-important-and-how-it-works/" TargetMode="External"/><Relationship Id="rId6" Type="http://schemas.openxmlformats.org/officeDocument/2006/relationships/hyperlink" Target="https://aws.amazon.com/what-is/reinforcement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1559350"/>
            <a:ext cx="8229600" cy="18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</a:t>
            </a:r>
            <a:r>
              <a:rPr lang="en"/>
              <a:t> Reinforcement Learning Models</a:t>
            </a:r>
            <a:endParaRPr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B!gThinkAI x BitCamp Workshop 1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BigThinkAI!</a:t>
            </a:r>
            <a:endParaRPr/>
          </a:p>
        </p:txBody>
      </p:sp>
      <p:pic>
        <p:nvPicPr>
          <p:cNvPr id="637" name="Google Shape;63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75" y="1235353"/>
            <a:ext cx="6594249" cy="37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5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on to the fun part!</a:t>
            </a:r>
            <a:endParaRPr/>
          </a:p>
        </p:txBody>
      </p:sp>
      <p:sp>
        <p:nvSpPr>
          <p:cNvPr id="643" name="Google Shape;643;p75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https://tinyurl.com/bigthink2025</a:t>
            </a:r>
            <a:endParaRPr b="1"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BigThinkAI</a:t>
            </a:r>
            <a:endParaRPr/>
          </a:p>
        </p:txBody>
      </p:sp>
      <p:sp>
        <p:nvSpPr>
          <p:cNvPr id="578" name="Google Shape;578;p66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Campus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club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dedicated to making easily accessible AI workshops and projects for students interested in learning basics to advanced level ML concepts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solidFill>
                  <a:srgbClr val="FFD80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Pyoneer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meetings - Very similar to this workshop! Underlying concepts to real-life example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584" name="Google Shape;584;p67"/>
          <p:cNvSpPr txBox="1"/>
          <p:nvPr>
            <p:ph idx="1" type="subTitle"/>
          </p:nvPr>
        </p:nvSpPr>
        <p:spPr>
          <a:xfrm>
            <a:off x="566625" y="1483950"/>
            <a:ext cx="80001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Main motive: teach an LLM to reason better using RL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Understand how to prepare a dataset for RL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Learn how to write reward functions to guide model learning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Use Unsloth and TRL (Transformers Reinforcement Learning) to fine-tune a large learning model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8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- High Level</a:t>
            </a:r>
            <a:endParaRPr/>
          </a:p>
        </p:txBody>
      </p:sp>
      <p:sp>
        <p:nvSpPr>
          <p:cNvPr id="590" name="Google Shape;590;p68"/>
          <p:cNvSpPr txBox="1"/>
          <p:nvPr>
            <p:ph idx="1" type="subTitle"/>
          </p:nvPr>
        </p:nvSpPr>
        <p:spPr>
          <a:xfrm>
            <a:off x="317525" y="1276625"/>
            <a:ext cx="54807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Machine Learning in a dynamic environment that gets rewarded for good decisions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Key Components: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Agent - the thing that is “learning”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Action - decisions made by agent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Policy - how an agent maps state to action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Environment - the “world” in which the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agent acts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Reward Signal - Feedback from environment and how our agent did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91" name="Google Shape;5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151" y="1446075"/>
            <a:ext cx="3182748" cy="22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103" y="2483650"/>
            <a:ext cx="4367849" cy="24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25" y="82650"/>
            <a:ext cx="5352125" cy="28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9"/>
          <p:cNvSpPr txBox="1"/>
          <p:nvPr/>
        </p:nvSpPr>
        <p:spPr>
          <a:xfrm>
            <a:off x="5533275" y="155350"/>
            <a:ext cx="33117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Robotics Movement and Automation</a:t>
            </a:r>
            <a:endParaRPr sz="23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99" name="Google Shape;599;p69"/>
          <p:cNvSpPr txBox="1"/>
          <p:nvPr/>
        </p:nvSpPr>
        <p:spPr>
          <a:xfrm>
            <a:off x="1216250" y="4419600"/>
            <a:ext cx="3311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Advertisement Algorithms</a:t>
            </a:r>
            <a:endParaRPr sz="23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Functions</a:t>
            </a:r>
            <a:endParaRPr/>
          </a:p>
        </p:txBody>
      </p:sp>
      <p:sp>
        <p:nvSpPr>
          <p:cNvPr id="605" name="Google Shape;605;p70"/>
          <p:cNvSpPr txBox="1"/>
          <p:nvPr>
            <p:ph idx="1" type="subTitle"/>
          </p:nvPr>
        </p:nvSpPr>
        <p:spPr>
          <a:xfrm>
            <a:off x="6441825" y="1454625"/>
            <a:ext cx="26376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The core of Reinforcement Learning!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How we reward the mode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good decisions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06" name="Google Shape;60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0" y="1115525"/>
            <a:ext cx="6137025" cy="350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0"/>
          <p:cNvSpPr/>
          <p:nvPr/>
        </p:nvSpPr>
        <p:spPr>
          <a:xfrm>
            <a:off x="931975" y="2101350"/>
            <a:ext cx="425100" cy="395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8" name="Google Shape;608;p70"/>
          <p:cNvSpPr/>
          <p:nvPr/>
        </p:nvSpPr>
        <p:spPr>
          <a:xfrm>
            <a:off x="931975" y="3015750"/>
            <a:ext cx="425100" cy="395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9" name="Google Shape;609;p70"/>
          <p:cNvSpPr/>
          <p:nvPr/>
        </p:nvSpPr>
        <p:spPr>
          <a:xfrm>
            <a:off x="931975" y="4302825"/>
            <a:ext cx="425100" cy="395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10" name="Google Shape;61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673" y="3781200"/>
            <a:ext cx="2136175" cy="8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650" y="-54550"/>
            <a:ext cx="10057576" cy="58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1"/>
          <p:cNvSpPr txBox="1"/>
          <p:nvPr/>
        </p:nvSpPr>
        <p:spPr>
          <a:xfrm>
            <a:off x="2266900" y="671050"/>
            <a:ext cx="19182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Penalizing model for getting off track</a:t>
            </a: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17" name="Google Shape;617;p71"/>
          <p:cNvSpPr txBox="1"/>
          <p:nvPr/>
        </p:nvSpPr>
        <p:spPr>
          <a:xfrm>
            <a:off x="4265675" y="4281775"/>
            <a:ext cx="38322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Adjusting the model’s parameters </a:t>
            </a: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2"/>
          <p:cNvSpPr txBox="1"/>
          <p:nvPr>
            <p:ph type="ctrTitle"/>
          </p:nvPr>
        </p:nvSpPr>
        <p:spPr>
          <a:xfrm flipH="1">
            <a:off x="479700" y="48107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2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4" name="Google Shape;62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3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3056825"/>
            <a:ext cx="9144000" cy="2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3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31" name="Google Shape;631;p73"/>
          <p:cNvSpPr txBox="1"/>
          <p:nvPr>
            <p:ph idx="1" type="subTitle"/>
          </p:nvPr>
        </p:nvSpPr>
        <p:spPr>
          <a:xfrm>
            <a:off x="804800" y="1454625"/>
            <a:ext cx="7491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https://bdtechtalks.com/2021/02/22/reinforcement-learning-ad-optimization/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https://bair.berkeley.edu/blog/2020/04/27/ingredients/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https://ghost.oxen.ai/why-grpo-is-important-and-how-it-works/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https://aws.amazon.com/what-is/reinforcement-learning/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