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Squada One"/>
      <p:regular r:id="rId32"/>
    </p:embeddedFont>
    <p:embeddedFont>
      <p:font typeface="Roboto Condensed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33" Type="http://schemas.openxmlformats.org/officeDocument/2006/relationships/font" Target="fonts/RobotoCondensedLight-regular.fntdata"/><Relationship Id="rId32" Type="http://schemas.openxmlformats.org/officeDocument/2006/relationships/font" Target="fonts/SquadaOne-regular.fntdata"/><Relationship Id="rId35" Type="http://schemas.openxmlformats.org/officeDocument/2006/relationships/font" Target="fonts/RobotoCondensedLight-italic.fntdata"/><Relationship Id="rId34" Type="http://schemas.openxmlformats.org/officeDocument/2006/relationships/font" Target="fonts/RobotoCondensedLight-bold.fntdata"/><Relationship Id="rId36" Type="http://schemas.openxmlformats.org/officeDocument/2006/relationships/font" Target="fonts/RobotoCondensedLight-boldItalic.fntdata"/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FiraSansExtraCondensedMedium-boldItalic.fntdata"/><Relationship Id="rId29" Type="http://schemas.openxmlformats.org/officeDocument/2006/relationships/font" Target="fonts/RobotoCondense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9022767e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9022767e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4b768b0b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4b768b0b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380b36e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380b36e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4b6306ce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4b6306ce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d46e546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4d46e546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d46e546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4d46e546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b71b03b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4b71b03b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b6306ce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b6306ce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b71b03b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b71b03b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b71b03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b71b03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4b71b03b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4b71b03b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d40b441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4d40b441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4b71b03b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4b71b03b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4b71b03b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4b71b03b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datacamp.com/blog/what-is-prompt-engineering-the-future-of-ai-communication" TargetMode="External"/><Relationship Id="rId4" Type="http://schemas.openxmlformats.org/officeDocument/2006/relationships/hyperlink" Target="https://aws.amazon.com/what-is/retrieval-augmented-generation/" TargetMode="External"/><Relationship Id="rId9" Type="http://schemas.openxmlformats.org/officeDocument/2006/relationships/hyperlink" Target="https://docs.unsloth.ai/basics/running-and-saving-models/inference" TargetMode="External"/><Relationship Id="rId5" Type="http://schemas.openxmlformats.org/officeDocument/2006/relationships/hyperlink" Target="https://www.geeksforgeeks.org/k-nearest-neighbours/" TargetMode="External"/><Relationship Id="rId6" Type="http://schemas.openxmlformats.org/officeDocument/2006/relationships/hyperlink" Target="https://www.techtarget.com/searchenterpriseai/definition/LangChain" TargetMode="External"/><Relationship Id="rId7" Type="http://schemas.openxmlformats.org/officeDocument/2006/relationships/hyperlink" Target="https://skillcrush.com/blog/intro-to-langchain/" TargetMode="External"/><Relationship Id="rId8" Type="http://schemas.openxmlformats.org/officeDocument/2006/relationships/hyperlink" Target="https://huggingface.co/blog/Andyrasika/finetune-unsloth-qlora" TargetMode="External"/><Relationship Id="rId10" Type="http://schemas.openxmlformats.org/officeDocument/2006/relationships/hyperlink" Target="https://milvus.io/blog/i-built-a-deep-research-with-open-source-so-can-you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inyurl.com/bigthinkw2" TargetMode="External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dl-demo-xi.vercel.app/embeddings_viz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1559350"/>
            <a:ext cx="8229600" cy="18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an AI Research Assistant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B!gThinkAI Pyoneer Meeting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We're Using Today - Key Libraries</a:t>
            </a:r>
            <a:endParaRPr/>
          </a:p>
        </p:txBody>
      </p:sp>
      <p:sp>
        <p:nvSpPr>
          <p:cNvPr id="641" name="Google Shape;641;p74"/>
          <p:cNvSpPr txBox="1"/>
          <p:nvPr>
            <p:ph idx="1" type="subTitle"/>
          </p:nvPr>
        </p:nvSpPr>
        <p:spPr>
          <a:xfrm>
            <a:off x="611125" y="1454625"/>
            <a:ext cx="8468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FastLanguageModel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(Unsloth):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Significantly speeds up and reduces memory usage for the core reasoning model (DeepSeek), making efficient RAG possible.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Focused on low-RAM, high-speed, GPU-efficient deployment of 7B-13B models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GREAT FOR RAG MODELS!!!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Milvus (via LangChain):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A high-performance vector database enabling fast and accurate retrieval of relevant information from the Wikipedia knowledge base based on semantic similarity.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5"/>
          <p:cNvSpPr txBox="1"/>
          <p:nvPr>
            <p:ph idx="1" type="subTitle"/>
          </p:nvPr>
        </p:nvSpPr>
        <p:spPr>
          <a:xfrm>
            <a:off x="1027000" y="889800"/>
            <a:ext cx="695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LangChain: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The framework that orchestrates the entire Retrieval-Augmented Generation process, connecting the language model, vector database, and data processing steps.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Sentence Transformers (via LangChain):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Used to create meaningful vector embeddings of the Wikipedia content, which allows Milvus to perform effective semantic search.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7" name="Google Shape;647;p75"/>
          <p:cNvSpPr txBox="1"/>
          <p:nvPr/>
        </p:nvSpPr>
        <p:spPr>
          <a:xfrm>
            <a:off x="798450" y="461425"/>
            <a:ext cx="75471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What We're Using Today - Key Libraries</a:t>
            </a:r>
            <a:endParaRPr sz="360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53" name="Google Shape;653;p76"/>
          <p:cNvSpPr txBox="1"/>
          <p:nvPr>
            <p:ph idx="1" type="subTitle"/>
          </p:nvPr>
        </p:nvSpPr>
        <p:spPr>
          <a:xfrm>
            <a:off x="804800" y="1454625"/>
            <a:ext cx="7491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3"/>
              </a:rPr>
              <a:t>https://www.datacamp.com/blog/what-is-prompt-engineering-the-future-of-ai-communication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4"/>
              </a:rPr>
              <a:t>https://aws.amazon.com/what-is/retrieval-augmented-generation/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5"/>
              </a:rPr>
              <a:t>https://www.geeksforgeeks.org/k-nearest-neighbours/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6"/>
              </a:rPr>
              <a:t>https://www.techtarget.com/searchenterpriseai/definition/LangChain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u="sng">
                <a:hlinkClick r:id="rId7"/>
              </a:rPr>
              <a:t>https://skillcrush.com/blog/intro-to-langchain/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</a:pPr>
            <a:r>
              <a:rPr lang="en" sz="1800" u="sng">
                <a:hlinkClick r:id="rId8"/>
              </a:rPr>
              <a:t>https://huggingface.co/blog/Andyrasika/finetune-unsloth-qlora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</a:pPr>
            <a:r>
              <a:rPr lang="en" sz="1800" u="sng">
                <a:hlinkClick r:id="rId9"/>
              </a:rPr>
              <a:t>https://docs.unsloth.ai/basics/running-and-saving-models/inference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</a:pPr>
            <a:r>
              <a:rPr lang="en" sz="1800" u="sng">
                <a:latin typeface="Roboto Condensed"/>
                <a:ea typeface="Roboto Condensed"/>
                <a:cs typeface="Roboto Condensed"/>
                <a:sym typeface="Roboto Condensed"/>
                <a:hlinkClick r:id="rId10"/>
              </a:rPr>
              <a:t>https://milvus.io/blog/i-built-a-deep-research-with-open-source-so-can-you.md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on to the fun part!</a:t>
            </a:r>
            <a:endParaRPr/>
          </a:p>
        </p:txBody>
      </p:sp>
      <p:sp>
        <p:nvSpPr>
          <p:cNvPr id="659" name="Google Shape;659;p77"/>
          <p:cNvSpPr txBox="1"/>
          <p:nvPr>
            <p:ph idx="1" type="subTitle"/>
          </p:nvPr>
        </p:nvSpPr>
        <p:spPr>
          <a:xfrm>
            <a:off x="4308350" y="1454625"/>
            <a:ext cx="43785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https://tinyurl.com/bigthinkw2</a:t>
            </a:r>
            <a:endParaRPr b="1" sz="2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25" y="1407146"/>
            <a:ext cx="3809850" cy="28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research topics</a:t>
            </a:r>
            <a:endParaRPr/>
          </a:p>
        </p:txBody>
      </p:sp>
      <p:sp>
        <p:nvSpPr>
          <p:cNvPr id="666" name="Google Shape;666;p78"/>
          <p:cNvSpPr txBox="1"/>
          <p:nvPr/>
        </p:nvSpPr>
        <p:spPr>
          <a:xfrm>
            <a:off x="188400" y="1222250"/>
            <a:ext cx="88830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query = "How has climate change impacted global biodiversity over the last 50 years?"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page_title = "Climate change and biodiversity"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= "The influence of global climate change on biodiversity patterns, species extinction rates, and ecosystem disruption."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 = "What are the key species most affected by climate change?"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67" name="Google Shape;667;p78"/>
          <p:cNvSpPr txBox="1"/>
          <p:nvPr/>
        </p:nvSpPr>
        <p:spPr>
          <a:xfrm>
            <a:off x="188400" y="2666675"/>
            <a:ext cx="87672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query = "Why has dystopian fiction become more popular in recent decades?"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page_title = "Dystopian fiction"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= "The cultural and historical factors behind the growing popularity of dystopian literature in the 21st century."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 = "How have themes in dystopian literature evolved over time?"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research topics ctd.</a:t>
            </a:r>
            <a:endParaRPr/>
          </a:p>
        </p:txBody>
      </p:sp>
      <p:sp>
        <p:nvSpPr>
          <p:cNvPr id="673" name="Google Shape;673;p79"/>
          <p:cNvSpPr txBox="1"/>
          <p:nvPr/>
        </p:nvSpPr>
        <p:spPr>
          <a:xfrm>
            <a:off x="339275" y="993650"/>
            <a:ext cx="83475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query = "What makes internet memes go viral?"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page_title = "Internet meme"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= "The cultural and psychological factors that influence the virality of internet memes."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 = "What are the defining features of a viral meme?"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4" name="Google Shape;674;p79"/>
          <p:cNvSpPr txBox="1"/>
          <p:nvPr/>
        </p:nvSpPr>
        <p:spPr>
          <a:xfrm>
            <a:off x="339275" y="2178950"/>
            <a:ext cx="83475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query = "Why haven't we found alien life yet?"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page_title = "Fermi Paradox"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= "The paradox of high probability for extraterrestrial life and our lack of evidence or contact so far."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 = "What are the most popular theories explaining the Fermi Paradox?"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75" name="Google Shape;675;p79"/>
          <p:cNvSpPr txBox="1"/>
          <p:nvPr/>
        </p:nvSpPr>
        <p:spPr>
          <a:xfrm>
            <a:off x="339275" y="3610000"/>
            <a:ext cx="8788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query = "How does ranked-choice voting influence election results and voter engagement?"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page_title = "Ranked voting"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topic = "The implementation and consequences of ranked-choice voting in different democracies."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q = "Which countries or regions have adopted ranked-choice voting and how has it impacted politics?"</a:t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Horsemen of our AI Research Agent</a:t>
            </a:r>
            <a:endParaRPr/>
          </a:p>
        </p:txBody>
      </p:sp>
      <p:sp>
        <p:nvSpPr>
          <p:cNvPr id="578" name="Google Shape;578;p66"/>
          <p:cNvSpPr txBox="1"/>
          <p:nvPr>
            <p:ph idx="1" type="subTitle"/>
          </p:nvPr>
        </p:nvSpPr>
        <p:spPr>
          <a:xfrm>
            <a:off x="566625" y="1483950"/>
            <a:ext cx="80001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1 - Prompt Engineering for formatting efficient data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2 -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RAG for enhancing prompts with context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3 - LangChain for efficiently formatting our RAG pipeline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4 - 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Unsloth</a:t>
            </a:r>
            <a:r>
              <a:rPr lang="en" sz="2400">
                <a:latin typeface="Roboto Condensed"/>
                <a:ea typeface="Roboto Condensed"/>
                <a:cs typeface="Roboto Condensed"/>
                <a:sym typeface="Roboto Condensed"/>
              </a:rPr>
              <a:t> FastLanguage model for LLM inference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 - Why?</a:t>
            </a:r>
            <a:endParaRPr/>
          </a:p>
        </p:txBody>
      </p:sp>
      <p:sp>
        <p:nvSpPr>
          <p:cNvPr id="584" name="Google Shape;584;p67"/>
          <p:cNvSpPr txBox="1"/>
          <p:nvPr>
            <p:ph idx="1" type="subTitle"/>
          </p:nvPr>
        </p:nvSpPr>
        <p:spPr>
          <a:xfrm>
            <a:off x="317525" y="1276625"/>
            <a:ext cx="42843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LLMs don’t know what you want!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Good prompts = Better answer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Ex: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“Bitcamp Workshops” vs “List out all Bitcamp workshops from 9am to 12am on Saturday 4/12/2025, organized by title, date, description and store all in a JSON format” 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Specify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format, exact dates, act in a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specific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manner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5" name="Google Shape;58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600" y="1267925"/>
            <a:ext cx="4203000" cy="28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works - The Tech side</a:t>
            </a:r>
            <a:endParaRPr/>
          </a:p>
        </p:txBody>
      </p:sp>
      <p:sp>
        <p:nvSpPr>
          <p:cNvPr id="591" name="Google Shape;591;p68"/>
          <p:cNvSpPr/>
          <p:nvPr/>
        </p:nvSpPr>
        <p:spPr>
          <a:xfrm>
            <a:off x="1263575" y="1450625"/>
            <a:ext cx="3392700" cy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Tokenization</a:t>
            </a:r>
            <a:endParaRPr sz="2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2" name="Google Shape;592;p68"/>
          <p:cNvSpPr/>
          <p:nvPr/>
        </p:nvSpPr>
        <p:spPr>
          <a:xfrm>
            <a:off x="4797850" y="1450625"/>
            <a:ext cx="3392700" cy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 Parameters</a:t>
            </a:r>
            <a:endParaRPr sz="2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3" name="Google Shape;593;p68"/>
          <p:cNvSpPr/>
          <p:nvPr/>
        </p:nvSpPr>
        <p:spPr>
          <a:xfrm>
            <a:off x="1263575" y="3212400"/>
            <a:ext cx="3392700" cy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Model Architectures</a:t>
            </a:r>
            <a:endParaRPr sz="2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4" name="Google Shape;594;p68"/>
          <p:cNvSpPr/>
          <p:nvPr/>
        </p:nvSpPr>
        <p:spPr>
          <a:xfrm>
            <a:off x="4797850" y="3212400"/>
            <a:ext cx="3392700" cy="158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Loss functions and gradients</a:t>
            </a:r>
            <a:endParaRPr sz="25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</a:t>
            </a:r>
            <a:endParaRPr/>
          </a:p>
        </p:txBody>
      </p:sp>
      <p:sp>
        <p:nvSpPr>
          <p:cNvPr id="600" name="Google Shape;600;p69"/>
          <p:cNvSpPr txBox="1"/>
          <p:nvPr>
            <p:ph idx="1" type="subTitle"/>
          </p:nvPr>
        </p:nvSpPr>
        <p:spPr>
          <a:xfrm>
            <a:off x="317525" y="1276625"/>
            <a:ext cx="43932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RAG = External knowledge base + LLM Generation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Why is this important? LLMs only exist in context and for accurate results we want targeted context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LLMs will start hallucinating!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Unlike keyword search, RAG uses vector search to understand 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semantic</a:t>
            </a: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 meaning of text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01" name="Google Shape;60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325" y="1515225"/>
            <a:ext cx="3770575" cy="28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9"/>
          <p:cNvSpPr txBox="1"/>
          <p:nvPr/>
        </p:nvSpPr>
        <p:spPr>
          <a:xfrm>
            <a:off x="7505550" y="2342150"/>
            <a:ext cx="750300" cy="3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03" name="Google Shape;603;p69"/>
          <p:cNvSpPr txBox="1"/>
          <p:nvPr/>
        </p:nvSpPr>
        <p:spPr>
          <a:xfrm>
            <a:off x="6657375" y="3701800"/>
            <a:ext cx="1392000" cy="3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YOUR LLM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4" name="Google Shape;604;p69"/>
          <p:cNvSpPr txBox="1"/>
          <p:nvPr/>
        </p:nvSpPr>
        <p:spPr>
          <a:xfrm>
            <a:off x="5188325" y="1515225"/>
            <a:ext cx="859800" cy="3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RAG: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0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Embeddings in RAG systems</a:t>
            </a:r>
            <a:endParaRPr/>
          </a:p>
        </p:txBody>
      </p:sp>
      <p:sp>
        <p:nvSpPr>
          <p:cNvPr id="610" name="Google Shape;610;p70"/>
          <p:cNvSpPr txBox="1"/>
          <p:nvPr>
            <p:ph idx="1" type="subTitle"/>
          </p:nvPr>
        </p:nvSpPr>
        <p:spPr>
          <a:xfrm>
            <a:off x="371900" y="1454625"/>
            <a:ext cx="43281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Embeddings = Representing text as vectors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Words with similar semantic meanings have “closer” vectors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lang="en" sz="2000">
                <a:latin typeface="Roboto Condensed"/>
                <a:ea typeface="Roboto Condensed"/>
                <a:cs typeface="Roboto Condensed"/>
                <a:sym typeface="Roboto Condensed"/>
              </a:rPr>
              <a:t>RAG performs a k-nearest neighbors search to gather related vectors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lang="en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https://cdl-demo-xi.vercel.app/embeddings_viz.html</a:t>
            </a:r>
            <a:endParaRPr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875" y="1330600"/>
            <a:ext cx="3793750" cy="336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1"/>
          <p:cNvSpPr txBox="1"/>
          <p:nvPr>
            <p:ph type="ctrTitle"/>
          </p:nvPr>
        </p:nvSpPr>
        <p:spPr>
          <a:xfrm flipH="1">
            <a:off x="0" y="255450"/>
            <a:ext cx="91440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617" name="Google Shape;617;p71"/>
          <p:cNvSpPr txBox="1"/>
          <p:nvPr>
            <p:ph idx="1" type="subTitle"/>
          </p:nvPr>
        </p:nvSpPr>
        <p:spPr>
          <a:xfrm>
            <a:off x="115375" y="958125"/>
            <a:ext cx="36384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The algorithm’s goal is to categorize new points based on existing 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clusters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Algorithm steps: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	1 - Find k-nearest points to our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new data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2 - Take their weighted avg of labels based on </a:t>
            </a:r>
            <a:r>
              <a:rPr lang="en" sz="1800">
                <a:solidFill>
                  <a:srgbClr val="FFD80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distance</a:t>
            </a:r>
            <a:endParaRPr sz="1800">
              <a:solidFill>
                <a:srgbClr val="FFD80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3 - Assign label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18" name="Google Shape;6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125" y="1063750"/>
            <a:ext cx="4805475" cy="270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1"/>
          <p:cNvSpPr txBox="1"/>
          <p:nvPr/>
        </p:nvSpPr>
        <p:spPr>
          <a:xfrm>
            <a:off x="195750" y="3970925"/>
            <a:ext cx="2840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For our vector database, this is calculated using cosine similarity: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20" name="Google Shape;6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155" y="4143575"/>
            <a:ext cx="1532594" cy="6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71"/>
          <p:cNvSpPr txBox="1"/>
          <p:nvPr/>
        </p:nvSpPr>
        <p:spPr>
          <a:xfrm>
            <a:off x="5078200" y="4428575"/>
            <a:ext cx="311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Now we have our top k-chunks!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627" name="Google Shape;627;p72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000"/>
            <a:ext cx="9143998" cy="4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3"/>
          <p:cNvSpPr txBox="1"/>
          <p:nvPr>
            <p:ph type="ctrTitle"/>
          </p:nvPr>
        </p:nvSpPr>
        <p:spPr>
          <a:xfrm flipH="1">
            <a:off x="-1258325" y="263050"/>
            <a:ext cx="81846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LangChain Chains</a:t>
            </a:r>
            <a:endParaRPr/>
          </a:p>
        </p:txBody>
      </p:sp>
      <p:sp>
        <p:nvSpPr>
          <p:cNvPr id="634" name="Google Shape;634;p73"/>
          <p:cNvSpPr txBox="1"/>
          <p:nvPr>
            <p:ph idx="1" type="subTitle"/>
          </p:nvPr>
        </p:nvSpPr>
        <p:spPr>
          <a:xfrm>
            <a:off x="93625" y="1338725"/>
            <a:ext cx="54807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The distinct steps performed by the RAG pipeline to answer the user's query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Decomposing the initial question into sub-questions.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Searching the </a:t>
            </a:r>
            <a:r>
              <a:rPr lang="en" sz="1800">
                <a:solidFill>
                  <a:srgbClr val="FFD80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Milvus vector database</a:t>
            </a: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for relevant documents from Wikipedia.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Retrieving the top-k matching documents.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Prompting the DeepSeek language model with the retrieved context and the (sub-)question.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Generating an answer based on the provided information.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Char char="●"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Synthesizing the individual answers into a final report.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5" name="Google Shape;63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275" y="-79350"/>
            <a:ext cx="3757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