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Squada One"/>
      <p:regular r:id="rId29"/>
    </p:embeddedFont>
    <p:embeddedFont>
      <p:font typeface="Roboto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188544-2E6A-49DA-9C16-2AB745C59DDC}">
  <a:tblStyle styleId="{26188544-2E6A-49DA-9C16-2AB745C59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33" Type="http://schemas.openxmlformats.org/officeDocument/2006/relationships/font" Target="fonts/RobotoCondensedLight-boldItalic.fntdata"/><Relationship Id="rId32" Type="http://schemas.openxmlformats.org/officeDocument/2006/relationships/font" Target="fonts/RobotoCondensedLight-italic.fntdata"/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29" Type="http://schemas.openxmlformats.org/officeDocument/2006/relationships/font" Target="fonts/Squad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380b36e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380b36e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82c5ca9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882c5ca9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8082105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88082105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8082105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8082105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380b36ee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380b36ee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022767e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022767e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092a434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092a434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092a434a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092a434a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9022767e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9022767e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0e32bb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0e32bb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zure.microsoft.com/en-us/resources/cloud-computing-dictionary/what-are-machine-learning-algorithms" TargetMode="External"/><Relationship Id="rId4" Type="http://schemas.openxmlformats.org/officeDocument/2006/relationships/hyperlink" Target="https://www.mathworks.com/discovery/machine-learning-models.html" TargetMode="External"/><Relationship Id="rId5" Type="http://schemas.openxmlformats.org/officeDocument/2006/relationships/hyperlink" Target="https://www.sas.com/en_ie/insights/articles/analytics/machine-learning-algorithms.html" TargetMode="External"/><Relationship Id="rId6" Type="http://schemas.openxmlformats.org/officeDocument/2006/relationships/hyperlink" Target="https://mitsloan.mit.edu/ideas-made-to-matter/machine-learning-explained" TargetMode="External"/><Relationship Id="rId7" Type="http://schemas.openxmlformats.org/officeDocument/2006/relationships/hyperlink" Target="https://www.youtube.com/watch?v=aircAruvnKk&amp;ab_channel=3Blue1Brow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0Yi2JjnJH28dpSv-uRShvU_2ASrUbpdb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 TO AI/ML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B!gThinkAI - Week 2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46" name="Google Shape;646;p74"/>
          <p:cNvSpPr txBox="1"/>
          <p:nvPr>
            <p:ph idx="1" type="subTitle"/>
          </p:nvPr>
        </p:nvSpPr>
        <p:spPr>
          <a:xfrm>
            <a:off x="804800" y="1454625"/>
            <a:ext cx="7491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3"/>
              </a:rPr>
              <a:t>https://azure.microsoft.com/en-us/resources/cloud-computing-dictionary/what-are-machine-learning-algorithms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4"/>
              </a:rPr>
              <a:t>https://www.mathworks.com/discovery/machine-learning-models.html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5"/>
              </a:rPr>
              <a:t>https://www.sas.com/en_ie/insights/articles/analytics/machine-learning-algorithms.html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6"/>
              </a:rPr>
              <a:t>https://mitsloan.mit.edu/ideas-made-to-matter/machine-learning-explained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7"/>
              </a:rPr>
              <a:t>https://www.youtube.com/watch?v=aircAruvnKk&amp;ab_channel=3Blue1Brown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5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</a:t>
            </a:r>
            <a:r>
              <a:rPr lang="en"/>
              <a:t>Notebook</a:t>
            </a:r>
            <a:endParaRPr/>
          </a:p>
        </p:txBody>
      </p:sp>
      <p:sp>
        <p:nvSpPr>
          <p:cNvPr id="652" name="Google Shape;652;p75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https://colab.research.google.com/drive/10Yi2JjnJH28dpSv-uRShvU_2ASrUbpdb?usp=sharing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MAKE A COPY OF THE NOTEBOOK SO YOU CAN EDIT IT YOURSELF!!!!</a:t>
            </a:r>
            <a:endParaRPr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ces Between AI vs. Machine Learning vs. Deep Learning | Simplilearn" id="577" name="Google Shape;5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875"/>
            <a:ext cx="9008650" cy="404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ML Algorithms</a:t>
            </a:r>
            <a:endParaRPr/>
          </a:p>
        </p:txBody>
      </p:sp>
      <p:graphicFrame>
        <p:nvGraphicFramePr>
          <p:cNvPr id="583" name="Google Shape;583;p67"/>
          <p:cNvGraphicFramePr/>
          <p:nvPr/>
        </p:nvGraphicFramePr>
        <p:xfrm>
          <a:off x="952500" y="122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{26188544-2E6A-49DA-9C16-2AB745C59DDC}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 Learning</a:t>
                      </a:r>
                      <a:endParaRPr b="1"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Un-s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upervised Learning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Reinforced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b="1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Algorithms make predictions based on a set of labeled examples that you provide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You </a:t>
                      </a:r>
                      <a:r>
                        <a:rPr lang="en" u="sng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know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outcome already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Ex: Rainfall in cities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Algorithm labels data classifications for you by organizing the data or describing its structure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You </a:t>
                      </a:r>
                      <a:r>
                        <a:rPr lang="en" u="sng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don’t know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outcome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Ex: Customer segments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Algorithms learn from outcomes and decide which action to take next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After each action, the algorithm receives feedback about its </a:t>
                      </a:r>
                      <a:r>
                        <a:rPr lang="en" u="sng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correct, neutral, or incorrect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decision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Used for automated systems with a lot of small decisions without human guidance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oboto Condense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Ex: Robotics autonomous systems</a:t>
                      </a:r>
                      <a:endParaRPr>
                        <a:solidFill>
                          <a:srgbClr val="FFFFF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050" y="3461100"/>
            <a:ext cx="1232899" cy="12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75" y="3461100"/>
            <a:ext cx="1232899" cy="12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7"/>
          <p:cNvSpPr/>
          <p:nvPr/>
        </p:nvSpPr>
        <p:spPr>
          <a:xfrm>
            <a:off x="3866700" y="3461100"/>
            <a:ext cx="1455600" cy="1385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87" name="Google Shape;5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16965">
            <a:off x="7932350" y="2790604"/>
            <a:ext cx="670510" cy="670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question mark with a square underneath (Provided by Tenor)" id="588" name="Google Shape;5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630919">
            <a:off x="8270463" y="3352880"/>
            <a:ext cx="302267" cy="35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8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785"/>
            <a:ext cx="9144000" cy="451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ML Models</a:t>
            </a:r>
            <a:endParaRPr/>
          </a:p>
        </p:txBody>
      </p:sp>
      <p:sp>
        <p:nvSpPr>
          <p:cNvPr id="601" name="Google Shape;601;p69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Actual stuff that you code /  models that you create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Types include: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Random forest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Decision tree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Logistic/linear regression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2" name="Google Shape;6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74" y="2082750"/>
            <a:ext cx="3476576" cy="26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9"/>
          <p:cNvSpPr txBox="1"/>
          <p:nvPr/>
        </p:nvSpPr>
        <p:spPr>
          <a:xfrm>
            <a:off x="3647350" y="3731025"/>
            <a:ext cx="1519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Decision tree →</a:t>
            </a:r>
            <a:endParaRPr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41" y="0"/>
            <a:ext cx="78283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1"/>
          <p:cNvSpPr txBox="1"/>
          <p:nvPr>
            <p:ph type="ctrTitle"/>
          </p:nvPr>
        </p:nvSpPr>
        <p:spPr>
          <a:xfrm flipH="1">
            <a:off x="733700" y="459300"/>
            <a:ext cx="81846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of Models</a:t>
            </a:r>
            <a:endParaRPr/>
          </a:p>
        </p:txBody>
      </p:sp>
      <p:pic>
        <p:nvPicPr>
          <p:cNvPr id="614" name="Google Shape;61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" y="1073150"/>
            <a:ext cx="2442625" cy="18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1"/>
          <p:cNvPicPr preferRelativeResize="0"/>
          <p:nvPr/>
        </p:nvPicPr>
        <p:blipFill rotWithShape="1">
          <a:blip r:embed="rId4">
            <a:alphaModFix/>
          </a:blip>
          <a:srcRect b="0" l="12808" r="0" t="0"/>
          <a:stretch/>
        </p:blipFill>
        <p:spPr>
          <a:xfrm>
            <a:off x="2678701" y="1073150"/>
            <a:ext cx="2053175" cy="18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126" y="1115525"/>
            <a:ext cx="2010554" cy="18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9450" y="1115525"/>
            <a:ext cx="2053174" cy="18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" y="3073400"/>
            <a:ext cx="3687274" cy="1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7875" y="3073400"/>
            <a:ext cx="2178775" cy="1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1"/>
          <p:cNvPicPr preferRelativeResize="0"/>
          <p:nvPr/>
        </p:nvPicPr>
        <p:blipFill rotWithShape="1">
          <a:blip r:embed="rId9">
            <a:alphaModFix/>
          </a:blip>
          <a:srcRect b="10023" l="0" r="0" t="0"/>
          <a:stretch/>
        </p:blipFill>
        <p:spPr>
          <a:xfrm>
            <a:off x="6183325" y="3084025"/>
            <a:ext cx="2819025" cy="17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1"/>
          <p:cNvSpPr txBox="1"/>
          <p:nvPr/>
        </p:nvSpPr>
        <p:spPr>
          <a:xfrm>
            <a:off x="50800" y="2538475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Linear 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Regression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2" name="Google Shape;622;p71"/>
          <p:cNvSpPr txBox="1"/>
          <p:nvPr/>
        </p:nvSpPr>
        <p:spPr>
          <a:xfrm>
            <a:off x="2583375" y="2538475"/>
            <a:ext cx="1357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Logistic 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Regression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3" name="Google Shape;623;p71"/>
          <p:cNvSpPr txBox="1"/>
          <p:nvPr/>
        </p:nvSpPr>
        <p:spPr>
          <a:xfrm>
            <a:off x="4827200" y="2538475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Naive Bayes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4" name="Google Shape;624;p71"/>
          <p:cNvSpPr txBox="1"/>
          <p:nvPr/>
        </p:nvSpPr>
        <p:spPr>
          <a:xfrm>
            <a:off x="7029450" y="2614675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SVMs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5" name="Google Shape;625;p71"/>
          <p:cNvSpPr txBox="1"/>
          <p:nvPr/>
        </p:nvSpPr>
        <p:spPr>
          <a:xfrm>
            <a:off x="50800" y="4438825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Decision Trees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6" name="Google Shape;626;p71"/>
          <p:cNvSpPr txBox="1"/>
          <p:nvPr/>
        </p:nvSpPr>
        <p:spPr>
          <a:xfrm>
            <a:off x="3887875" y="4495050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K-Nearest Neighbors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6183325" y="4477000"/>
            <a:ext cx="1782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Random Forest Algorithms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ML</a:t>
            </a:r>
            <a:endParaRPr/>
          </a:p>
        </p:txBody>
      </p:sp>
      <p:sp>
        <p:nvSpPr>
          <p:cNvPr id="633" name="Google Shape;633;p72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b="1" i="1" lang="en" sz="2000" u="sng">
                <a:latin typeface="Roboto Condensed"/>
                <a:ea typeface="Roboto Condensed"/>
                <a:cs typeface="Roboto Condensed"/>
                <a:sym typeface="Roboto Condensed"/>
              </a:rPr>
              <a:t>PANDAS AND NUMPY!!!!!!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← our favorites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2 libraries that help with data science and manipulation of, for example, .csv files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Automated tools that require little coding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Amazon Web Services.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Google Cloud Platform.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IBM Cloud.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Oracle Cloud Infrastructure.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3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Dataframes</a:t>
            </a:r>
            <a:endParaRPr/>
          </a:p>
        </p:txBody>
      </p:sp>
      <p:pic>
        <p:nvPicPr>
          <p:cNvPr id="639" name="Google Shape;6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50" y="1613762"/>
            <a:ext cx="5763351" cy="19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3"/>
          <p:cNvSpPr txBox="1"/>
          <p:nvPr/>
        </p:nvSpPr>
        <p:spPr>
          <a:xfrm>
            <a:off x="0" y="1628600"/>
            <a:ext cx="30993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○"/>
            </a:pP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Series is </a:t>
            </a: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essentially</a:t>
            </a: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column for the dataframe</a:t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○"/>
            </a:pP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mutable</a:t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○"/>
            </a:pP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</a:t>
            </a: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manipulate</a:t>
            </a:r>
            <a:r>
              <a:rPr lang="e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data</a:t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