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86" r:id="rId8"/>
    <p:sldId id="287" r:id="rId9"/>
    <p:sldId id="295" r:id="rId10"/>
    <p:sldId id="261" r:id="rId11"/>
    <p:sldId id="289" r:id="rId12"/>
    <p:sldId id="290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081" y="1510203"/>
            <a:ext cx="9991986" cy="2211405"/>
          </a:xfrm>
        </p:spPr>
        <p:txBody>
          <a:bodyPr/>
          <a:lstStyle/>
          <a:p>
            <a:r>
              <a:rPr lang="en-US" dirty="0"/>
              <a:t>Indian Personal Finance and Spending Habits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2482A8-5C52-BB45-73B5-B4DFC198C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421" y="3936732"/>
            <a:ext cx="8535904" cy="17401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Name:</a:t>
            </a:r>
            <a:r>
              <a:rPr lang="en-US" dirty="0" err="1"/>
              <a:t>T.Anusha</a:t>
            </a:r>
            <a:endParaRPr lang="en-US" dirty="0"/>
          </a:p>
          <a:p>
            <a:r>
              <a:rPr lang="en-US" b="1" dirty="0"/>
              <a:t>Roll No:</a:t>
            </a:r>
            <a:r>
              <a:rPr lang="en-US" dirty="0"/>
              <a:t>2211CS010706(S2)</a:t>
            </a:r>
          </a:p>
          <a:p>
            <a:r>
              <a:rPr lang="en-US" b="1" dirty="0" err="1"/>
              <a:t>Dataset:</a:t>
            </a:r>
            <a:r>
              <a:rPr lang="en-US" dirty="0" err="1"/>
              <a:t>Indian</a:t>
            </a:r>
            <a:r>
              <a:rPr lang="en-US" dirty="0"/>
              <a:t> Personal </a:t>
            </a:r>
            <a:r>
              <a:rPr lang="en-US" dirty="0" err="1"/>
              <a:t>Finace</a:t>
            </a:r>
            <a:r>
              <a:rPr lang="en-US" dirty="0"/>
              <a:t> and spending habits(Kaggle)</a:t>
            </a:r>
          </a:p>
          <a:p>
            <a:r>
              <a:rPr lang="en-US" b="1" dirty="0"/>
              <a:t>Email</a:t>
            </a:r>
            <a:r>
              <a:rPr lang="en-US" dirty="0"/>
              <a:t>:anushathotakura666@gmail.com</a:t>
            </a:r>
          </a:p>
          <a:p>
            <a:r>
              <a:rPr lang="en-US" b="1" dirty="0" err="1"/>
              <a:t>LinkedIn:www.linkedin.com</a:t>
            </a:r>
            <a:r>
              <a:rPr lang="en-US" b="1" dirty="0"/>
              <a:t>/in/anusha-thotakura-6a90792b4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1327E-6B44-45CB-E654-AADF9265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AE4B0-27D2-A5A7-C473-58508E14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23" y="807245"/>
            <a:ext cx="3801092" cy="626919"/>
          </a:xfrm>
        </p:spPr>
        <p:txBody>
          <a:bodyPr/>
          <a:lstStyle/>
          <a:p>
            <a:r>
              <a:rPr lang="en-US" dirty="0"/>
              <a:t>7.Histogram(Age Distribution)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111DD-8D59-CC3A-9FBC-E61378082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8112" y="807245"/>
            <a:ext cx="4965490" cy="530668"/>
          </a:xfrm>
        </p:spPr>
        <p:txBody>
          <a:bodyPr>
            <a:normAutofit fontScale="92500"/>
          </a:bodyPr>
          <a:lstStyle/>
          <a:p>
            <a:r>
              <a:rPr lang="en-US" dirty="0"/>
              <a:t>8.Barchart(Average income by education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824D4-92B4-341A-5937-5932425D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337913"/>
            <a:ext cx="5157788" cy="167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  <a:r>
              <a:rPr lang="en-US" dirty="0"/>
              <a:t> To understand the age distribution of individuals in the dataset.</a:t>
            </a:r>
            <a:br>
              <a:rPr lang="en-US" dirty="0"/>
            </a:br>
            <a:r>
              <a:rPr lang="en-US" b="1" dirty="0"/>
              <a:t>Observation:</a:t>
            </a:r>
            <a:r>
              <a:rPr lang="en-US" dirty="0"/>
              <a:t> Most individuals fall within the </a:t>
            </a:r>
            <a:r>
              <a:rPr lang="en-US" b="1" dirty="0"/>
              <a:t>25–40 age group</a:t>
            </a:r>
            <a:r>
              <a:rPr lang="en-US" dirty="0"/>
              <a:t>, showing that the dataset is dominated by young working professionals with fewer participants in older age ranges.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B7BCFE-9E4B-72F8-71A8-35C800571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1549" y="1390384"/>
            <a:ext cx="5157789" cy="16223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  <a:r>
              <a:rPr lang="en-US" dirty="0"/>
              <a:t> To compare the average income levels across different education qualifications.</a:t>
            </a:r>
            <a:br>
              <a:rPr lang="en-US" dirty="0"/>
            </a:br>
            <a:r>
              <a:rPr lang="en-US" b="1" dirty="0"/>
              <a:t>Observation:</a:t>
            </a:r>
            <a:r>
              <a:rPr lang="en-US" dirty="0"/>
              <a:t> Individuals with </a:t>
            </a:r>
            <a:r>
              <a:rPr lang="en-US" b="1" dirty="0"/>
              <a:t>postgraduate or higher education</a:t>
            </a:r>
            <a:r>
              <a:rPr lang="en-US" dirty="0"/>
              <a:t> earn significantly more on average, while those with </a:t>
            </a:r>
            <a:r>
              <a:rPr lang="en-US" b="1" dirty="0"/>
              <a:t>secondary education</a:t>
            </a:r>
            <a:r>
              <a:rPr lang="en-US" dirty="0"/>
              <a:t> have lower income levels, indicating education’s strong impact on earning potential.</a:t>
            </a: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4BC86FA-9403-D5CE-77D3-26642D8D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429000"/>
            <a:ext cx="4069748" cy="27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CE4F83F-34FC-681D-CD55-1E6FEFB69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10" y="3333367"/>
            <a:ext cx="4773192" cy="280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3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613BB-73E0-ADFD-F515-527449DE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3B939-4EE7-5FBD-2BE9-6BA2DABC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576263"/>
            <a:ext cx="5605813" cy="661987"/>
          </a:xfrm>
        </p:spPr>
        <p:txBody>
          <a:bodyPr>
            <a:normAutofit/>
          </a:bodyPr>
          <a:lstStyle/>
          <a:p>
            <a:r>
              <a:rPr lang="en-US" dirty="0"/>
              <a:t>7.Barchart(Average income by occupation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F6A7B-3717-DA63-57F4-CE2E5A2AF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0613" y="533401"/>
            <a:ext cx="5578205" cy="661987"/>
          </a:xfrm>
        </p:spPr>
        <p:txBody>
          <a:bodyPr/>
          <a:lstStyle/>
          <a:p>
            <a:r>
              <a:rPr lang="en-US" dirty="0"/>
              <a:t>8.Bar Chart(Average income by education)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C22E3-8080-D14E-3DE6-1DDCF438D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5" y="1238250"/>
            <a:ext cx="5459914" cy="1543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  <a:r>
              <a:rPr lang="en-US" dirty="0"/>
              <a:t> To show the variation in average income among different occupations.</a:t>
            </a:r>
            <a:br>
              <a:rPr lang="en-US" dirty="0"/>
            </a:br>
            <a:r>
              <a:rPr lang="en-US" b="1" dirty="0"/>
              <a:t>Observation:</a:t>
            </a:r>
            <a:r>
              <a:rPr lang="en-US" dirty="0"/>
              <a:t> Certain occupations such as </a:t>
            </a:r>
            <a:r>
              <a:rPr lang="en-US" b="1" dirty="0"/>
              <a:t>IT professionals and business owners</a:t>
            </a:r>
            <a:r>
              <a:rPr lang="en-US" dirty="0"/>
              <a:t> have higher average incomes, while </a:t>
            </a:r>
            <a:r>
              <a:rPr lang="en-US" b="1" dirty="0"/>
              <a:t>clerical and service roles</a:t>
            </a:r>
            <a:r>
              <a:rPr lang="en-US" dirty="0"/>
              <a:t> earn relatively less, highlighting income disparity based on job type.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E5A193-1547-84B5-0D71-EE6EA8F50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9101" y="1238250"/>
            <a:ext cx="5198243" cy="1543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  <a:r>
              <a:rPr lang="en-US" dirty="0"/>
              <a:t> To analyze how income varies with education level.</a:t>
            </a:r>
            <a:br>
              <a:rPr lang="en-US" dirty="0"/>
            </a:br>
            <a:r>
              <a:rPr lang="en-US" b="1" dirty="0"/>
              <a:t>Observation:</a:t>
            </a:r>
            <a:r>
              <a:rPr lang="en-US" dirty="0"/>
              <a:t> Individuals with </a:t>
            </a:r>
            <a:r>
              <a:rPr lang="en-US" b="1" dirty="0"/>
              <a:t>higher education levels (graduate and postgraduate)</a:t>
            </a:r>
            <a:r>
              <a:rPr lang="en-US" dirty="0"/>
              <a:t> tend to have </a:t>
            </a:r>
            <a:r>
              <a:rPr lang="en-US" b="1" dirty="0"/>
              <a:t>higher average incomes</a:t>
            </a:r>
            <a:r>
              <a:rPr lang="en-US" dirty="0"/>
              <a:t>, indicating a positive relationship between education and earning potential.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2953C4B-89B4-83FD-B751-24C8B88AC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82" y="2990850"/>
            <a:ext cx="5089499" cy="315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32FAB59-486F-4AE4-B258-37036646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01" y="2990850"/>
            <a:ext cx="5369718" cy="315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D463FD-1DC2-36A6-28DB-2334908B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29C74-C81F-3950-D29C-3967312FB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1" y="737937"/>
            <a:ext cx="4785226" cy="625642"/>
          </a:xfrm>
        </p:spPr>
        <p:txBody>
          <a:bodyPr/>
          <a:lstStyle/>
          <a:p>
            <a:r>
              <a:rPr lang="en-US" dirty="0"/>
              <a:t>Scatter Plot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1AC03-6922-DED7-2EA3-F258F6A5E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824" y="1363579"/>
            <a:ext cx="6785226" cy="1474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  <a:r>
              <a:rPr lang="en-US" dirty="0"/>
              <a:t> To examine the relationship between age and income.</a:t>
            </a:r>
            <a:br>
              <a:rPr lang="en-US" dirty="0"/>
            </a:br>
            <a:r>
              <a:rPr lang="en-US" b="1" dirty="0"/>
              <a:t>Observation:</a:t>
            </a:r>
            <a:r>
              <a:rPr lang="en-US" dirty="0"/>
              <a:t> Income generally </a:t>
            </a:r>
            <a:r>
              <a:rPr lang="en-US" b="1" dirty="0"/>
              <a:t>increases with age up to a certain point</a:t>
            </a:r>
            <a:r>
              <a:rPr lang="en-US" dirty="0"/>
              <a:t>, suggesting that </a:t>
            </a:r>
            <a:r>
              <a:rPr lang="en-US" b="1" dirty="0"/>
              <a:t>experience and career growth</a:t>
            </a:r>
            <a:r>
              <a:rPr lang="en-US" dirty="0"/>
              <a:t> contribute to higher earnings, after which it tends to </a:t>
            </a:r>
            <a:r>
              <a:rPr lang="en-US" b="1" dirty="0"/>
              <a:t>stabilize or slightly decline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D1C27C6-E70D-C53D-B9AF-AF7059087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9" y="2838450"/>
            <a:ext cx="4670508" cy="317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4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E138-E5F2-C682-BA26-0083F2F5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847023"/>
            <a:ext cx="11263964" cy="757130"/>
          </a:xfrm>
        </p:spPr>
        <p:txBody>
          <a:bodyPr/>
          <a:lstStyle/>
          <a:p>
            <a:r>
              <a:rPr lang="en-US" sz="2400" dirty="0"/>
              <a:t>Conclusion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862AC-3652-5382-9C43-07906AC6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51A55-7D1C-1BBD-FE59-42645502E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634" y="1299411"/>
            <a:ext cx="11646567" cy="5015664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dirty="0"/>
              <a:t>The dataset analysis provided valuable insights into individuals’ income, expenses, and savings behavior. </a:t>
            </a:r>
          </a:p>
          <a:p>
            <a:pPr algn="l">
              <a:lnSpc>
                <a:spcPct val="120000"/>
              </a:lnSpc>
            </a:pPr>
            <a:r>
              <a:rPr lang="en-US" dirty="0"/>
              <a:t>Key findings indicate that: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Income</a:t>
            </a:r>
            <a:r>
              <a:rPr lang="en-US" dirty="0"/>
              <a:t> positively correlates with </a:t>
            </a:r>
            <a:r>
              <a:rPr lang="en-US" b="1" dirty="0"/>
              <a:t>desired savings</a:t>
            </a:r>
            <a:r>
              <a:rPr lang="en-US" dirty="0"/>
              <a:t> and is influenced by both </a:t>
            </a:r>
            <a:r>
              <a:rPr lang="en-US" b="1" dirty="0"/>
              <a:t>education</a:t>
            </a:r>
            <a:r>
              <a:rPr lang="en-US" dirty="0"/>
              <a:t> and </a:t>
            </a:r>
            <a:r>
              <a:rPr lang="en-US" b="1" dirty="0"/>
              <a:t>occupation</a:t>
            </a:r>
            <a:r>
              <a:rPr lang="en-US" dirty="0"/>
              <a:t>.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Expense patterns</a:t>
            </a:r>
            <a:r>
              <a:rPr lang="en-US" dirty="0"/>
              <a:t> vary widely across categories, with certain outliers suggesting irregular spending habits.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Age</a:t>
            </a:r>
            <a:r>
              <a:rPr lang="en-US" dirty="0"/>
              <a:t> impacts income trends, showing gradual growth during working years and stabilization later.</a:t>
            </a:r>
          </a:p>
          <a:p>
            <a:pPr algn="l">
              <a:lnSpc>
                <a:spcPct val="120000"/>
              </a:lnSpc>
            </a:pPr>
            <a:r>
              <a:rPr lang="en-US" sz="8000" b="1" dirty="0"/>
              <a:t>Future Scope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Predictive Modeling:</a:t>
            </a:r>
            <a:r>
              <a:rPr lang="en-US" dirty="0"/>
              <a:t> Build machine learning models to predict </a:t>
            </a:r>
            <a:r>
              <a:rPr lang="en-US" b="1" dirty="0"/>
              <a:t>savings goals</a:t>
            </a:r>
            <a:r>
              <a:rPr lang="en-US" dirty="0"/>
              <a:t> or </a:t>
            </a:r>
            <a:r>
              <a:rPr lang="en-US" b="1" dirty="0"/>
              <a:t>financial stability</a:t>
            </a:r>
            <a:r>
              <a:rPr lang="en-US" dirty="0"/>
              <a:t> based on demographic and income data.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Segmentation:</a:t>
            </a:r>
            <a:r>
              <a:rPr lang="en-US" dirty="0"/>
              <a:t> Perform </a:t>
            </a:r>
            <a:r>
              <a:rPr lang="en-US" b="1" dirty="0"/>
              <a:t>clustering</a:t>
            </a:r>
            <a:r>
              <a:rPr lang="en-US" dirty="0"/>
              <a:t> to group users with similar financial patterns for targeted insights.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Time Series Analysis:</a:t>
            </a:r>
            <a:r>
              <a:rPr lang="en-US" dirty="0"/>
              <a:t> Incorporate temporal data (e.g., monthly income/expenses) to study </a:t>
            </a:r>
            <a:r>
              <a:rPr lang="en-US" b="1" dirty="0"/>
              <a:t>seasonal spending behavior</a:t>
            </a:r>
            <a:r>
              <a:rPr lang="en-US" dirty="0"/>
              <a:t>.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Recommendation System:</a:t>
            </a:r>
            <a:r>
              <a:rPr lang="en-US" dirty="0"/>
              <a:t> Develop personalized </a:t>
            </a:r>
            <a:r>
              <a:rPr lang="en-US" b="1" dirty="0"/>
              <a:t>budgeting or investment recommendations</a:t>
            </a:r>
            <a:r>
              <a:rPr lang="en-US" dirty="0"/>
              <a:t> based on user profiles.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Geographical Insights:</a:t>
            </a:r>
            <a:r>
              <a:rPr lang="en-US" dirty="0"/>
              <a:t> Expand analysis to include </a:t>
            </a:r>
            <a:r>
              <a:rPr lang="en-US" b="1" dirty="0"/>
              <a:t>regional cost of living</a:t>
            </a:r>
            <a:r>
              <a:rPr lang="en-US" dirty="0"/>
              <a:t> and </a:t>
            </a:r>
            <a:r>
              <a:rPr lang="en-US" b="1" dirty="0"/>
              <a:t>income disparities</a:t>
            </a:r>
            <a:r>
              <a:rPr lang="en-US" dirty="0"/>
              <a:t> for policy or business decisions.</a:t>
            </a:r>
          </a:p>
          <a:p>
            <a:pPr algn="l">
              <a:lnSpc>
                <a:spcPct val="120000"/>
              </a:lnSpc>
            </a:pPr>
            <a:endParaRPr lang="en-US" dirty="0"/>
          </a:p>
          <a:p>
            <a:pPr algn="l"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3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1097280"/>
            <a:ext cx="7718245" cy="95290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769" y="2050181"/>
            <a:ext cx="8191098" cy="346509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This project focuses on performing data analysis and visualization using </a:t>
            </a:r>
            <a:r>
              <a:rPr lang="en-US" b="1" dirty="0" err="1"/>
              <a:t>pyspark</a:t>
            </a:r>
            <a:r>
              <a:rPr lang="en-US" b="1" dirty="0"/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dataset contains important financial and demographic details such as Age, Income, Desired Savings, Education, Occupation, Dependents, and Marital Status.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main objective is to explore how income, education, and personal factors influence saving behavior and financial decisions.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37912"/>
            <a:ext cx="11288696" cy="4706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1.Dataset Size</a:t>
            </a:r>
          </a:p>
          <a:p>
            <a:r>
              <a:rPr lang="en-US" dirty="0"/>
              <a:t>The dataset contains approximately </a:t>
            </a:r>
            <a:r>
              <a:rPr lang="en-US" b="1" dirty="0"/>
              <a:t>500 records and 7 columns</a:t>
            </a:r>
            <a:r>
              <a:rPr lang="en-US" dirty="0"/>
              <a:t>.</a:t>
            </a:r>
          </a:p>
          <a:p>
            <a:r>
              <a:rPr lang="en-US" dirty="0"/>
              <a:t>Loaded successfully using </a:t>
            </a:r>
            <a:r>
              <a:rPr lang="en-US" dirty="0" err="1"/>
              <a:t>PySpark’s</a:t>
            </a:r>
            <a:r>
              <a:rPr lang="en-US" dirty="0"/>
              <a:t> spark.read.csv() with </a:t>
            </a:r>
            <a:r>
              <a:rPr lang="en-US" dirty="0" err="1"/>
              <a:t>inferSchema</a:t>
            </a:r>
            <a:r>
              <a:rPr lang="en-US" dirty="0"/>
              <a:t>=True</a:t>
            </a:r>
          </a:p>
          <a:p>
            <a:pPr marL="0" indent="0">
              <a:buNone/>
            </a:pPr>
            <a:r>
              <a:rPr lang="en-IN" b="1" dirty="0"/>
              <a:t>2.Key Columns</a:t>
            </a:r>
          </a:p>
          <a:p>
            <a:r>
              <a:rPr lang="en-IN" b="1" dirty="0"/>
              <a:t>Numerical Columns:</a:t>
            </a:r>
            <a:r>
              <a:rPr lang="en-IN" dirty="0"/>
              <a:t> Age, Income, </a:t>
            </a:r>
            <a:r>
              <a:rPr lang="en-IN" dirty="0" err="1"/>
              <a:t>Desired_Savings</a:t>
            </a:r>
            <a:endParaRPr lang="en-IN" dirty="0"/>
          </a:p>
          <a:p>
            <a:r>
              <a:rPr lang="en-IN" b="1" dirty="0"/>
              <a:t>Categorical Columns:</a:t>
            </a:r>
            <a:r>
              <a:rPr lang="en-IN" dirty="0"/>
              <a:t> Education, Occupation, </a:t>
            </a:r>
            <a:r>
              <a:rPr lang="en-IN" dirty="0" err="1"/>
              <a:t>Marital_Status</a:t>
            </a:r>
            <a:r>
              <a:rPr lang="en-IN" dirty="0"/>
              <a:t>, Dependents</a:t>
            </a:r>
          </a:p>
          <a:p>
            <a:r>
              <a:rPr lang="en-IN" dirty="0"/>
              <a:t>Each column represents key demographic and financial attributes for analysis.</a:t>
            </a:r>
          </a:p>
          <a:p>
            <a:pPr marL="0" indent="0">
              <a:buNone/>
            </a:pPr>
            <a:r>
              <a:rPr lang="en-IN" b="1" dirty="0"/>
              <a:t>3.Missing Values</a:t>
            </a:r>
          </a:p>
          <a:p>
            <a:r>
              <a:rPr lang="en-IN" dirty="0"/>
              <a:t>Minimal missing data detected (&lt; 2% overall).</a:t>
            </a:r>
          </a:p>
          <a:p>
            <a:r>
              <a:rPr lang="en-IN" dirty="0"/>
              <a:t>Missing values were handled using mean/mode imputation depending on column type.</a:t>
            </a:r>
          </a:p>
          <a:p>
            <a:r>
              <a:rPr lang="en-IN" dirty="0" err="1"/>
              <a:t>PySpark</a:t>
            </a:r>
            <a:r>
              <a:rPr lang="en-IN" dirty="0"/>
              <a:t> functions like </a:t>
            </a:r>
            <a:r>
              <a:rPr lang="en-IN" dirty="0" err="1"/>
              <a:t>df.na.fill</a:t>
            </a:r>
            <a:r>
              <a:rPr lang="en-IN" dirty="0"/>
              <a:t>() and </a:t>
            </a:r>
            <a:r>
              <a:rPr lang="en-IN" dirty="0" err="1"/>
              <a:t>df.dropna</a:t>
            </a:r>
            <a:r>
              <a:rPr lang="en-IN" dirty="0"/>
              <a:t>() were used where applicable.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B0DF3F-E931-B6F2-7615-9E93FBD0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78" y="499612"/>
            <a:ext cx="11214100" cy="612107"/>
          </a:xfrm>
        </p:spPr>
        <p:txBody>
          <a:bodyPr/>
          <a:lstStyle/>
          <a:p>
            <a:r>
              <a:rPr lang="en-US" dirty="0"/>
              <a:t>Initial Analysis of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E05C9-A33E-FDFA-8C46-A7B794D0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5562E-9719-C541-F043-CC466115A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137" y="712269"/>
            <a:ext cx="11054013" cy="50063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4.Duplicate Records</a:t>
            </a:r>
          </a:p>
          <a:p>
            <a:r>
              <a:rPr lang="en-US" dirty="0"/>
              <a:t>Duplicate entries were identified and removed using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df.dropDuplicates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b="1" dirty="0"/>
              <a:t>No duplicate records</a:t>
            </a:r>
            <a:r>
              <a:rPr lang="en-US" dirty="0"/>
              <a:t> remaining after cleaning.</a:t>
            </a:r>
          </a:p>
          <a:p>
            <a:pPr marL="0" indent="0">
              <a:buNone/>
            </a:pPr>
            <a:r>
              <a:rPr lang="en-US" b="1" dirty="0"/>
              <a:t>5. Outliers</a:t>
            </a:r>
          </a:p>
          <a:p>
            <a:r>
              <a:rPr lang="en-US" dirty="0"/>
              <a:t>Outliers detected in </a:t>
            </a:r>
            <a:r>
              <a:rPr lang="en-US" b="1" dirty="0"/>
              <a:t>Income</a:t>
            </a:r>
            <a:r>
              <a:rPr lang="en-US" dirty="0"/>
              <a:t> and </a:t>
            </a:r>
            <a:r>
              <a:rPr lang="en-US" b="1" dirty="0" err="1"/>
              <a:t>Desired_Savings</a:t>
            </a:r>
            <a:r>
              <a:rPr lang="en-US" dirty="0"/>
              <a:t> columns.</a:t>
            </a:r>
          </a:p>
          <a:p>
            <a:r>
              <a:rPr lang="en-US" dirty="0"/>
              <a:t>Boxplot analysis confirmed extreme values beyond the 95th percentile.</a:t>
            </a:r>
          </a:p>
          <a:p>
            <a:r>
              <a:rPr lang="en-US" dirty="0"/>
              <a:t>Outliers were retained as they represent real high-income individuals.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82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86B1-C49B-412A-571F-E888E65F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42925"/>
            <a:ext cx="11125199" cy="978729"/>
          </a:xfrm>
        </p:spPr>
        <p:txBody>
          <a:bodyPr/>
          <a:lstStyle/>
          <a:p>
            <a:r>
              <a:rPr lang="en-US" dirty="0"/>
              <a:t>Dataset Observations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4D307-5858-2C7A-1B05-4B463D92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A3F69-8DF0-09D4-E59F-FD59F723FA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70535"/>
            <a:ext cx="11214100" cy="47873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General Observations</a:t>
            </a:r>
          </a:p>
          <a:p>
            <a:r>
              <a:rPr lang="en-US" dirty="0"/>
              <a:t>The dataset is </a:t>
            </a:r>
            <a:r>
              <a:rPr lang="en-US" b="1" dirty="0"/>
              <a:t>well-structured and balanced</a:t>
            </a:r>
            <a:r>
              <a:rPr lang="en-US" dirty="0"/>
              <a:t>, containing demographic and financial information for individuals.</a:t>
            </a:r>
          </a:p>
          <a:p>
            <a:r>
              <a:rPr lang="en-US" dirty="0"/>
              <a:t>Data quality is </a:t>
            </a:r>
            <a:r>
              <a:rPr lang="en-US" b="1" dirty="0"/>
              <a:t>good</a:t>
            </a:r>
            <a:r>
              <a:rPr lang="en-US" dirty="0"/>
              <a:t> — minimal missing or inconsistent entries after preprocessing.</a:t>
            </a:r>
          </a:p>
          <a:p>
            <a:r>
              <a:rPr lang="en-US" dirty="0"/>
              <a:t>Each record provides insights into </a:t>
            </a:r>
            <a:r>
              <a:rPr lang="en-US" b="1" dirty="0"/>
              <a:t>income level, savings goals, and lifestyle factors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2.Numerical Insights</a:t>
            </a:r>
          </a:p>
          <a:p>
            <a:r>
              <a:rPr lang="en-US" b="1" dirty="0"/>
              <a:t>Income</a:t>
            </a:r>
            <a:r>
              <a:rPr lang="en-US" dirty="0"/>
              <a:t> values show a wide range, indicating </a:t>
            </a:r>
            <a:r>
              <a:rPr lang="en-US" b="1" dirty="0"/>
              <a:t>diverse financial backgrounds</a:t>
            </a:r>
            <a:r>
              <a:rPr lang="en-US" dirty="0"/>
              <a:t>.</a:t>
            </a:r>
          </a:p>
          <a:p>
            <a:r>
              <a:rPr lang="en-US" b="1" dirty="0" err="1"/>
              <a:t>Desired_Savings</a:t>
            </a:r>
            <a:r>
              <a:rPr lang="en-US" dirty="0"/>
              <a:t> correlates positively with </a:t>
            </a:r>
            <a:r>
              <a:rPr lang="en-US" b="1" dirty="0"/>
              <a:t>Income</a:t>
            </a:r>
            <a:r>
              <a:rPr lang="en-US" dirty="0"/>
              <a:t> — higher earners aim for larger savings.</a:t>
            </a:r>
          </a:p>
          <a:p>
            <a:r>
              <a:rPr lang="en-US" dirty="0"/>
              <a:t>Average Income: ₹65,000 | Average Desired Savings: ₹20,000</a:t>
            </a:r>
          </a:p>
          <a:p>
            <a:r>
              <a:rPr lang="en-US" dirty="0"/>
              <a:t>Presence of outliers in both columns represents </a:t>
            </a:r>
            <a:r>
              <a:rPr lang="en-US" b="1" dirty="0"/>
              <a:t>high-income individuals</a:t>
            </a:r>
            <a:r>
              <a:rPr lang="en-US" dirty="0"/>
              <a:t> rather than data errors.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29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17513-694F-1073-C9B3-B11B4134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002B4-5B71-2673-81F1-70D13381E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702645"/>
            <a:ext cx="11288696" cy="50159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3.Categorical Insights</a:t>
            </a:r>
          </a:p>
          <a:p>
            <a:r>
              <a:rPr lang="en-US" b="1" dirty="0"/>
              <a:t>Education:</a:t>
            </a:r>
            <a:r>
              <a:rPr lang="en-US" dirty="0"/>
              <a:t> Majority have </a:t>
            </a:r>
            <a:r>
              <a:rPr lang="en-US" b="1" dirty="0"/>
              <a:t>Undergraduate</a:t>
            </a:r>
            <a:r>
              <a:rPr lang="en-US" dirty="0"/>
              <a:t> or </a:t>
            </a:r>
            <a:r>
              <a:rPr lang="en-US" b="1" dirty="0"/>
              <a:t>Postgraduate</a:t>
            </a:r>
            <a:r>
              <a:rPr lang="en-US" dirty="0"/>
              <a:t> qualifications.</a:t>
            </a:r>
          </a:p>
          <a:p>
            <a:r>
              <a:rPr lang="en-US" b="1" dirty="0"/>
              <a:t>Occupation:</a:t>
            </a:r>
            <a:r>
              <a:rPr lang="en-US" dirty="0"/>
              <a:t> Most respondents belong to </a:t>
            </a:r>
            <a:r>
              <a:rPr lang="en-US" b="1" dirty="0"/>
              <a:t>Private sector</a:t>
            </a:r>
            <a:r>
              <a:rPr lang="en-US" dirty="0"/>
              <a:t> or </a:t>
            </a:r>
            <a:r>
              <a:rPr lang="en-US" b="1" dirty="0"/>
              <a:t>Self-employed</a:t>
            </a:r>
            <a:r>
              <a:rPr lang="en-US" dirty="0"/>
              <a:t> categories.</a:t>
            </a:r>
          </a:p>
          <a:p>
            <a:r>
              <a:rPr lang="en-US" b="1" dirty="0" err="1"/>
              <a:t>Marital_Status</a:t>
            </a:r>
            <a:r>
              <a:rPr lang="en-US" b="1" dirty="0"/>
              <a:t>:</a:t>
            </a:r>
            <a:r>
              <a:rPr lang="en-US" dirty="0"/>
              <a:t> Roughly 60% are married — a factor influencing financial planning.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4.Behavioral &amp; Regional Trends</a:t>
            </a:r>
          </a:p>
          <a:p>
            <a:r>
              <a:rPr lang="en-US" b="1" dirty="0"/>
              <a:t>Urban respondents</a:t>
            </a:r>
            <a:r>
              <a:rPr lang="en-US" dirty="0"/>
              <a:t> tend to earn and save more than semi-urban participants.</a:t>
            </a:r>
          </a:p>
          <a:p>
            <a:r>
              <a:rPr lang="en-US" b="1" dirty="0"/>
              <a:t>Dependents</a:t>
            </a:r>
            <a:r>
              <a:rPr lang="en-US" dirty="0"/>
              <a:t> count inversely affects </a:t>
            </a:r>
            <a:r>
              <a:rPr lang="en-US" b="1" dirty="0" err="1"/>
              <a:t>Desired_Savings</a:t>
            </a:r>
            <a:r>
              <a:rPr lang="en-US" dirty="0"/>
              <a:t> — families with more dependents tend to save less.</a:t>
            </a:r>
          </a:p>
          <a:p>
            <a:r>
              <a:rPr lang="en-US" dirty="0"/>
              <a:t>Indicates clear </a:t>
            </a:r>
            <a:r>
              <a:rPr lang="en-US" b="1" dirty="0"/>
              <a:t>socio-economic diversity</a:t>
            </a:r>
            <a:r>
              <a:rPr lang="en-US" dirty="0"/>
              <a:t> within the dataset.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82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20676" y="1462088"/>
            <a:ext cx="4365208" cy="442912"/>
          </a:xfrm>
        </p:spPr>
        <p:txBody>
          <a:bodyPr/>
          <a:lstStyle/>
          <a:p>
            <a:r>
              <a:rPr lang="en-US" dirty="0"/>
              <a:t>1.</a:t>
            </a:r>
            <a:r>
              <a:rPr lang="en-IN" dirty="0"/>
              <a:t> Histogram (Income Distribution)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493044"/>
            <a:ext cx="5183188" cy="442912"/>
          </a:xfrm>
        </p:spPr>
        <p:txBody>
          <a:bodyPr>
            <a:normAutofit fontScale="92500"/>
          </a:bodyPr>
          <a:lstStyle/>
          <a:p>
            <a:r>
              <a:rPr lang="en-US" dirty="0"/>
              <a:t>2.Scatter </a:t>
            </a:r>
            <a:r>
              <a:rPr lang="en-US" sz="2200" dirty="0"/>
              <a:t>Plot</a:t>
            </a:r>
            <a:r>
              <a:rPr lang="en-US" dirty="0"/>
              <a:t>(Income Vs Desired Savings)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20676" y="2045981"/>
            <a:ext cx="5213850" cy="96672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Purpose: Shows spread of income values.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Observations: Most individuals earn between ₹40,000–₹70,000; </a:t>
            </a:r>
            <a:r>
              <a:rPr lang="en-US" sz="1600" dirty="0"/>
              <a:t>few</a:t>
            </a:r>
            <a:r>
              <a:rPr lang="en-US" dirty="0"/>
              <a:t> high-income outliers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045982"/>
            <a:ext cx="5395912" cy="105774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/>
              <a:t>Purpose:</a:t>
            </a:r>
            <a:r>
              <a:rPr lang="en-US" sz="1200" dirty="0"/>
              <a:t> To visualize the relationship between Income and Desired Savings.</a:t>
            </a:r>
            <a:br>
              <a:rPr lang="en-US" sz="1200" dirty="0"/>
            </a:br>
            <a:r>
              <a:rPr lang="en-US" sz="1200" b="1" dirty="0"/>
              <a:t>Observation:</a:t>
            </a:r>
            <a:r>
              <a:rPr lang="en-US" sz="1200" dirty="0"/>
              <a:t> There is a positive correlation — as income increases, desired savings also rise, with few high-saving outliers.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DBC119A9-216B-A1CE-F64E-FE2F5B443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3" y="3661192"/>
            <a:ext cx="4241383" cy="27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FD403391-153D-448D-35A2-1273C170D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3620612"/>
            <a:ext cx="4419600" cy="28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57C74-3E71-B0F8-6BA3-631862AF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8AB0-7612-4CA9-5A70-1FD24A4D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1" y="705853"/>
            <a:ext cx="4628013" cy="3433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3.BarChart(Average income by occupation)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10A3F-B3A5-F5EE-352B-2A0CE7AC7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7171" y="762574"/>
            <a:ext cx="5421429" cy="3899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4.Box plot(Distribution of Expenses by category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9E045-7C64-B5A9-A44E-CD85572B4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152526"/>
            <a:ext cx="5651499" cy="150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  <a:r>
              <a:rPr lang="en-US" dirty="0"/>
              <a:t> To compare the average income levels across different occupations.</a:t>
            </a:r>
            <a:br>
              <a:rPr lang="en-US" dirty="0"/>
            </a:br>
            <a:r>
              <a:rPr lang="en-US" b="1" dirty="0"/>
              <a:t>Observation:</a:t>
            </a:r>
            <a:r>
              <a:rPr lang="en-US" dirty="0"/>
              <a:t> Private sector and self-employed individuals show the highest average incomes, while students and unemployed categories have the lowest.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92015B-C596-039F-9468-4F0952058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1549" y="1152527"/>
            <a:ext cx="5890661" cy="1504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  <a:r>
              <a:rPr lang="en-US" dirty="0"/>
              <a:t> To visualize the spread and variability of expenses across different spending categories.</a:t>
            </a:r>
            <a:br>
              <a:rPr lang="en-US" dirty="0"/>
            </a:br>
            <a:r>
              <a:rPr lang="en-US" b="1" dirty="0"/>
              <a:t>Observation:</a:t>
            </a:r>
            <a:r>
              <a:rPr lang="en-US" dirty="0"/>
              <a:t> Groceries and Utilities have the highest median expenses, while Education and Healthcare show greater variability with a few high-value outliers.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F2101-1C38-39C1-6A15-61F9F0A53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1" y="3087525"/>
            <a:ext cx="4786528" cy="29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55BA2FD-92F7-B55D-F557-0951FA47F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93" y="3087525"/>
            <a:ext cx="4342707" cy="30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73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1E7FD-C599-EDC4-5D83-C07427ED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575DC-3BB6-A1AC-69FC-C4530011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499" y="800100"/>
            <a:ext cx="5272087" cy="724777"/>
          </a:xfrm>
        </p:spPr>
        <p:txBody>
          <a:bodyPr/>
          <a:lstStyle/>
          <a:p>
            <a:r>
              <a:rPr lang="en-US" dirty="0"/>
              <a:t>5.Histogram(Desired Savings Percentage Distribution)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15BD2-8D1C-C708-0728-15C9D53F2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4475" y="800101"/>
            <a:ext cx="1644750" cy="561976"/>
          </a:xfrm>
        </p:spPr>
        <p:txBody>
          <a:bodyPr>
            <a:normAutofit/>
          </a:bodyPr>
          <a:lstStyle/>
          <a:p>
            <a:r>
              <a:rPr lang="en-US" dirty="0"/>
              <a:t>6.Heatmap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C86-E4A4-5054-917D-B33702C0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200" y="1524877"/>
            <a:ext cx="5505450" cy="13802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  <a:r>
              <a:rPr lang="en-US" dirty="0"/>
              <a:t> To analyze how individuals distribute their desired savings as a percentage of income.</a:t>
            </a:r>
            <a:br>
              <a:rPr lang="en-US" dirty="0"/>
            </a:br>
            <a:r>
              <a:rPr lang="en-US" b="1" dirty="0"/>
              <a:t>Observation:</a:t>
            </a:r>
            <a:r>
              <a:rPr lang="en-US" dirty="0"/>
              <a:t> Most individuals aim to save between </a:t>
            </a:r>
            <a:r>
              <a:rPr lang="en-US" b="1" dirty="0"/>
              <a:t>10%–25%</a:t>
            </a:r>
            <a:r>
              <a:rPr lang="en-US" dirty="0"/>
              <a:t> of their income, indicating moderate saving habits, while very few target extremely high savings percentages.</a:t>
            </a: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DC6562-A601-B902-C75D-40C992AAA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524877"/>
            <a:ext cx="5643880" cy="1548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Purpose:</a:t>
            </a:r>
            <a:r>
              <a:rPr lang="en-US" sz="1600" dirty="0"/>
              <a:t> To visualize correlations between numerical features such as income, expenses, and savings.</a:t>
            </a:r>
            <a:br>
              <a:rPr lang="en-US" sz="1600" dirty="0"/>
            </a:br>
            <a:r>
              <a:rPr lang="en-US" sz="1600" b="1" dirty="0"/>
              <a:t>Observation:</a:t>
            </a:r>
            <a:r>
              <a:rPr lang="en-US" sz="1600" dirty="0"/>
              <a:t> A strong positive correlation is seen between </a:t>
            </a:r>
            <a:r>
              <a:rPr lang="en-US" sz="1600" b="1" dirty="0" err="1"/>
              <a:t>Income</a:t>
            </a:r>
            <a:r>
              <a:rPr lang="en-US" sz="1600" dirty="0" err="1"/>
              <a:t>while</a:t>
            </a:r>
            <a:r>
              <a:rPr lang="en-US" sz="1600" dirty="0"/>
              <a:t> most expense categories show weak or moderate relationships, indicating diverse spending behaviors.</a:t>
            </a:r>
            <a:endParaRPr lang="en-IN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C448B8-8A2F-1886-959C-CC1F536A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3" y="3073316"/>
            <a:ext cx="4464142" cy="298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6A7098C-5EAC-6627-E599-A1D7BC26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50" y="2950583"/>
            <a:ext cx="3555833" cy="322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31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369</TotalTime>
  <Words>1178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Trade Gothic LT Pro</vt:lpstr>
      <vt:lpstr>Trebuchet MS</vt:lpstr>
      <vt:lpstr>Office Theme</vt:lpstr>
      <vt:lpstr>Indian Personal Finance and Spending Habits</vt:lpstr>
      <vt:lpstr>Introduction</vt:lpstr>
      <vt:lpstr>Initial Analysis of the Dataset</vt:lpstr>
      <vt:lpstr>PowerPoint Presentation</vt:lpstr>
      <vt:lpstr>Dataset Observations </vt:lpstr>
      <vt:lpstr>PowerPoint Presentation</vt:lpstr>
      <vt:lpstr>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Anusha</dc:creator>
  <cp:lastModifiedBy>Anusha</cp:lastModifiedBy>
  <cp:revision>2</cp:revision>
  <dcterms:created xsi:type="dcterms:W3CDTF">2025-10-05T11:58:02Z</dcterms:created>
  <dcterms:modified xsi:type="dcterms:W3CDTF">2025-10-06T04:19:46Z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