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alibri (MS) Bold Italics" charset="1" panose="020F07020304040A0204"/>
      <p:regular r:id="rId20"/>
    </p:embeddedFont>
    <p:embeddedFont>
      <p:font typeface="Canva Sans Bold" charset="1" panose="020B0803030501040103"/>
      <p:regular r:id="rId21"/>
    </p:embeddedFont>
    <p:embeddedFont>
      <p:font typeface="Calibri (MS)" charset="1" panose="020F0502020204030204"/>
      <p:regular r:id="rId22"/>
    </p:embeddedFont>
    <p:embeddedFont>
      <p:font typeface="Canva Sans" charset="1" panose="020B0503030501040103"/>
      <p:regular r:id="rId23"/>
    </p:embeddedFont>
    <p:embeddedFont>
      <p:font typeface="Calibri (MS) Bold" charset="1" panose="020F070203040403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62" y="2667"/>
            <a:ext cx="18283237" cy="10284333"/>
            <a:chOff x="0" y="0"/>
            <a:chExt cx="24377649" cy="13712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77650" cy="13712444"/>
            </a:xfrm>
            <a:custGeom>
              <a:avLst/>
              <a:gdLst/>
              <a:ahLst/>
              <a:cxnLst/>
              <a:rect r="r" b="b" t="t" l="l"/>
              <a:pathLst>
                <a:path h="13712444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3712444"/>
                  </a:lnTo>
                  <a:lnTo>
                    <a:pt x="0" y="13712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6" t="0" r="-3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14348" y="0"/>
            <a:ext cx="8294823" cy="5529882"/>
            <a:chOff x="0" y="0"/>
            <a:chExt cx="11059764" cy="73731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059795" cy="7373239"/>
            </a:xfrm>
            <a:custGeom>
              <a:avLst/>
              <a:gdLst/>
              <a:ahLst/>
              <a:cxnLst/>
              <a:rect r="r" b="b" t="t" l="l"/>
              <a:pathLst>
                <a:path h="7373239" w="11059795">
                  <a:moveTo>
                    <a:pt x="0" y="0"/>
                  </a:moveTo>
                  <a:lnTo>
                    <a:pt x="11059795" y="0"/>
                  </a:lnTo>
                  <a:lnTo>
                    <a:pt x="11059795" y="7373239"/>
                  </a:lnTo>
                  <a:lnTo>
                    <a:pt x="0" y="73732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0" y="4446191"/>
            <a:ext cx="17018342" cy="3100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44"/>
              </a:lnSpc>
            </a:pPr>
            <a:r>
              <a:rPr lang="en-US" b="true" sz="8400" i="true" spc="1310" u="sng">
                <a:solidFill>
                  <a:srgbClr val="F3F2F4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SPAM FILTER USING BAYES THEOREM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55812" y="750725"/>
            <a:ext cx="11776329" cy="8785574"/>
            <a:chOff x="0" y="0"/>
            <a:chExt cx="15701772" cy="11714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01772" cy="11714099"/>
            </a:xfrm>
            <a:custGeom>
              <a:avLst/>
              <a:gdLst/>
              <a:ahLst/>
              <a:cxnLst/>
              <a:rect r="r" b="b" t="t" l="l"/>
              <a:pathLst>
                <a:path h="11714099" w="15701772">
                  <a:moveTo>
                    <a:pt x="0" y="0"/>
                  </a:moveTo>
                  <a:lnTo>
                    <a:pt x="15701772" y="0"/>
                  </a:lnTo>
                  <a:lnTo>
                    <a:pt x="15701772" y="11714099"/>
                  </a:lnTo>
                  <a:lnTo>
                    <a:pt x="0" y="117140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36424" y="1617758"/>
            <a:ext cx="10015156" cy="7051453"/>
            <a:chOff x="0" y="0"/>
            <a:chExt cx="13353541" cy="9401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3542" cy="9401937"/>
            </a:xfrm>
            <a:custGeom>
              <a:avLst/>
              <a:gdLst/>
              <a:ahLst/>
              <a:cxnLst/>
              <a:rect r="r" b="b" t="t" l="l"/>
              <a:pathLst>
                <a:path h="9401937" w="13353542">
                  <a:moveTo>
                    <a:pt x="0" y="0"/>
                  </a:moveTo>
                  <a:lnTo>
                    <a:pt x="13353542" y="0"/>
                  </a:lnTo>
                  <a:lnTo>
                    <a:pt x="13353542" y="9401937"/>
                  </a:lnTo>
                  <a:lnTo>
                    <a:pt x="0" y="94019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3237" cy="10284333"/>
            <a:chOff x="0" y="0"/>
            <a:chExt cx="24377649" cy="13712444"/>
          </a:xfrm>
        </p:grpSpPr>
        <p:sp>
          <p:nvSpPr>
            <p:cNvPr name="Freeform 3" id="3" descr="Celestia-R1---OverlayContentHD.png"/>
            <p:cNvSpPr/>
            <p:nvPr/>
          </p:nvSpPr>
          <p:spPr>
            <a:xfrm flipH="false" flipV="false" rot="0">
              <a:off x="0" y="0"/>
              <a:ext cx="24377650" cy="13712444"/>
            </a:xfrm>
            <a:custGeom>
              <a:avLst/>
              <a:gdLst/>
              <a:ahLst/>
              <a:cxnLst/>
              <a:rect r="r" b="b" t="t" l="l"/>
              <a:pathLst>
                <a:path h="13712444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3712444"/>
                  </a:lnTo>
                  <a:lnTo>
                    <a:pt x="0" y="13712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2" y="657225"/>
            <a:ext cx="15197138" cy="2441575"/>
            <a:chOff x="0" y="0"/>
            <a:chExt cx="20262851" cy="3255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62850" cy="3255433"/>
            </a:xfrm>
            <a:custGeom>
              <a:avLst/>
              <a:gdLst/>
              <a:ahLst/>
              <a:cxnLst/>
              <a:rect r="r" b="b" t="t" l="l"/>
              <a:pathLst>
                <a:path h="3255433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3255433"/>
                  </a:lnTo>
                  <a:lnTo>
                    <a:pt x="0" y="3255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20262851" cy="336973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i="true" u="sng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Conclusion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2" y="1875098"/>
            <a:ext cx="16230600" cy="5977433"/>
            <a:chOff x="0" y="0"/>
            <a:chExt cx="21640800" cy="79699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640800" cy="7969911"/>
            </a:xfrm>
            <a:custGeom>
              <a:avLst/>
              <a:gdLst/>
              <a:ahLst/>
              <a:cxnLst/>
              <a:rect r="r" b="b" t="t" l="l"/>
              <a:pathLst>
                <a:path h="7969911" w="21640800">
                  <a:moveTo>
                    <a:pt x="0" y="0"/>
                  </a:moveTo>
                  <a:lnTo>
                    <a:pt x="21640800" y="0"/>
                  </a:lnTo>
                  <a:lnTo>
                    <a:pt x="21640800" y="7969911"/>
                  </a:lnTo>
                  <a:lnTo>
                    <a:pt x="0" y="79699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1640800" cy="80270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Naive Bayes is fast and effective for spam filtering.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Works well even with a small training dataset.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Ideal for real-time applications like email filtering. 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3237" cy="10284333"/>
            <a:chOff x="0" y="0"/>
            <a:chExt cx="24377649" cy="13712444"/>
          </a:xfrm>
        </p:grpSpPr>
        <p:sp>
          <p:nvSpPr>
            <p:cNvPr name="Freeform 3" id="3" descr="Celestia-R1---OverlayContentHD.png"/>
            <p:cNvSpPr/>
            <p:nvPr/>
          </p:nvSpPr>
          <p:spPr>
            <a:xfrm flipH="false" flipV="false" rot="0">
              <a:off x="0" y="0"/>
              <a:ext cx="24377650" cy="13712444"/>
            </a:xfrm>
            <a:custGeom>
              <a:avLst/>
              <a:gdLst/>
              <a:ahLst/>
              <a:cxnLst/>
              <a:rect r="r" b="b" t="t" l="l"/>
              <a:pathLst>
                <a:path h="13712444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3712444"/>
                  </a:lnTo>
                  <a:lnTo>
                    <a:pt x="0" y="13712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1" y="657225"/>
            <a:ext cx="15197138" cy="2441575"/>
            <a:chOff x="0" y="0"/>
            <a:chExt cx="20262851" cy="3255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62850" cy="3255433"/>
            </a:xfrm>
            <a:custGeom>
              <a:avLst/>
              <a:gdLst/>
              <a:ahLst/>
              <a:cxnLst/>
              <a:rect r="r" b="b" t="t" l="l"/>
              <a:pathLst>
                <a:path h="3255433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3255433"/>
                  </a:lnTo>
                  <a:lnTo>
                    <a:pt x="0" y="3255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20262851" cy="336973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i="true" u="sng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Fucture scope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1873998"/>
            <a:ext cx="16620862" cy="6119098"/>
            <a:chOff x="0" y="0"/>
            <a:chExt cx="22161149" cy="81587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161150" cy="8158798"/>
            </a:xfrm>
            <a:custGeom>
              <a:avLst/>
              <a:gdLst/>
              <a:ahLst/>
              <a:cxnLst/>
              <a:rect r="r" b="b" t="t" l="l"/>
              <a:pathLst>
                <a:path h="8158798" w="22161150">
                  <a:moveTo>
                    <a:pt x="0" y="0"/>
                  </a:moveTo>
                  <a:lnTo>
                    <a:pt x="22161150" y="0"/>
                  </a:lnTo>
                  <a:lnTo>
                    <a:pt x="22161150" y="8158798"/>
                  </a:lnTo>
                  <a:lnTo>
                    <a:pt x="0" y="81587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2161149" cy="82159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Implement on live email data (Gmail/Outlook integration).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Improve accuracy using TF-IDF and NLP techniques.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Extend for phishing or scam message detection.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Use in chatbots or messaging platforms.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3237" cy="10284333"/>
            <a:chOff x="0" y="0"/>
            <a:chExt cx="24377649" cy="13712444"/>
          </a:xfrm>
        </p:grpSpPr>
        <p:sp>
          <p:nvSpPr>
            <p:cNvPr name="Freeform 3" id="3" descr="Celestia-R1---OverlayTitleHD.png"/>
            <p:cNvSpPr/>
            <p:nvPr/>
          </p:nvSpPr>
          <p:spPr>
            <a:xfrm flipH="false" flipV="false" rot="0">
              <a:off x="0" y="0"/>
              <a:ext cx="24377650" cy="13712444"/>
            </a:xfrm>
            <a:custGeom>
              <a:avLst/>
              <a:gdLst/>
              <a:ahLst/>
              <a:cxnLst/>
              <a:rect r="r" b="b" t="t" l="l"/>
              <a:pathLst>
                <a:path h="13712444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3712444"/>
                  </a:lnTo>
                  <a:lnTo>
                    <a:pt x="0" y="13712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66118" y="2430004"/>
            <a:ext cx="14029688" cy="5073434"/>
            <a:chOff x="0" y="0"/>
            <a:chExt cx="18706251" cy="67645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706250" cy="6764579"/>
            </a:xfrm>
            <a:custGeom>
              <a:avLst/>
              <a:gdLst/>
              <a:ahLst/>
              <a:cxnLst/>
              <a:rect r="r" b="b" t="t" l="l"/>
              <a:pathLst>
                <a:path h="6764579" w="18706250">
                  <a:moveTo>
                    <a:pt x="0" y="0"/>
                  </a:moveTo>
                  <a:lnTo>
                    <a:pt x="18706250" y="0"/>
                  </a:lnTo>
                  <a:lnTo>
                    <a:pt x="18706250" y="6764579"/>
                  </a:lnTo>
                  <a:lnTo>
                    <a:pt x="0" y="67645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18706251" cy="690745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8640"/>
                </a:lnSpc>
              </a:pPr>
              <a:r>
                <a:rPr lang="en-US" b="true" sz="7200" i="true" u="sng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06286"/>
            <a:ext cx="508077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3774" y="3496959"/>
            <a:ext cx="6467151" cy="512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51070" indent="-625535" lvl="1">
              <a:lnSpc>
                <a:spcPts val="8112"/>
              </a:lnSpc>
              <a:buAutoNum type="arabicPeriod" startAt="1"/>
            </a:pPr>
            <a:r>
              <a:rPr lang="en-US" b="true" sz="57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ANUSHA V</a:t>
            </a:r>
          </a:p>
          <a:p>
            <a:pPr algn="l" marL="1251070" indent="-625535" lvl="1">
              <a:lnSpc>
                <a:spcPts val="8112"/>
              </a:lnSpc>
              <a:buAutoNum type="arabicPeriod" startAt="1"/>
            </a:pPr>
            <a:r>
              <a:rPr lang="en-US" b="true" sz="57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YASINI S</a:t>
            </a:r>
          </a:p>
          <a:p>
            <a:pPr algn="l" marL="1251070" indent="-625535" lvl="1">
              <a:lnSpc>
                <a:spcPts val="8112"/>
              </a:lnSpc>
              <a:buAutoNum type="arabicPeriod" startAt="1"/>
            </a:pPr>
            <a:r>
              <a:rPr lang="en-US" b="true" sz="57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HARIHARAN G</a:t>
            </a:r>
          </a:p>
          <a:p>
            <a:pPr algn="l" marL="1251070" indent="-625535" lvl="1">
              <a:lnSpc>
                <a:spcPts val="8112"/>
              </a:lnSpc>
              <a:buAutoNum type="arabicPeriod" startAt="1"/>
            </a:pPr>
            <a:r>
              <a:rPr lang="en-US" b="true" sz="57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ABISHEK</a:t>
            </a:r>
          </a:p>
          <a:p>
            <a:pPr algn="l" marL="1251070" indent="-625535" lvl="1">
              <a:lnSpc>
                <a:spcPts val="8112"/>
              </a:lnSpc>
              <a:buAutoNum type="arabicPeriod" startAt="1"/>
            </a:pPr>
            <a:r>
              <a:rPr lang="en-US" b="true" sz="579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ABHINAV 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3237" cy="10284333"/>
            <a:chOff x="0" y="0"/>
            <a:chExt cx="24377649" cy="13712444"/>
          </a:xfrm>
        </p:grpSpPr>
        <p:sp>
          <p:nvSpPr>
            <p:cNvPr name="Freeform 3" id="3" descr="Celestia-R1---OverlayContentHD.png"/>
            <p:cNvSpPr/>
            <p:nvPr/>
          </p:nvSpPr>
          <p:spPr>
            <a:xfrm flipH="false" flipV="false" rot="0">
              <a:off x="0" y="0"/>
              <a:ext cx="24377650" cy="13712444"/>
            </a:xfrm>
            <a:custGeom>
              <a:avLst/>
              <a:gdLst/>
              <a:ahLst/>
              <a:cxnLst/>
              <a:rect r="r" b="b" t="t" l="l"/>
              <a:pathLst>
                <a:path h="13712444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3712444"/>
                  </a:lnTo>
                  <a:lnTo>
                    <a:pt x="0" y="13712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1" y="657225"/>
            <a:ext cx="15197138" cy="2441575"/>
            <a:chOff x="0" y="0"/>
            <a:chExt cx="20262851" cy="3255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62850" cy="3255433"/>
            </a:xfrm>
            <a:custGeom>
              <a:avLst/>
              <a:gdLst/>
              <a:ahLst/>
              <a:cxnLst/>
              <a:rect r="r" b="b" t="t" l="l"/>
              <a:pathLst>
                <a:path h="3255433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3255433"/>
                  </a:lnTo>
                  <a:lnTo>
                    <a:pt x="0" y="3255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20262851" cy="336973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i="true" u="sng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Introduction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1" y="3084511"/>
            <a:ext cx="15197138" cy="5602289"/>
            <a:chOff x="0" y="0"/>
            <a:chExt cx="20262851" cy="74697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62850" cy="7469718"/>
            </a:xfrm>
            <a:custGeom>
              <a:avLst/>
              <a:gdLst/>
              <a:ahLst/>
              <a:cxnLst/>
              <a:rect r="r" b="b" t="t" l="l"/>
              <a:pathLst>
                <a:path h="7469718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7469718"/>
                  </a:lnTo>
                  <a:lnTo>
                    <a:pt x="0" y="74697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262851" cy="752686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Spam emails are unwanted or harmful emails.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 spam filter automatically identifies and removes such emails.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We use Naive Bayes Theorem to classify emails as spam or not spam.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It is one of the simplest and most effective classification techniques in NLP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3237" cy="10284333"/>
            <a:chOff x="0" y="0"/>
            <a:chExt cx="24377649" cy="13712444"/>
          </a:xfrm>
        </p:grpSpPr>
        <p:sp>
          <p:nvSpPr>
            <p:cNvPr name="Freeform 3" id="3" descr="Celestia-R1---OverlayContentHD.png"/>
            <p:cNvSpPr/>
            <p:nvPr/>
          </p:nvSpPr>
          <p:spPr>
            <a:xfrm flipH="false" flipV="false" rot="0">
              <a:off x="0" y="0"/>
              <a:ext cx="24377650" cy="13712444"/>
            </a:xfrm>
            <a:custGeom>
              <a:avLst/>
              <a:gdLst/>
              <a:ahLst/>
              <a:cxnLst/>
              <a:rect r="r" b="b" t="t" l="l"/>
              <a:pathLst>
                <a:path h="13712444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3712444"/>
                  </a:lnTo>
                  <a:lnTo>
                    <a:pt x="0" y="13712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1" y="657225"/>
            <a:ext cx="15197138" cy="2441575"/>
            <a:chOff x="0" y="0"/>
            <a:chExt cx="20262851" cy="3255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62850" cy="3255433"/>
            </a:xfrm>
            <a:custGeom>
              <a:avLst/>
              <a:gdLst/>
              <a:ahLst/>
              <a:cxnLst/>
              <a:rect r="r" b="b" t="t" l="l"/>
              <a:pathLst>
                <a:path h="3255433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3255433"/>
                  </a:lnTo>
                  <a:lnTo>
                    <a:pt x="0" y="3255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20262851" cy="336973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i="true" u="sng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Objective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1" y="3084511"/>
            <a:ext cx="15197138" cy="5602289"/>
            <a:chOff x="0" y="0"/>
            <a:chExt cx="20262851" cy="74697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62850" cy="7469718"/>
            </a:xfrm>
            <a:custGeom>
              <a:avLst/>
              <a:gdLst/>
              <a:ahLst/>
              <a:cxnLst/>
              <a:rect r="r" b="b" t="t" l="l"/>
              <a:pathLst>
                <a:path h="7469718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7469718"/>
                  </a:lnTo>
                  <a:lnTo>
                    <a:pt x="0" y="74697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262851" cy="752686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To build an email spam classifier.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To implement Naive Bayes algorithm for text classification.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To understand how mathematical probability helps in real-world applications like spam filtering.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3237" cy="10284333"/>
            <a:chOff x="0" y="0"/>
            <a:chExt cx="24377649" cy="13712444"/>
          </a:xfrm>
        </p:grpSpPr>
        <p:sp>
          <p:nvSpPr>
            <p:cNvPr name="Freeform 3" id="3" descr="Celestia-R1---OverlayContentHD.png"/>
            <p:cNvSpPr/>
            <p:nvPr/>
          </p:nvSpPr>
          <p:spPr>
            <a:xfrm flipH="false" flipV="false" rot="0">
              <a:off x="0" y="0"/>
              <a:ext cx="24377650" cy="13712444"/>
            </a:xfrm>
            <a:custGeom>
              <a:avLst/>
              <a:gdLst/>
              <a:ahLst/>
              <a:cxnLst/>
              <a:rect r="r" b="b" t="t" l="l"/>
              <a:pathLst>
                <a:path h="13712444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3712444"/>
                  </a:lnTo>
                  <a:lnTo>
                    <a:pt x="0" y="13712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1" y="771525"/>
            <a:ext cx="15197138" cy="2441575"/>
            <a:chOff x="0" y="0"/>
            <a:chExt cx="20262851" cy="3255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62850" cy="3255433"/>
            </a:xfrm>
            <a:custGeom>
              <a:avLst/>
              <a:gdLst/>
              <a:ahLst/>
              <a:cxnLst/>
              <a:rect r="r" b="b" t="t" l="l"/>
              <a:pathLst>
                <a:path h="3255433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3255433"/>
                  </a:lnTo>
                  <a:lnTo>
                    <a:pt x="0" y="3255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20262851" cy="336973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i="true" u="sng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What Are the Mathematical Concepts Used?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1" y="3084511"/>
            <a:ext cx="15197138" cy="5602289"/>
            <a:chOff x="0" y="0"/>
            <a:chExt cx="20262851" cy="74697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62850" cy="7469718"/>
            </a:xfrm>
            <a:custGeom>
              <a:avLst/>
              <a:gdLst/>
              <a:ahLst/>
              <a:cxnLst/>
              <a:rect r="r" b="b" t="t" l="l"/>
              <a:pathLst>
                <a:path h="7469718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7469718"/>
                  </a:lnTo>
                  <a:lnTo>
                    <a:pt x="0" y="74697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262851" cy="752686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Bayes Theorem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Conditional Probability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Probability Distribution 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Text Preprocessing (TF/IDF, tokenization, etc.)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Log Likelihood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3237" cy="10284333"/>
            <a:chOff x="0" y="0"/>
            <a:chExt cx="24377649" cy="13712444"/>
          </a:xfrm>
        </p:grpSpPr>
        <p:sp>
          <p:nvSpPr>
            <p:cNvPr name="Freeform 3" id="3" descr="Celestia-R1---OverlayContentHD.png"/>
            <p:cNvSpPr/>
            <p:nvPr/>
          </p:nvSpPr>
          <p:spPr>
            <a:xfrm flipH="false" flipV="false" rot="0">
              <a:off x="0" y="0"/>
              <a:ext cx="24377650" cy="13712444"/>
            </a:xfrm>
            <a:custGeom>
              <a:avLst/>
              <a:gdLst/>
              <a:ahLst/>
              <a:cxnLst/>
              <a:rect r="r" b="b" t="t" l="l"/>
              <a:pathLst>
                <a:path h="13712444" w="24377650">
                  <a:moveTo>
                    <a:pt x="0" y="0"/>
                  </a:moveTo>
                  <a:lnTo>
                    <a:pt x="24377650" y="0"/>
                  </a:lnTo>
                  <a:lnTo>
                    <a:pt x="24377650" y="13712444"/>
                  </a:lnTo>
                  <a:lnTo>
                    <a:pt x="0" y="13712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1" y="657225"/>
            <a:ext cx="15197138" cy="2441575"/>
            <a:chOff x="0" y="0"/>
            <a:chExt cx="20262851" cy="3255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262850" cy="3255433"/>
            </a:xfrm>
            <a:custGeom>
              <a:avLst/>
              <a:gdLst/>
              <a:ahLst/>
              <a:cxnLst/>
              <a:rect r="r" b="b" t="t" l="l"/>
              <a:pathLst>
                <a:path h="3255433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3255433"/>
                  </a:lnTo>
                  <a:lnTo>
                    <a:pt x="0" y="3255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20262851" cy="336973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 i="true" u="sng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Explain the concept in depth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1" y="3084511"/>
            <a:ext cx="15197138" cy="5602289"/>
            <a:chOff x="0" y="0"/>
            <a:chExt cx="20262851" cy="74697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62850" cy="7469718"/>
            </a:xfrm>
            <a:custGeom>
              <a:avLst/>
              <a:gdLst/>
              <a:ahLst/>
              <a:cxnLst/>
              <a:rect r="r" b="b" t="t" l="l"/>
              <a:pathLst>
                <a:path h="7469718" w="20262850">
                  <a:moveTo>
                    <a:pt x="0" y="0"/>
                  </a:moveTo>
                  <a:lnTo>
                    <a:pt x="20262850" y="0"/>
                  </a:lnTo>
                  <a:lnTo>
                    <a:pt x="20262850" y="7469718"/>
                  </a:lnTo>
                  <a:lnTo>
                    <a:pt x="0" y="74697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262851" cy="752686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Bayes Theorem:</a:t>
              </a:r>
            </a:p>
            <a:p>
              <a:pPr algn="l" marL="855107" indent="-171021" lvl="4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       P(A|B) = P(B|A).P(A)/P(B)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 = message is spam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 = set of words in the email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We calculate:      </a:t>
              </a:r>
            </a:p>
            <a:p>
              <a:pPr algn="l" marL="855107" indent="-171021" lvl="4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        °P(Spam|Words)      </a:t>
              </a:r>
            </a:p>
            <a:p>
              <a:pPr algn="l" marL="855107" indent="-171021" lvl="4">
                <a:lnSpc>
                  <a:spcPts val="3240"/>
                </a:lnSpc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        °P(Not Spam|Words)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The classifier chooses the higher of the two.</a:t>
              </a:r>
            </a:p>
            <a:p>
              <a:pPr algn="l" marL="855107" indent="-171021" lvl="4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Naive Assumption: All features (words) are independent.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5CE1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56591" y="-76200"/>
            <a:ext cx="5142431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41348" y="813998"/>
            <a:ext cx="2260432" cy="1323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pandas as pd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collections import defaultdict, Counter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re, math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matplotlib.pyplot as plt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Load the CSV file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df = pd.read_csv(r"C:\Users\tebin\Desktop\Inlustro- P1\email2-100.csv")  # Adjust path if moved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Function to clean and split email text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 extract_words(text):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return re.sub(r'[^a-z0-9\s]', '', str(text).lower()).split()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Initialize word counts and counters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spam_words, nonspam_words = defaultdict(int), defaultdict(int)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spam_count = nonspam_count = 0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Count word frequencies for spam and non-spam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_, row in df.iterrows():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words = extract_words(row['text'])  # Ensure the column is named 'text'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label = str(row['LABEL']).strip().lower()  # Use 'LABEL' column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if label == 'spam':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spam_count += 1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for word in words: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spam_words[word] += 1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elif label == 'non-spam':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nonspam_count += 1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for word in words: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nonspam_words[word] += 1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Prior probabilities and vocabulary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total_emails = spam_count + nonspam_count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p_spam = spam_count / total_emails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p_nonspam = nonspam_count / total_emails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vocab = set(spam_words) | set(nonspam_words)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 = len(vocab)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Word probability with Laplace smoothing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 word_prob(word, label):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if label == 'spam':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(spam_words[word] + 1) / (sum(spam_words.values()) + V)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else: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(nonspam_words[word] + 1) / (sum(nonspam_words.values()) + V)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Classifier function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 classify(email):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words = extract_words(email)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spam_log = math.log(p_spam)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nonspam_log = math.log(p_nonspam)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for word in words: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spam_log += math.log(word_prob(word, 'spam'))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nonspam_log += math.log(word_prob(word, 'non-spam'))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return 'spam' if spam_log &gt; nonspam_log else 'non-spam'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Accuracy evaluation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correct = sum(classify(row['text']) == str(row['LABEL']).strip().lower() for _, row in df.iterrows())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print(f"\n✅ Accuracy: {correct / len(df):.2%}")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Confusion matrix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 = Counter((str(row['LABEL']).strip().lower(), classify(row['text'])) for _, row in df.iterrows())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print("\n📊 Confusion Matrix:")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print(f"{'':&lt;17}{'Pred Non-spam':&lt;15}{'Pred Spam'}")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print(f"{'Actual Non-spam':&lt;17}{conf[('non-spam','non-spam')]:&lt;15}{conf[('non-spam','spam')]}")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print(f"{'Actual Spam':&lt;17}{conf[('spam','non-spam')]:&lt;15}{conf[('spam','spam')]}")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Plotting top 10 spam/non-spam words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 plot_top_words(word_dict, label):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top = sorted(word_dict.items(), key=lambda x: x[1], reverse=True)[:10]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words, counts = zip(*top)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plt.bar(words, counts, color='red' if label == 'spam' else 'green')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plt.title(f"Top 10 {label.capitalize()} Words")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plt.xticks(rotation=45)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plt.tight_layout()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plt.show()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plot_top_words(spam_words, 'spam')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plot_top_words(nonspam_words, 'non-spam')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# ✅ Optional: Try custom input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while True: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test_email = input("\n✉️ Enter a test email (or type 'exit' to stop):\n&gt; ")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if test_email.strip().lower() == 'exit':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break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result = classify(test_email)</a:t>
            </a:r>
          </a:p>
          <a:p>
            <a:pPr algn="l">
              <a:lnSpc>
                <a:spcPts val="667"/>
              </a:lnSpc>
            </a:pPr>
            <a:r>
              <a:rPr lang="en-US" sz="4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print(f"🧠 This email is classified as: {result.upper()}")</a:t>
            </a: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  <a:p>
            <a:pPr algn="l">
              <a:lnSpc>
                <a:spcPts val="66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149" y="2622048"/>
            <a:ext cx="15588140" cy="5259705"/>
            <a:chOff x="0" y="0"/>
            <a:chExt cx="20784186" cy="70129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84186" cy="7012940"/>
            </a:xfrm>
            <a:custGeom>
              <a:avLst/>
              <a:gdLst/>
              <a:ahLst/>
              <a:cxnLst/>
              <a:rect r="r" b="b" t="t" l="l"/>
              <a:pathLst>
                <a:path h="7012940" w="20784186">
                  <a:moveTo>
                    <a:pt x="0" y="0"/>
                  </a:moveTo>
                  <a:lnTo>
                    <a:pt x="20784186" y="0"/>
                  </a:lnTo>
                  <a:lnTo>
                    <a:pt x="20784186" y="7012940"/>
                  </a:lnTo>
                  <a:lnTo>
                    <a:pt x="0" y="70129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426141" y="-133350"/>
            <a:ext cx="2403331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b="true" sz="5400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38969" y="514350"/>
            <a:ext cx="12410027" cy="9258300"/>
            <a:chOff x="0" y="0"/>
            <a:chExt cx="16546703" cy="1234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46703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16546703">
                  <a:moveTo>
                    <a:pt x="0" y="0"/>
                  </a:moveTo>
                  <a:lnTo>
                    <a:pt x="16546703" y="0"/>
                  </a:lnTo>
                  <a:lnTo>
                    <a:pt x="16546703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DAGuxdwalKQ</dc:identifier>
  <dcterms:modified xsi:type="dcterms:W3CDTF">2011-08-01T06:04:30Z</dcterms:modified>
  <cp:revision>1</cp:revision>
  <dc:title>DOC-20250801-WA0011.</dc:title>
</cp:coreProperties>
</file>