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1150" lvl="0" marL="457200" rtl="0">
              <a:lnSpc>
                <a:spcPct val="115000"/>
              </a:lnSpc>
              <a:spcBef>
                <a:spcPts val="0"/>
              </a:spcBef>
              <a:spcAft>
                <a:spcPts val="1600"/>
              </a:spcAft>
              <a:buClr>
                <a:srgbClr val="434343"/>
              </a:buClr>
              <a:buSzPct val="100000"/>
              <a:buFont typeface="Nunito"/>
            </a:pPr>
            <a:r>
              <a:rPr lang="en" sz="1300">
                <a:solidFill>
                  <a:srgbClr val="434343"/>
                </a:solidFill>
                <a:latin typeface="Nunito"/>
                <a:ea typeface="Nunito"/>
                <a:cs typeface="Nunito"/>
                <a:sym typeface="Nunito"/>
              </a:rPr>
              <a:t>incoming request first assigned to the server that is handling the least number of connections.</a:t>
            </a:r>
          </a:p>
          <a:p>
            <a:pPr indent="-311150" lvl="0" marL="457200" rtl="0">
              <a:lnSpc>
                <a:spcPct val="115000"/>
              </a:lnSpc>
              <a:spcBef>
                <a:spcPts val="0"/>
              </a:spcBef>
              <a:spcAft>
                <a:spcPts val="1600"/>
              </a:spcAft>
              <a:buClr>
                <a:srgbClr val="434343"/>
              </a:buClr>
              <a:buSzPct val="100000"/>
              <a:buFont typeface="Nunito"/>
            </a:pPr>
            <a:r>
              <a:rPr lang="en">
                <a:solidFill>
                  <a:srgbClr val="434343"/>
                </a:solidFill>
                <a:latin typeface="Nunito"/>
                <a:ea typeface="Nunito"/>
                <a:cs typeface="Nunito"/>
                <a:sym typeface="Nunito"/>
              </a:rPr>
              <a:t>Each server would have a weight associated with it, which could be based on the hardware capability of that server. This would result in the server with better capabilities getting more request, while those with subprime capabilities getting fewer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a:spcBef>
                <a:spcPts val="0"/>
              </a:spcBef>
              <a:buNone/>
            </a:pPr>
            <a:r>
              <a:rPr lang="en"/>
              <a:t>Load-Balancer</a:t>
            </a:r>
          </a:p>
        </p:txBody>
      </p:sp>
      <p:sp>
        <p:nvSpPr>
          <p:cNvPr id="278" name="Shape 278"/>
          <p:cNvSpPr txBox="1"/>
          <p:nvPr>
            <p:ph idx="1" type="subTitle"/>
          </p:nvPr>
        </p:nvSpPr>
        <p:spPr>
          <a:xfrm>
            <a:off x="764000" y="3587750"/>
            <a:ext cx="4255500" cy="1088400"/>
          </a:xfrm>
          <a:prstGeom prst="rect">
            <a:avLst/>
          </a:prstGeom>
        </p:spPr>
        <p:txBody>
          <a:bodyPr anchorCtr="0" anchor="t" bIns="91425" lIns="91425" rIns="91425" wrap="square" tIns="91425">
            <a:noAutofit/>
          </a:bodyPr>
          <a:lstStyle/>
          <a:p>
            <a:pPr lvl="0">
              <a:spcBef>
                <a:spcPts val="0"/>
              </a:spcBef>
              <a:buNone/>
            </a:pPr>
            <a:r>
              <a:rPr lang="en"/>
              <a:t>CS 249</a:t>
            </a:r>
          </a:p>
          <a:p>
            <a:pPr lvl="0">
              <a:spcBef>
                <a:spcPts val="0"/>
              </a:spcBef>
              <a:buNone/>
            </a:pPr>
            <a:r>
              <a:rPr lang="en"/>
              <a:t>Team #2</a:t>
            </a:r>
          </a:p>
          <a:p>
            <a:pPr lvl="0">
              <a:spcBef>
                <a:spcPts val="0"/>
              </a:spcBef>
              <a:buNone/>
            </a:pPr>
            <a:r>
              <a:rPr lang="en"/>
              <a:t>Rashmeet Khanuja, Anusha Vijay, Steven Yen</a:t>
            </a:r>
            <a:r>
              <a:rPr lang="en"/>
              <a:t> </a:t>
            </a:r>
          </a:p>
          <a:p>
            <a:pPr lvl="0">
              <a:spcBef>
                <a:spcPts val="0"/>
              </a:spcBef>
              <a:buNone/>
            </a:pPr>
            <a:r>
              <a:t/>
            </a:r>
            <a:endParaRPr/>
          </a:p>
        </p:txBody>
      </p:sp>
      <p:sp>
        <p:nvSpPr>
          <p:cNvPr id="279" name="Shape 279"/>
          <p:cNvSpPr txBox="1"/>
          <p:nvPr/>
        </p:nvSpPr>
        <p:spPr>
          <a:xfrm>
            <a:off x="0" y="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pic>
        <p:nvPicPr>
          <p:cNvPr id="280" name="Shape 280"/>
          <p:cNvPicPr preferRelativeResize="0"/>
          <p:nvPr/>
        </p:nvPicPr>
        <p:blipFill rotWithShape="1">
          <a:blip r:embed="rId3">
            <a:alphaModFix/>
          </a:blip>
          <a:srcRect b="0" l="0" r="36520" t="3100"/>
          <a:stretch/>
        </p:blipFill>
        <p:spPr>
          <a:xfrm>
            <a:off x="5079500" y="1538975"/>
            <a:ext cx="2035801" cy="2065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303800" y="598575"/>
            <a:ext cx="7030500" cy="579000"/>
          </a:xfrm>
          <a:prstGeom prst="rect">
            <a:avLst/>
          </a:prstGeom>
        </p:spPr>
        <p:txBody>
          <a:bodyPr anchorCtr="0" anchor="t" bIns="91425" lIns="91425" rIns="91425" wrap="square" tIns="91425">
            <a:noAutofit/>
          </a:bodyPr>
          <a:lstStyle/>
          <a:p>
            <a:pPr lvl="0" rtl="0">
              <a:spcBef>
                <a:spcPts val="0"/>
              </a:spcBef>
              <a:buNone/>
            </a:pPr>
            <a:r>
              <a:rPr lang="en"/>
              <a:t>Hard</a:t>
            </a:r>
            <a:r>
              <a:rPr lang="en"/>
              <a:t>ware Load-Balancer</a:t>
            </a:r>
          </a:p>
        </p:txBody>
      </p:sp>
      <p:sp>
        <p:nvSpPr>
          <p:cNvPr id="350" name="Shape 350"/>
          <p:cNvSpPr txBox="1"/>
          <p:nvPr>
            <p:ph idx="1" type="body"/>
          </p:nvPr>
        </p:nvSpPr>
        <p:spPr>
          <a:xfrm>
            <a:off x="1141550" y="1238075"/>
            <a:ext cx="6437700" cy="3221100"/>
          </a:xfrm>
          <a:prstGeom prst="rect">
            <a:avLst/>
          </a:prstGeom>
        </p:spPr>
        <p:txBody>
          <a:bodyPr anchorCtr="0" anchor="t" bIns="91425" lIns="91425" rIns="91425" wrap="square" tIns="91425">
            <a:noAutofit/>
          </a:bodyPr>
          <a:lstStyle/>
          <a:p>
            <a:pPr indent="-317500" lvl="0" marL="457200" rtl="0">
              <a:lnSpc>
                <a:spcPct val="150000"/>
              </a:lnSpc>
              <a:spcBef>
                <a:spcPts val="0"/>
              </a:spcBef>
              <a:buClr>
                <a:srgbClr val="434343"/>
              </a:buClr>
              <a:buSzPct val="100000"/>
            </a:pPr>
            <a:r>
              <a:rPr lang="en" sz="1400">
                <a:solidFill>
                  <a:srgbClr val="434343"/>
                </a:solidFill>
              </a:rPr>
              <a:t>Specialized routers or switches deployed between servers and clients</a:t>
            </a:r>
          </a:p>
          <a:p>
            <a:pPr indent="-317500" lvl="0" marL="457200" rtl="0">
              <a:lnSpc>
                <a:spcPct val="150000"/>
              </a:lnSpc>
              <a:spcBef>
                <a:spcPts val="0"/>
              </a:spcBef>
              <a:buClr>
                <a:srgbClr val="434343"/>
              </a:buClr>
              <a:buSzPct val="100000"/>
            </a:pPr>
            <a:r>
              <a:rPr lang="en" sz="1400">
                <a:solidFill>
                  <a:srgbClr val="434343"/>
                </a:solidFill>
              </a:rPr>
              <a:t>Rely on firmware to supply the internal code base - the program</a:t>
            </a:r>
          </a:p>
          <a:p>
            <a:pPr indent="-317500" lvl="0" marL="457200" rtl="0">
              <a:lnSpc>
                <a:spcPct val="150000"/>
              </a:lnSpc>
              <a:spcBef>
                <a:spcPts val="0"/>
              </a:spcBef>
              <a:buClr>
                <a:srgbClr val="434343"/>
              </a:buClr>
              <a:buSzPct val="100000"/>
            </a:pPr>
            <a:r>
              <a:rPr lang="en" sz="1400">
                <a:solidFill>
                  <a:srgbClr val="434343"/>
                </a:solidFill>
                <a:highlight>
                  <a:srgbClr val="FFFFFF"/>
                </a:highlight>
              </a:rPr>
              <a:t>Routing is either randomized (e.g., round-robin), or based on factors such as </a:t>
            </a:r>
          </a:p>
          <a:p>
            <a:pPr indent="-304800" lvl="1" marL="914400" rtl="0">
              <a:lnSpc>
                <a:spcPct val="150000"/>
              </a:lnSpc>
              <a:spcBef>
                <a:spcPts val="0"/>
              </a:spcBef>
              <a:buClr>
                <a:srgbClr val="434343"/>
              </a:buClr>
              <a:buSzPct val="100000"/>
            </a:pPr>
            <a:r>
              <a:rPr lang="en" sz="1200">
                <a:solidFill>
                  <a:srgbClr val="434343"/>
                </a:solidFill>
                <a:highlight>
                  <a:srgbClr val="FFFFFF"/>
                </a:highlight>
              </a:rPr>
              <a:t>available server connections,</a:t>
            </a:r>
          </a:p>
          <a:p>
            <a:pPr indent="-304800" lvl="1" marL="914400" rtl="0">
              <a:lnSpc>
                <a:spcPct val="150000"/>
              </a:lnSpc>
              <a:spcBef>
                <a:spcPts val="0"/>
              </a:spcBef>
              <a:buClr>
                <a:srgbClr val="434343"/>
              </a:buClr>
              <a:buSzPct val="100000"/>
            </a:pPr>
            <a:r>
              <a:rPr lang="en" sz="1200">
                <a:solidFill>
                  <a:srgbClr val="434343"/>
                </a:solidFill>
                <a:highlight>
                  <a:srgbClr val="FFFFFF"/>
                </a:highlight>
              </a:rPr>
              <a:t>server processing power,</a:t>
            </a:r>
          </a:p>
          <a:p>
            <a:pPr indent="-304800" lvl="1" marL="914400" rtl="0">
              <a:lnSpc>
                <a:spcPct val="150000"/>
              </a:lnSpc>
              <a:spcBef>
                <a:spcPts val="0"/>
              </a:spcBef>
              <a:buClr>
                <a:srgbClr val="434343"/>
              </a:buClr>
              <a:buSzPct val="100000"/>
            </a:pPr>
            <a:r>
              <a:rPr lang="en" sz="1200">
                <a:solidFill>
                  <a:srgbClr val="434343"/>
                </a:solidFill>
                <a:highlight>
                  <a:srgbClr val="FFFFFF"/>
                </a:highlight>
              </a:rPr>
              <a:t>resource utilization</a:t>
            </a:r>
          </a:p>
          <a:p>
            <a:pPr indent="-317500" lvl="0" marL="457200" rtl="0">
              <a:lnSpc>
                <a:spcPct val="150000"/>
              </a:lnSpc>
              <a:spcBef>
                <a:spcPts val="0"/>
              </a:spcBef>
              <a:buClr>
                <a:srgbClr val="434343"/>
              </a:buClr>
              <a:buSzPct val="100000"/>
            </a:pPr>
            <a:r>
              <a:rPr lang="en" sz="1400">
                <a:solidFill>
                  <a:srgbClr val="434343"/>
                </a:solidFill>
                <a:highlight>
                  <a:srgbClr val="FFFFFF"/>
                </a:highlight>
              </a:rPr>
              <a:t>Also knows as </a:t>
            </a:r>
            <a:r>
              <a:rPr i="1" lang="en" sz="1400">
                <a:solidFill>
                  <a:srgbClr val="434343"/>
                </a:solidFill>
                <a:highlight>
                  <a:srgbClr val="FFFFFF"/>
                </a:highlight>
              </a:rPr>
              <a:t>layer 4-7 router </a:t>
            </a:r>
            <a:r>
              <a:rPr lang="en" sz="1400">
                <a:solidFill>
                  <a:srgbClr val="434343"/>
                </a:solidFill>
                <a:highlight>
                  <a:srgbClr val="FFFFFF"/>
                </a:highlight>
              </a:rPr>
              <a:t>since they are implemented on Transport layer and Application layer of OSI model </a:t>
            </a:r>
          </a:p>
          <a:p>
            <a:pPr indent="0" lvl="0" marL="0" rtl="0">
              <a:lnSpc>
                <a:spcPct val="150000"/>
              </a:lnSpc>
              <a:spcBef>
                <a:spcPts val="0"/>
              </a:spcBef>
              <a:buNone/>
            </a:pPr>
            <a:r>
              <a:t/>
            </a:r>
            <a:endParaRPr sz="1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1303800" y="598575"/>
            <a:ext cx="7030500" cy="800400"/>
          </a:xfrm>
          <a:prstGeom prst="rect">
            <a:avLst/>
          </a:prstGeom>
        </p:spPr>
        <p:txBody>
          <a:bodyPr anchorCtr="0" anchor="t" bIns="91425" lIns="91425" rIns="91425" wrap="square" tIns="91425">
            <a:noAutofit/>
          </a:bodyPr>
          <a:lstStyle/>
          <a:p>
            <a:pPr lvl="0" rtl="0">
              <a:spcBef>
                <a:spcPts val="0"/>
              </a:spcBef>
              <a:buNone/>
            </a:pPr>
            <a:r>
              <a:rPr lang="en"/>
              <a:t>Drawbacks</a:t>
            </a:r>
          </a:p>
        </p:txBody>
      </p:sp>
      <p:sp>
        <p:nvSpPr>
          <p:cNvPr id="356" name="Shape 356"/>
          <p:cNvSpPr txBox="1"/>
          <p:nvPr>
            <p:ph idx="1" type="body"/>
          </p:nvPr>
        </p:nvSpPr>
        <p:spPr>
          <a:xfrm>
            <a:off x="1303800" y="1398975"/>
            <a:ext cx="3920100" cy="3072300"/>
          </a:xfrm>
          <a:prstGeom prst="rect">
            <a:avLst/>
          </a:prstGeom>
        </p:spPr>
        <p:txBody>
          <a:bodyPr anchorCtr="0" anchor="t" bIns="91425" lIns="91425" rIns="91425" wrap="square" tIns="91425">
            <a:noAutofit/>
          </a:bodyPr>
          <a:lstStyle/>
          <a:p>
            <a:pPr indent="-317500" lvl="0" marL="457200" rtl="0">
              <a:lnSpc>
                <a:spcPct val="150000"/>
              </a:lnSpc>
              <a:spcBef>
                <a:spcPts val="0"/>
              </a:spcBef>
              <a:buClr>
                <a:srgbClr val="434343"/>
              </a:buClr>
              <a:buSzPct val="100000"/>
            </a:pPr>
            <a:r>
              <a:rPr lang="en" sz="1400">
                <a:solidFill>
                  <a:srgbClr val="434343"/>
                </a:solidFill>
              </a:rPr>
              <a:t>Cost becomes considerable when global server load balancing or cross data center load balancing needs to be done</a:t>
            </a:r>
          </a:p>
          <a:p>
            <a:pPr indent="-304800" lvl="1" marL="914400" rtl="0">
              <a:spcBef>
                <a:spcPts val="0"/>
              </a:spcBef>
              <a:buClr>
                <a:srgbClr val="434343"/>
              </a:buClr>
              <a:buSzPct val="100000"/>
            </a:pPr>
            <a:r>
              <a:rPr lang="en" sz="1200">
                <a:solidFill>
                  <a:srgbClr val="434343"/>
                </a:solidFill>
              </a:rPr>
              <a:t>At least one appliance in each of the data centers</a:t>
            </a:r>
          </a:p>
          <a:p>
            <a:pPr indent="-317500" lvl="0" marL="457200" rtl="0">
              <a:lnSpc>
                <a:spcPct val="150000"/>
              </a:lnSpc>
              <a:spcBef>
                <a:spcPts val="0"/>
              </a:spcBef>
              <a:buClr>
                <a:srgbClr val="434343"/>
              </a:buClr>
              <a:buSzPct val="100000"/>
            </a:pPr>
            <a:r>
              <a:rPr lang="en" sz="1400">
                <a:solidFill>
                  <a:srgbClr val="434343"/>
                </a:solidFill>
              </a:rPr>
              <a:t>A central box to manage load distribution between those appliances</a:t>
            </a:r>
          </a:p>
        </p:txBody>
      </p:sp>
      <p:pic>
        <p:nvPicPr>
          <p:cNvPr id="357" name="Shape 357"/>
          <p:cNvPicPr preferRelativeResize="0"/>
          <p:nvPr/>
        </p:nvPicPr>
        <p:blipFill>
          <a:blip r:embed="rId3">
            <a:alphaModFix/>
          </a:blip>
          <a:stretch>
            <a:fillRect/>
          </a:stretch>
        </p:blipFill>
        <p:spPr>
          <a:xfrm>
            <a:off x="6131375" y="300825"/>
            <a:ext cx="2729400" cy="24507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1212600" y="319500"/>
            <a:ext cx="7030500" cy="999300"/>
          </a:xfrm>
          <a:prstGeom prst="rect">
            <a:avLst/>
          </a:prstGeom>
        </p:spPr>
        <p:txBody>
          <a:bodyPr anchorCtr="0" anchor="t" bIns="91425" lIns="91425" rIns="91425" wrap="square" tIns="91425">
            <a:noAutofit/>
          </a:bodyPr>
          <a:lstStyle/>
          <a:p>
            <a:pPr lvl="0">
              <a:spcBef>
                <a:spcPts val="0"/>
              </a:spcBef>
              <a:buNone/>
            </a:pPr>
            <a:r>
              <a:rPr lang="en"/>
              <a:t>A challenge in distributed system</a:t>
            </a:r>
          </a:p>
        </p:txBody>
      </p:sp>
      <p:sp>
        <p:nvSpPr>
          <p:cNvPr id="286" name="Shape 286"/>
          <p:cNvSpPr txBox="1"/>
          <p:nvPr>
            <p:ph idx="1" type="body"/>
          </p:nvPr>
        </p:nvSpPr>
        <p:spPr>
          <a:xfrm>
            <a:off x="1051025" y="1038250"/>
            <a:ext cx="4414800" cy="3627600"/>
          </a:xfrm>
          <a:prstGeom prst="rect">
            <a:avLst/>
          </a:prstGeom>
        </p:spPr>
        <p:txBody>
          <a:bodyPr anchorCtr="0" anchor="t" bIns="91425" lIns="91425" rIns="91425" wrap="square" tIns="91425">
            <a:noAutofit/>
          </a:bodyPr>
          <a:lstStyle/>
          <a:p>
            <a:pPr indent="-317500" lvl="0" marL="457200" rtl="0" algn="just">
              <a:lnSpc>
                <a:spcPct val="150000"/>
              </a:lnSpc>
              <a:spcBef>
                <a:spcPts val="0"/>
              </a:spcBef>
              <a:buClr>
                <a:srgbClr val="434343"/>
              </a:buClr>
              <a:buSzPct val="100000"/>
              <a:buChar char="-"/>
            </a:pPr>
            <a:r>
              <a:rPr lang="en" sz="1400">
                <a:solidFill>
                  <a:srgbClr val="434343"/>
                </a:solidFill>
              </a:rPr>
              <a:t>An application is deployed on multiple nodes that form a cluster.</a:t>
            </a:r>
          </a:p>
          <a:p>
            <a:pPr indent="-304800" lvl="0" marL="457200" rtl="0" algn="just">
              <a:lnSpc>
                <a:spcPct val="150000"/>
              </a:lnSpc>
              <a:spcBef>
                <a:spcPts val="0"/>
              </a:spcBef>
              <a:buClr>
                <a:srgbClr val="434343"/>
              </a:buClr>
              <a:buSzPct val="85714"/>
              <a:buChar char="-"/>
            </a:pPr>
            <a:r>
              <a:rPr lang="en" sz="1400">
                <a:solidFill>
                  <a:srgbClr val="434343"/>
                </a:solidFill>
              </a:rPr>
              <a:t>Appears as one to the user. </a:t>
            </a:r>
          </a:p>
          <a:p>
            <a:pPr indent="-317500" lvl="0" marL="457200" rtl="0" algn="just">
              <a:lnSpc>
                <a:spcPct val="150000"/>
              </a:lnSpc>
              <a:spcBef>
                <a:spcPts val="0"/>
              </a:spcBef>
              <a:buClr>
                <a:srgbClr val="434343"/>
              </a:buClr>
              <a:buSzPct val="100000"/>
              <a:buChar char="-"/>
            </a:pPr>
            <a:r>
              <a:rPr lang="en" sz="1400">
                <a:solidFill>
                  <a:srgbClr val="434343"/>
                </a:solidFill>
              </a:rPr>
              <a:t>The nodes in the </a:t>
            </a:r>
            <a:r>
              <a:rPr lang="en" sz="1400">
                <a:solidFill>
                  <a:srgbClr val="434343"/>
                </a:solidFill>
              </a:rPr>
              <a:t>cluster</a:t>
            </a:r>
            <a:r>
              <a:rPr lang="en" sz="1400">
                <a:solidFill>
                  <a:srgbClr val="434343"/>
                </a:solidFill>
              </a:rPr>
              <a:t> may or may not have the same computing capacity. </a:t>
            </a:r>
          </a:p>
          <a:p>
            <a:pPr lvl="0" rtl="0" algn="just">
              <a:lnSpc>
                <a:spcPct val="150000"/>
              </a:lnSpc>
              <a:spcBef>
                <a:spcPts val="0"/>
              </a:spcBef>
              <a:buNone/>
            </a:pPr>
            <a:r>
              <a:rPr lang="en" sz="1400">
                <a:solidFill>
                  <a:srgbClr val="434343"/>
                </a:solidFill>
              </a:rPr>
              <a:t>With different configurations and </a:t>
            </a:r>
            <a:r>
              <a:rPr lang="en" sz="1400">
                <a:solidFill>
                  <a:srgbClr val="434343"/>
                </a:solidFill>
              </a:rPr>
              <a:t>capabilities, how do we ensure </a:t>
            </a:r>
            <a:r>
              <a:rPr lang="en" sz="1400">
                <a:solidFill>
                  <a:srgbClr val="434343"/>
                </a:solidFill>
              </a:rPr>
              <a:t>minimized response times and reduce idle time of CPU?</a:t>
            </a:r>
          </a:p>
          <a:p>
            <a:pPr lvl="0" rtl="0" algn="just">
              <a:lnSpc>
                <a:spcPct val="150000"/>
              </a:lnSpc>
              <a:spcBef>
                <a:spcPts val="0"/>
              </a:spcBef>
              <a:buNone/>
            </a:pPr>
            <a:r>
              <a:rPr b="1" lang="en" sz="1400">
                <a:solidFill>
                  <a:srgbClr val="434343"/>
                </a:solidFill>
              </a:rPr>
              <a:t>Answer: Load Balancer </a:t>
            </a:r>
          </a:p>
        </p:txBody>
      </p:sp>
      <p:pic>
        <p:nvPicPr>
          <p:cNvPr id="287" name="Shape 287"/>
          <p:cNvPicPr preferRelativeResize="0"/>
          <p:nvPr/>
        </p:nvPicPr>
        <p:blipFill>
          <a:blip r:embed="rId3">
            <a:alphaModFix/>
          </a:blip>
          <a:stretch>
            <a:fillRect/>
          </a:stretch>
        </p:blipFill>
        <p:spPr>
          <a:xfrm>
            <a:off x="5776000" y="1318800"/>
            <a:ext cx="3299150" cy="3329550"/>
          </a:xfrm>
          <a:prstGeom prst="rect">
            <a:avLst/>
          </a:prstGeom>
          <a:noFill/>
          <a:ln>
            <a:noFill/>
          </a:ln>
        </p:spPr>
      </p:pic>
      <p:pic>
        <p:nvPicPr>
          <p:cNvPr id="288" name="Shape 288"/>
          <p:cNvPicPr preferRelativeResize="0"/>
          <p:nvPr/>
        </p:nvPicPr>
        <p:blipFill rotWithShape="1">
          <a:blip r:embed="rId4">
            <a:alphaModFix/>
          </a:blip>
          <a:srcRect b="0" l="29228" r="0" t="0"/>
          <a:stretch/>
        </p:blipFill>
        <p:spPr>
          <a:xfrm>
            <a:off x="3114725" y="3848775"/>
            <a:ext cx="565875" cy="79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000"/>
                                        <p:tgtEl>
                                          <p:spTgt spid="288"/>
                                        </p:tgtEl>
                                        <p:attrNameLst>
                                          <p:attrName>ppt_w</p:attrName>
                                        </p:attrNameLst>
                                      </p:cBhvr>
                                      <p:tavLst>
                                        <p:tav fmla="" tm="0">
                                          <p:val>
                                            <p:strVal val="0"/>
                                          </p:val>
                                        </p:tav>
                                        <p:tav fmla="" tm="100000">
                                          <p:val>
                                            <p:strVal val="#ppt_w"/>
                                          </p:val>
                                        </p:tav>
                                      </p:tavLst>
                                    </p:anim>
                                    <p:anim calcmode="lin" valueType="num">
                                      <p:cBhvr additive="base">
                                        <p:cTn dur="1000"/>
                                        <p:tgtEl>
                                          <p:spTgt spid="2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212600" y="319500"/>
            <a:ext cx="7030500" cy="999300"/>
          </a:xfrm>
          <a:prstGeom prst="rect">
            <a:avLst/>
          </a:prstGeom>
        </p:spPr>
        <p:txBody>
          <a:bodyPr anchorCtr="0" anchor="t" bIns="91425" lIns="91425" rIns="91425" wrap="square" tIns="91425">
            <a:noAutofit/>
          </a:bodyPr>
          <a:lstStyle/>
          <a:p>
            <a:pPr lvl="0" rtl="0">
              <a:spcBef>
                <a:spcPts val="0"/>
              </a:spcBef>
              <a:buNone/>
            </a:pPr>
            <a:r>
              <a:rPr lang="en"/>
              <a:t>Role of a Load Balancer</a:t>
            </a:r>
          </a:p>
        </p:txBody>
      </p:sp>
      <p:sp>
        <p:nvSpPr>
          <p:cNvPr id="294" name="Shape 294"/>
          <p:cNvSpPr txBox="1"/>
          <p:nvPr>
            <p:ph idx="1" type="body"/>
          </p:nvPr>
        </p:nvSpPr>
        <p:spPr>
          <a:xfrm>
            <a:off x="1051025" y="852400"/>
            <a:ext cx="3819900" cy="3515400"/>
          </a:xfrm>
          <a:prstGeom prst="rect">
            <a:avLst/>
          </a:prstGeom>
        </p:spPr>
        <p:txBody>
          <a:bodyPr anchorCtr="0" anchor="t" bIns="91425" lIns="91425" rIns="91425" wrap="square" tIns="91425">
            <a:noAutofit/>
          </a:bodyPr>
          <a:lstStyle/>
          <a:p>
            <a:pPr indent="-304800" lvl="0" marL="457200" rtl="0" algn="just">
              <a:lnSpc>
                <a:spcPct val="200000"/>
              </a:lnSpc>
              <a:spcBef>
                <a:spcPts val="0"/>
              </a:spcBef>
              <a:buClr>
                <a:srgbClr val="434343"/>
              </a:buClr>
              <a:buSzPct val="100000"/>
            </a:pPr>
            <a:r>
              <a:rPr lang="en" sz="1200">
                <a:solidFill>
                  <a:srgbClr val="434343"/>
                </a:solidFill>
              </a:rPr>
              <a:t>It is a software or hardware component that distributes the workload amongst the nodes.</a:t>
            </a:r>
          </a:p>
          <a:p>
            <a:pPr indent="-304800" lvl="0" marL="457200" rtl="0" algn="just">
              <a:lnSpc>
                <a:spcPct val="200000"/>
              </a:lnSpc>
              <a:spcBef>
                <a:spcPts val="0"/>
              </a:spcBef>
              <a:buClr>
                <a:srgbClr val="434343"/>
              </a:buClr>
              <a:buSzPct val="100000"/>
            </a:pPr>
            <a:r>
              <a:rPr lang="en" sz="1200">
                <a:solidFill>
                  <a:srgbClr val="434343"/>
                </a:solidFill>
              </a:rPr>
              <a:t>Ensures no single server is overloaded. </a:t>
            </a:r>
          </a:p>
          <a:p>
            <a:pPr indent="-304800" lvl="1" marL="914400" rtl="0" algn="just">
              <a:lnSpc>
                <a:spcPct val="200000"/>
              </a:lnSpc>
              <a:spcBef>
                <a:spcPts val="0"/>
              </a:spcBef>
              <a:buClr>
                <a:srgbClr val="434343"/>
              </a:buClr>
              <a:buSzPct val="100000"/>
            </a:pPr>
            <a:r>
              <a:rPr lang="en" sz="1200">
                <a:solidFill>
                  <a:srgbClr val="434343"/>
                </a:solidFill>
              </a:rPr>
              <a:t>Evenly distributes the load on each server based on their capacity.</a:t>
            </a:r>
          </a:p>
          <a:p>
            <a:pPr indent="-304800" lvl="0" marL="457200" rtl="0" algn="just">
              <a:lnSpc>
                <a:spcPct val="200000"/>
              </a:lnSpc>
              <a:spcBef>
                <a:spcPts val="0"/>
              </a:spcBef>
              <a:buClr>
                <a:srgbClr val="434343"/>
              </a:buClr>
              <a:buSzPct val="100000"/>
            </a:pPr>
            <a:r>
              <a:rPr lang="en" sz="1200">
                <a:solidFill>
                  <a:srgbClr val="434343"/>
                </a:solidFill>
              </a:rPr>
              <a:t>Acts as a single point of entry for the end user</a:t>
            </a:r>
          </a:p>
          <a:p>
            <a:pPr indent="-304800" lvl="1" marL="914400" rtl="0" algn="just">
              <a:lnSpc>
                <a:spcPct val="200000"/>
              </a:lnSpc>
              <a:spcBef>
                <a:spcPts val="0"/>
              </a:spcBef>
              <a:buClr>
                <a:srgbClr val="434343"/>
              </a:buClr>
              <a:buSzPct val="100000"/>
            </a:pPr>
            <a:r>
              <a:rPr lang="en" sz="1200">
                <a:solidFill>
                  <a:srgbClr val="434343"/>
                </a:solidFill>
              </a:rPr>
              <a:t>Complexities of redirection is abstracted from users.</a:t>
            </a:r>
          </a:p>
          <a:p>
            <a:pPr indent="-304800" lvl="0" marL="457200" rtl="0" algn="just">
              <a:lnSpc>
                <a:spcPct val="200000"/>
              </a:lnSpc>
              <a:spcBef>
                <a:spcPts val="0"/>
              </a:spcBef>
              <a:buClr>
                <a:srgbClr val="434343"/>
              </a:buClr>
              <a:buSzPct val="100000"/>
              <a:buChar char="-"/>
            </a:pPr>
            <a:r>
              <a:rPr lang="en" sz="1200">
                <a:solidFill>
                  <a:srgbClr val="434343"/>
                </a:solidFill>
              </a:rPr>
              <a:t>Increases reliability, efficiency, scalability, reusability, and availability.</a:t>
            </a:r>
          </a:p>
        </p:txBody>
      </p:sp>
      <p:pic>
        <p:nvPicPr>
          <p:cNvPr id="295" name="Shape 295"/>
          <p:cNvPicPr preferRelativeResize="0"/>
          <p:nvPr/>
        </p:nvPicPr>
        <p:blipFill>
          <a:blip r:embed="rId3">
            <a:alphaModFix/>
          </a:blip>
          <a:stretch>
            <a:fillRect/>
          </a:stretch>
        </p:blipFill>
        <p:spPr>
          <a:xfrm>
            <a:off x="5723950" y="623875"/>
            <a:ext cx="2768990" cy="1727850"/>
          </a:xfrm>
          <a:prstGeom prst="rect">
            <a:avLst/>
          </a:prstGeom>
          <a:noFill/>
          <a:ln>
            <a:noFill/>
          </a:ln>
        </p:spPr>
      </p:pic>
      <p:pic>
        <p:nvPicPr>
          <p:cNvPr id="296" name="Shape 296"/>
          <p:cNvPicPr preferRelativeResize="0"/>
          <p:nvPr/>
        </p:nvPicPr>
        <p:blipFill>
          <a:blip r:embed="rId4">
            <a:alphaModFix/>
          </a:blip>
          <a:stretch>
            <a:fillRect/>
          </a:stretch>
        </p:blipFill>
        <p:spPr>
          <a:xfrm>
            <a:off x="5974313" y="2698950"/>
            <a:ext cx="2268275" cy="226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Examples of Load Balancers</a:t>
            </a:r>
          </a:p>
        </p:txBody>
      </p:sp>
      <p:sp>
        <p:nvSpPr>
          <p:cNvPr id="302" name="Shape 302"/>
          <p:cNvSpPr txBox="1"/>
          <p:nvPr>
            <p:ph idx="1" type="body"/>
          </p:nvPr>
        </p:nvSpPr>
        <p:spPr>
          <a:xfrm>
            <a:off x="1303800" y="1306275"/>
            <a:ext cx="2670300" cy="3225300"/>
          </a:xfrm>
          <a:prstGeom prst="rect">
            <a:avLst/>
          </a:prstGeom>
        </p:spPr>
        <p:txBody>
          <a:bodyPr anchorCtr="0" anchor="t" bIns="91425" lIns="91425" rIns="91425" wrap="square" tIns="91425">
            <a:noAutofit/>
          </a:bodyPr>
          <a:lstStyle/>
          <a:p>
            <a:pPr lvl="0">
              <a:lnSpc>
                <a:spcPct val="150000"/>
              </a:lnSpc>
              <a:spcBef>
                <a:spcPts val="0"/>
              </a:spcBef>
              <a:buNone/>
            </a:pPr>
            <a:r>
              <a:rPr lang="en">
                <a:solidFill>
                  <a:srgbClr val="434343"/>
                </a:solidFill>
              </a:rPr>
              <a:t>NetScaler</a:t>
            </a:r>
            <a:br>
              <a:rPr lang="en">
                <a:solidFill>
                  <a:srgbClr val="434343"/>
                </a:solidFill>
              </a:rPr>
            </a:br>
            <a:r>
              <a:rPr lang="en">
                <a:solidFill>
                  <a:srgbClr val="434343"/>
                </a:solidFill>
              </a:rPr>
              <a:t>Resonate</a:t>
            </a:r>
            <a:br>
              <a:rPr lang="en">
                <a:solidFill>
                  <a:srgbClr val="434343"/>
                </a:solidFill>
              </a:rPr>
            </a:br>
            <a:r>
              <a:rPr lang="en">
                <a:solidFill>
                  <a:srgbClr val="434343"/>
                </a:solidFill>
              </a:rPr>
              <a:t>NGINX Plus</a:t>
            </a:r>
            <a:br>
              <a:rPr lang="en">
                <a:solidFill>
                  <a:srgbClr val="434343"/>
                </a:solidFill>
              </a:rPr>
            </a:br>
            <a:r>
              <a:rPr lang="en">
                <a:solidFill>
                  <a:srgbClr val="434343"/>
                </a:solidFill>
              </a:rPr>
              <a:t>Zen Load Balancer</a:t>
            </a:r>
            <a:br>
              <a:rPr lang="en">
                <a:solidFill>
                  <a:srgbClr val="434343"/>
                </a:solidFill>
              </a:rPr>
            </a:br>
            <a:r>
              <a:rPr lang="en">
                <a:solidFill>
                  <a:srgbClr val="434343"/>
                </a:solidFill>
              </a:rPr>
              <a:t>Amazon ELB</a:t>
            </a:r>
            <a:br>
              <a:rPr lang="en">
                <a:solidFill>
                  <a:srgbClr val="434343"/>
                </a:solidFill>
              </a:rPr>
            </a:br>
            <a:r>
              <a:rPr lang="en">
                <a:solidFill>
                  <a:srgbClr val="434343"/>
                </a:solidFill>
              </a:rPr>
              <a:t>BalanceNG</a:t>
            </a:r>
            <a:br>
              <a:rPr lang="en">
                <a:solidFill>
                  <a:srgbClr val="434343"/>
                </a:solidFill>
              </a:rPr>
            </a:br>
            <a:r>
              <a:rPr lang="en">
                <a:solidFill>
                  <a:srgbClr val="434343"/>
                </a:solidFill>
              </a:rPr>
              <a:t>LVS</a:t>
            </a:r>
            <a:br>
              <a:rPr lang="en">
                <a:solidFill>
                  <a:srgbClr val="434343"/>
                </a:solidFill>
              </a:rPr>
            </a:br>
            <a:r>
              <a:rPr lang="en">
                <a:solidFill>
                  <a:srgbClr val="434343"/>
                </a:solidFill>
              </a:rPr>
              <a:t>F-5 Big-IP Local Traffic Manager</a:t>
            </a:r>
            <a:br>
              <a:rPr lang="en">
                <a:solidFill>
                  <a:srgbClr val="434343"/>
                </a:solidFill>
              </a:rPr>
            </a:br>
            <a:r>
              <a:rPr lang="en">
                <a:solidFill>
                  <a:srgbClr val="434343"/>
                </a:solidFill>
              </a:rPr>
              <a:t>Cisco Load Balancer</a:t>
            </a:r>
            <a:br>
              <a:rPr lang="en">
                <a:solidFill>
                  <a:srgbClr val="434343"/>
                </a:solidFill>
              </a:rPr>
            </a:br>
            <a:r>
              <a:rPr lang="en">
                <a:solidFill>
                  <a:srgbClr val="434343"/>
                </a:solidFill>
              </a:rPr>
              <a:t>Barracuda Load Balancer ADC</a:t>
            </a:r>
            <a:br>
              <a:rPr lang="en">
                <a:solidFill>
                  <a:srgbClr val="434343"/>
                </a:solidFill>
              </a:rPr>
            </a:br>
          </a:p>
          <a:p>
            <a:pPr lvl="0">
              <a:lnSpc>
                <a:spcPct val="150000"/>
              </a:lnSpc>
              <a:spcBef>
                <a:spcPts val="0"/>
              </a:spcBef>
              <a:buNone/>
            </a:pPr>
            <a:r>
              <a:t/>
            </a:r>
            <a:endParaRPr>
              <a:solidFill>
                <a:srgbClr val="434343"/>
              </a:solidFill>
            </a:endParaRPr>
          </a:p>
          <a:p>
            <a:pPr lvl="0">
              <a:lnSpc>
                <a:spcPct val="150000"/>
              </a:lnSpc>
              <a:spcBef>
                <a:spcPts val="0"/>
              </a:spcBef>
              <a:buNone/>
            </a:pPr>
            <a:r>
              <a:t/>
            </a:r>
            <a:endParaRPr>
              <a:solidFill>
                <a:srgbClr val="434343"/>
              </a:solidFill>
            </a:endParaRPr>
          </a:p>
        </p:txBody>
      </p:sp>
      <p:pic>
        <p:nvPicPr>
          <p:cNvPr id="303" name="Shape 303"/>
          <p:cNvPicPr preferRelativeResize="0"/>
          <p:nvPr/>
        </p:nvPicPr>
        <p:blipFill>
          <a:blip r:embed="rId3">
            <a:alphaModFix/>
          </a:blip>
          <a:stretch>
            <a:fillRect/>
          </a:stretch>
        </p:blipFill>
        <p:spPr>
          <a:xfrm>
            <a:off x="4967500" y="1306268"/>
            <a:ext cx="1855800" cy="1244432"/>
          </a:xfrm>
          <a:prstGeom prst="rect">
            <a:avLst/>
          </a:prstGeom>
          <a:noFill/>
          <a:ln>
            <a:noFill/>
          </a:ln>
        </p:spPr>
      </p:pic>
      <p:pic>
        <p:nvPicPr>
          <p:cNvPr id="304" name="Shape 304"/>
          <p:cNvPicPr preferRelativeResize="0"/>
          <p:nvPr/>
        </p:nvPicPr>
        <p:blipFill>
          <a:blip r:embed="rId4">
            <a:alphaModFix/>
          </a:blip>
          <a:stretch>
            <a:fillRect/>
          </a:stretch>
        </p:blipFill>
        <p:spPr>
          <a:xfrm>
            <a:off x="5173302" y="2921650"/>
            <a:ext cx="2219701" cy="510610"/>
          </a:xfrm>
          <a:prstGeom prst="rect">
            <a:avLst/>
          </a:prstGeom>
          <a:noFill/>
          <a:ln>
            <a:noFill/>
          </a:ln>
        </p:spPr>
      </p:pic>
      <p:pic>
        <p:nvPicPr>
          <p:cNvPr id="305" name="Shape 305"/>
          <p:cNvPicPr preferRelativeResize="0"/>
          <p:nvPr/>
        </p:nvPicPr>
        <p:blipFill>
          <a:blip r:embed="rId5">
            <a:alphaModFix/>
          </a:blip>
          <a:stretch>
            <a:fillRect/>
          </a:stretch>
        </p:blipFill>
        <p:spPr>
          <a:xfrm>
            <a:off x="7444800" y="1212150"/>
            <a:ext cx="1338550" cy="1338550"/>
          </a:xfrm>
          <a:prstGeom prst="rect">
            <a:avLst/>
          </a:prstGeom>
          <a:noFill/>
          <a:ln>
            <a:noFill/>
          </a:ln>
        </p:spPr>
      </p:pic>
      <p:pic>
        <p:nvPicPr>
          <p:cNvPr id="306" name="Shape 306"/>
          <p:cNvPicPr preferRelativeResize="0"/>
          <p:nvPr/>
        </p:nvPicPr>
        <p:blipFill>
          <a:blip r:embed="rId6">
            <a:alphaModFix/>
          </a:blip>
          <a:stretch>
            <a:fillRect/>
          </a:stretch>
        </p:blipFill>
        <p:spPr>
          <a:xfrm>
            <a:off x="7816700" y="2642050"/>
            <a:ext cx="1157601" cy="1063075"/>
          </a:xfrm>
          <a:prstGeom prst="rect">
            <a:avLst/>
          </a:prstGeom>
          <a:noFill/>
          <a:ln>
            <a:noFill/>
          </a:ln>
        </p:spPr>
      </p:pic>
      <p:pic>
        <p:nvPicPr>
          <p:cNvPr id="307" name="Shape 307"/>
          <p:cNvPicPr preferRelativeResize="0"/>
          <p:nvPr/>
        </p:nvPicPr>
        <p:blipFill>
          <a:blip r:embed="rId7">
            <a:alphaModFix/>
          </a:blip>
          <a:stretch>
            <a:fillRect/>
          </a:stretch>
        </p:blipFill>
        <p:spPr>
          <a:xfrm>
            <a:off x="5195925" y="3600050"/>
            <a:ext cx="1398950" cy="1398950"/>
          </a:xfrm>
          <a:prstGeom prst="rect">
            <a:avLst/>
          </a:prstGeom>
          <a:noFill/>
          <a:ln>
            <a:noFill/>
          </a:ln>
        </p:spPr>
      </p:pic>
      <p:pic>
        <p:nvPicPr>
          <p:cNvPr id="308" name="Shape 308"/>
          <p:cNvPicPr preferRelativeResize="0"/>
          <p:nvPr/>
        </p:nvPicPr>
        <p:blipFill>
          <a:blip r:embed="rId8">
            <a:alphaModFix/>
          </a:blip>
          <a:stretch>
            <a:fillRect/>
          </a:stretch>
        </p:blipFill>
        <p:spPr>
          <a:xfrm>
            <a:off x="7037725" y="3997450"/>
            <a:ext cx="2136274" cy="75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303800" y="598575"/>
            <a:ext cx="7030500" cy="606900"/>
          </a:xfrm>
          <a:prstGeom prst="rect">
            <a:avLst/>
          </a:prstGeom>
        </p:spPr>
        <p:txBody>
          <a:bodyPr anchorCtr="0" anchor="t" bIns="91425" lIns="91425" rIns="91425" wrap="square" tIns="91425">
            <a:noAutofit/>
          </a:bodyPr>
          <a:lstStyle/>
          <a:p>
            <a:pPr lvl="0">
              <a:spcBef>
                <a:spcPts val="0"/>
              </a:spcBef>
              <a:buNone/>
            </a:pPr>
            <a:r>
              <a:rPr lang="en"/>
              <a:t>Web Server without load balancer</a:t>
            </a:r>
          </a:p>
        </p:txBody>
      </p:sp>
      <p:sp>
        <p:nvSpPr>
          <p:cNvPr id="314" name="Shape 314"/>
          <p:cNvSpPr txBox="1"/>
          <p:nvPr>
            <p:ph idx="1" type="body"/>
          </p:nvPr>
        </p:nvSpPr>
        <p:spPr>
          <a:xfrm>
            <a:off x="1303800" y="3126675"/>
            <a:ext cx="7030500" cy="1463400"/>
          </a:xfrm>
          <a:prstGeom prst="rect">
            <a:avLst/>
          </a:prstGeom>
        </p:spPr>
        <p:txBody>
          <a:bodyPr anchorCtr="0" anchor="t" bIns="91425" lIns="91425" rIns="91425" wrap="square" tIns="91425">
            <a:noAutofit/>
          </a:bodyPr>
          <a:lstStyle/>
          <a:p>
            <a:pPr indent="-311150" lvl="0" marL="457200">
              <a:lnSpc>
                <a:spcPct val="150000"/>
              </a:lnSpc>
              <a:spcBef>
                <a:spcPts val="0"/>
              </a:spcBef>
            </a:pPr>
            <a:r>
              <a:rPr lang="en">
                <a:solidFill>
                  <a:srgbClr val="434343"/>
                </a:solidFill>
              </a:rPr>
              <a:t>I</a:t>
            </a:r>
            <a:r>
              <a:rPr lang="en">
                <a:solidFill>
                  <a:srgbClr val="000000"/>
                </a:solidFill>
              </a:rPr>
              <a:t>n this monolithic architecture</a:t>
            </a:r>
            <a:r>
              <a:rPr lang="en">
                <a:solidFill>
                  <a:srgbClr val="434343"/>
                </a:solidFill>
              </a:rPr>
              <a:t>, as the number of </a:t>
            </a:r>
            <a:r>
              <a:rPr lang="en">
                <a:solidFill>
                  <a:srgbClr val="434343"/>
                </a:solidFill>
                <a:highlight>
                  <a:srgbClr val="FFFFFF"/>
                </a:highlight>
              </a:rPr>
              <a:t>users trying to access the server simultaneously increases , chances of failing to service user requests with optimal response times increases.</a:t>
            </a:r>
          </a:p>
          <a:p>
            <a:pPr indent="-311150" lvl="0" marL="457200">
              <a:lnSpc>
                <a:spcPct val="150000"/>
              </a:lnSpc>
              <a:spcBef>
                <a:spcPts val="0"/>
              </a:spcBef>
              <a:buClr>
                <a:srgbClr val="434343"/>
              </a:buClr>
            </a:pPr>
            <a:r>
              <a:rPr lang="en">
                <a:solidFill>
                  <a:srgbClr val="434343"/>
                </a:solidFill>
              </a:rPr>
              <a:t>Users may experience slow load times or something worse.</a:t>
            </a:r>
          </a:p>
          <a:p>
            <a:pPr lvl="0" rtl="0">
              <a:lnSpc>
                <a:spcPct val="150000"/>
              </a:lnSpc>
              <a:spcBef>
                <a:spcPts val="0"/>
              </a:spcBef>
              <a:buNone/>
            </a:pPr>
            <a:r>
              <a:t/>
            </a:r>
            <a:endParaRPr>
              <a:solidFill>
                <a:srgbClr val="434343"/>
              </a:solidFill>
            </a:endParaRPr>
          </a:p>
        </p:txBody>
      </p:sp>
      <p:pic>
        <p:nvPicPr>
          <p:cNvPr descr="web_server_without_loadbalancer.png" id="315" name="Shape 315"/>
          <p:cNvPicPr preferRelativeResize="0"/>
          <p:nvPr/>
        </p:nvPicPr>
        <p:blipFill>
          <a:blip r:embed="rId3">
            <a:alphaModFix/>
          </a:blip>
          <a:stretch>
            <a:fillRect/>
          </a:stretch>
        </p:blipFill>
        <p:spPr>
          <a:xfrm>
            <a:off x="1355850" y="1157575"/>
            <a:ext cx="6572250" cy="210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212600" y="653875"/>
            <a:ext cx="7030500" cy="635100"/>
          </a:xfrm>
          <a:prstGeom prst="rect">
            <a:avLst/>
          </a:prstGeom>
        </p:spPr>
        <p:txBody>
          <a:bodyPr anchorCtr="0" anchor="t" bIns="91425" lIns="91425" rIns="91425" wrap="square" tIns="91425">
            <a:noAutofit/>
          </a:bodyPr>
          <a:lstStyle/>
          <a:p>
            <a:pPr lvl="0" rtl="0">
              <a:spcBef>
                <a:spcPts val="0"/>
              </a:spcBef>
              <a:buNone/>
            </a:pPr>
            <a:r>
              <a:rPr lang="en" sz="2400"/>
              <a:t>To Avoid This..</a:t>
            </a:r>
          </a:p>
        </p:txBody>
      </p:sp>
      <p:pic>
        <p:nvPicPr>
          <p:cNvPr id="321" name="Shape 321"/>
          <p:cNvPicPr preferRelativeResize="0"/>
          <p:nvPr/>
        </p:nvPicPr>
        <p:blipFill rotWithShape="1">
          <a:blip r:embed="rId3">
            <a:alphaModFix/>
          </a:blip>
          <a:srcRect b="28181" l="0" r="0" t="0"/>
          <a:stretch/>
        </p:blipFill>
        <p:spPr>
          <a:xfrm>
            <a:off x="1420125" y="1288975"/>
            <a:ext cx="6098226" cy="2267325"/>
          </a:xfrm>
          <a:prstGeom prst="rect">
            <a:avLst/>
          </a:prstGeom>
          <a:noFill/>
          <a:ln>
            <a:noFill/>
          </a:ln>
        </p:spPr>
      </p:pic>
      <p:sp>
        <p:nvSpPr>
          <p:cNvPr id="322" name="Shape 322"/>
          <p:cNvSpPr txBox="1"/>
          <p:nvPr/>
        </p:nvSpPr>
        <p:spPr>
          <a:xfrm>
            <a:off x="1575350" y="3615975"/>
            <a:ext cx="5943000" cy="82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t/>
            </a:r>
            <a:endParaRPr>
              <a:solidFill>
                <a:srgbClr val="434343"/>
              </a:solidFill>
              <a:latin typeface="Nunito"/>
              <a:ea typeface="Nunito"/>
              <a:cs typeface="Nunito"/>
              <a:sym typeface="Nunito"/>
            </a:endParaRPr>
          </a:p>
          <a:p>
            <a:pPr indent="-317500" lvl="0" marL="457200" rtl="0">
              <a:lnSpc>
                <a:spcPct val="115000"/>
              </a:lnSpc>
              <a:spcBef>
                <a:spcPts val="0"/>
              </a:spcBef>
              <a:spcAft>
                <a:spcPts val="1600"/>
              </a:spcAft>
              <a:buClr>
                <a:srgbClr val="434343"/>
              </a:buClr>
              <a:buFont typeface="Nunito"/>
              <a:buChar char="-"/>
            </a:pPr>
            <a:r>
              <a:rPr lang="en">
                <a:solidFill>
                  <a:srgbClr val="434343"/>
                </a:solidFill>
                <a:latin typeface="Nunito"/>
                <a:ea typeface="Nunito"/>
                <a:cs typeface="Nunito"/>
                <a:sym typeface="Nunito"/>
              </a:rPr>
              <a:t>A website with significant traffic will benefit from a distributed </a:t>
            </a:r>
            <a:r>
              <a:rPr lang="en">
                <a:solidFill>
                  <a:srgbClr val="434343"/>
                </a:solidFill>
                <a:latin typeface="Nunito"/>
                <a:ea typeface="Nunito"/>
                <a:cs typeface="Nunito"/>
                <a:sym typeface="Nunito"/>
              </a:rPr>
              <a:t>architecture</a:t>
            </a:r>
            <a:r>
              <a:rPr lang="en">
                <a:solidFill>
                  <a:srgbClr val="434343"/>
                </a:solidFill>
                <a:latin typeface="Nunito"/>
                <a:ea typeface="Nunito"/>
                <a:cs typeface="Nunito"/>
                <a:sym typeface="Nunito"/>
              </a:rPr>
              <a:t> with a load balancer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000"/>
                                        <p:tgtEl>
                                          <p:spTgt spid="321"/>
                                        </p:tgtEl>
                                        <p:attrNameLst>
                                          <p:attrName>ppt_w</p:attrName>
                                        </p:attrNameLst>
                                      </p:cBhvr>
                                      <p:tavLst>
                                        <p:tav fmla="" tm="0">
                                          <p:val>
                                            <p:strVal val="0"/>
                                          </p:val>
                                        </p:tav>
                                        <p:tav fmla="" tm="100000">
                                          <p:val>
                                            <p:strVal val="#ppt_w"/>
                                          </p:val>
                                        </p:tav>
                                      </p:tavLst>
                                    </p:anim>
                                    <p:anim calcmode="lin" valueType="num">
                                      <p:cBhvr additive="base">
                                        <p:cTn dur="1000"/>
                                        <p:tgtEl>
                                          <p:spTgt spid="3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847300" y="653875"/>
            <a:ext cx="7395900" cy="635100"/>
          </a:xfrm>
          <a:prstGeom prst="rect">
            <a:avLst/>
          </a:prstGeom>
        </p:spPr>
        <p:txBody>
          <a:bodyPr anchorCtr="0" anchor="t" bIns="91425" lIns="91425" rIns="91425" wrap="square" tIns="91425">
            <a:noAutofit/>
          </a:bodyPr>
          <a:lstStyle/>
          <a:p>
            <a:pPr lvl="0">
              <a:spcBef>
                <a:spcPts val="0"/>
              </a:spcBef>
              <a:buNone/>
            </a:pPr>
            <a:r>
              <a:rPr lang="en"/>
              <a:t>Distribute load between servers</a:t>
            </a:r>
          </a:p>
          <a:p>
            <a:pPr lvl="0" rtl="0">
              <a:spcBef>
                <a:spcPts val="0"/>
              </a:spcBef>
              <a:buNone/>
            </a:pPr>
            <a:r>
              <a:t/>
            </a:r>
            <a:endParaRPr sz="2400"/>
          </a:p>
        </p:txBody>
      </p:sp>
      <p:sp>
        <p:nvSpPr>
          <p:cNvPr id="328" name="Shape 328"/>
          <p:cNvSpPr txBox="1"/>
          <p:nvPr>
            <p:ph idx="1" type="body"/>
          </p:nvPr>
        </p:nvSpPr>
        <p:spPr>
          <a:xfrm>
            <a:off x="847300" y="1069450"/>
            <a:ext cx="3950100" cy="3377400"/>
          </a:xfrm>
          <a:prstGeom prst="rect">
            <a:avLst/>
          </a:prstGeom>
        </p:spPr>
        <p:txBody>
          <a:bodyPr anchorCtr="0" anchor="t" bIns="91425" lIns="91425" rIns="91425" wrap="square" tIns="91425">
            <a:noAutofit/>
          </a:bodyPr>
          <a:lstStyle/>
          <a:p>
            <a:pPr lvl="0" rtl="0">
              <a:lnSpc>
                <a:spcPct val="115000"/>
              </a:lnSpc>
              <a:spcBef>
                <a:spcPts val="0"/>
              </a:spcBef>
              <a:buNone/>
            </a:pPr>
            <a:r>
              <a:rPr lang="en" sz="1400">
                <a:solidFill>
                  <a:srgbClr val="434343"/>
                </a:solidFill>
              </a:rPr>
              <a:t>T</a:t>
            </a:r>
            <a:r>
              <a:rPr lang="en" sz="1400">
                <a:solidFill>
                  <a:srgbClr val="434343"/>
                </a:solidFill>
              </a:rPr>
              <a:t>o manage the incoming traffic:</a:t>
            </a:r>
          </a:p>
          <a:p>
            <a:pPr indent="-317500" lvl="0" marL="457200" rtl="0">
              <a:lnSpc>
                <a:spcPct val="115000"/>
              </a:lnSpc>
              <a:spcBef>
                <a:spcPts val="0"/>
              </a:spcBef>
              <a:buClr>
                <a:srgbClr val="434343"/>
              </a:buClr>
              <a:buSzPct val="100000"/>
            </a:pPr>
            <a:r>
              <a:rPr lang="en" sz="1400">
                <a:solidFill>
                  <a:srgbClr val="434343"/>
                </a:solidFill>
              </a:rPr>
              <a:t>Load balancer listens on a port for incoming traffic from clients (e.g., a user’s browser).</a:t>
            </a:r>
          </a:p>
          <a:p>
            <a:pPr indent="-317500" lvl="0" marL="457200" rtl="0">
              <a:lnSpc>
                <a:spcPct val="115000"/>
              </a:lnSpc>
              <a:spcBef>
                <a:spcPts val="0"/>
              </a:spcBef>
              <a:buClr>
                <a:srgbClr val="434343"/>
              </a:buClr>
              <a:buSzPct val="100000"/>
            </a:pPr>
            <a:r>
              <a:rPr lang="en" sz="1400">
                <a:solidFill>
                  <a:srgbClr val="434343"/>
                </a:solidFill>
              </a:rPr>
              <a:t>Redirects any incoming client request (e.g., a HTTP GET request) to one of the many servers in the cluster. </a:t>
            </a:r>
          </a:p>
          <a:p>
            <a:pPr indent="-317500" lvl="0" marL="457200" rtl="0">
              <a:lnSpc>
                <a:spcPct val="115000"/>
              </a:lnSpc>
              <a:spcBef>
                <a:spcPts val="0"/>
              </a:spcBef>
              <a:buClr>
                <a:srgbClr val="434343"/>
              </a:buClr>
              <a:buSzPct val="100000"/>
            </a:pPr>
            <a:r>
              <a:rPr lang="en" sz="1400">
                <a:solidFill>
                  <a:srgbClr val="434343"/>
                </a:solidFill>
              </a:rPr>
              <a:t>Server responds to the load balancer which is redirected back to the client.</a:t>
            </a:r>
          </a:p>
          <a:p>
            <a:pPr indent="-317500" lvl="0" marL="457200" rtl="0">
              <a:lnSpc>
                <a:spcPct val="115000"/>
              </a:lnSpc>
              <a:spcBef>
                <a:spcPts val="0"/>
              </a:spcBef>
              <a:buClr>
                <a:srgbClr val="434343"/>
              </a:buClr>
              <a:buSzPct val="100000"/>
            </a:pPr>
            <a:r>
              <a:rPr lang="en" sz="1400">
                <a:solidFill>
                  <a:srgbClr val="434343"/>
                </a:solidFill>
              </a:rPr>
              <a:t>This is typically a software load balancer</a:t>
            </a:r>
          </a:p>
          <a:p>
            <a:pPr indent="-317500" lvl="0" marL="457200" rtl="0">
              <a:lnSpc>
                <a:spcPct val="115000"/>
              </a:lnSpc>
              <a:spcBef>
                <a:spcPts val="0"/>
              </a:spcBef>
              <a:buClr>
                <a:srgbClr val="434343"/>
              </a:buClr>
              <a:buSzPct val="100000"/>
            </a:pPr>
            <a:r>
              <a:rPr lang="en" sz="1400">
                <a:solidFill>
                  <a:srgbClr val="434343"/>
                </a:solidFill>
              </a:rPr>
              <a:t>Benefits: hides the topology of the network/cluster from the client, providing some security. Faster response time for each client.</a:t>
            </a:r>
          </a:p>
        </p:txBody>
      </p:sp>
      <p:pic>
        <p:nvPicPr>
          <p:cNvPr descr="web_server_with_loadbalancer.png" id="329" name="Shape 329"/>
          <p:cNvPicPr preferRelativeResize="0"/>
          <p:nvPr/>
        </p:nvPicPr>
        <p:blipFill>
          <a:blip r:embed="rId3">
            <a:alphaModFix/>
          </a:blip>
          <a:stretch>
            <a:fillRect/>
          </a:stretch>
        </p:blipFill>
        <p:spPr>
          <a:xfrm>
            <a:off x="4928700" y="1206850"/>
            <a:ext cx="3806899" cy="356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303800" y="598575"/>
            <a:ext cx="7030500" cy="598200"/>
          </a:xfrm>
          <a:prstGeom prst="rect">
            <a:avLst/>
          </a:prstGeom>
        </p:spPr>
        <p:txBody>
          <a:bodyPr anchorCtr="0" anchor="t" bIns="91425" lIns="91425" rIns="91425" wrap="square" tIns="91425">
            <a:noAutofit/>
          </a:bodyPr>
          <a:lstStyle/>
          <a:p>
            <a:pPr lvl="0">
              <a:spcBef>
                <a:spcPts val="0"/>
              </a:spcBef>
              <a:buNone/>
            </a:pPr>
            <a:r>
              <a:rPr lang="en"/>
              <a:t>Software Load-Balancer</a:t>
            </a:r>
          </a:p>
        </p:txBody>
      </p:sp>
      <p:sp>
        <p:nvSpPr>
          <p:cNvPr id="335" name="Shape 335"/>
          <p:cNvSpPr txBox="1"/>
          <p:nvPr>
            <p:ph idx="1" type="body"/>
          </p:nvPr>
        </p:nvSpPr>
        <p:spPr>
          <a:xfrm>
            <a:off x="1032900" y="1111350"/>
            <a:ext cx="4394400" cy="3437100"/>
          </a:xfrm>
          <a:prstGeom prst="rect">
            <a:avLst/>
          </a:prstGeom>
        </p:spPr>
        <p:txBody>
          <a:bodyPr anchorCtr="0" anchor="t" bIns="91425" lIns="91425" rIns="91425" wrap="square" tIns="91425">
            <a:noAutofit/>
          </a:bodyPr>
          <a:lstStyle/>
          <a:p>
            <a:pPr indent="-317500" lvl="0" marL="457200" rtl="0">
              <a:spcBef>
                <a:spcPts val="0"/>
              </a:spcBef>
              <a:buClr>
                <a:srgbClr val="434343"/>
              </a:buClr>
              <a:buSzPct val="100000"/>
            </a:pPr>
            <a:r>
              <a:rPr lang="en">
                <a:solidFill>
                  <a:srgbClr val="434343"/>
                </a:solidFill>
              </a:rPr>
              <a:t>Installed on all serving nodes</a:t>
            </a:r>
          </a:p>
          <a:p>
            <a:pPr indent="-317500" lvl="0" marL="457200" rtl="0">
              <a:lnSpc>
                <a:spcPct val="150000"/>
              </a:lnSpc>
              <a:spcBef>
                <a:spcPts val="0"/>
              </a:spcBef>
              <a:buClr>
                <a:srgbClr val="434343"/>
              </a:buClr>
              <a:buSzPct val="100000"/>
            </a:pPr>
            <a:r>
              <a:rPr lang="en" sz="1400">
                <a:solidFill>
                  <a:srgbClr val="434343"/>
                </a:solidFill>
              </a:rPr>
              <a:t>Implement a combination of scheduling algorithms such as </a:t>
            </a:r>
            <a:r>
              <a:rPr b="1" lang="en" sz="1400">
                <a:solidFill>
                  <a:srgbClr val="434343"/>
                </a:solidFill>
              </a:rPr>
              <a:t>Round-Robin </a:t>
            </a:r>
            <a:r>
              <a:rPr lang="en" sz="1400">
                <a:solidFill>
                  <a:srgbClr val="434343"/>
                </a:solidFill>
              </a:rPr>
              <a:t>and </a:t>
            </a:r>
            <a:r>
              <a:rPr b="1" lang="en" sz="1400">
                <a:solidFill>
                  <a:srgbClr val="434343"/>
                </a:solidFill>
              </a:rPr>
              <a:t>Least Connection First</a:t>
            </a:r>
          </a:p>
          <a:p>
            <a:pPr indent="-317500" lvl="0" marL="457200" rtl="0">
              <a:lnSpc>
                <a:spcPct val="150000"/>
              </a:lnSpc>
              <a:spcBef>
                <a:spcPts val="0"/>
              </a:spcBef>
              <a:buClr>
                <a:srgbClr val="434343"/>
              </a:buClr>
              <a:buSzPct val="100000"/>
            </a:pPr>
            <a:r>
              <a:rPr b="1" lang="en" sz="1400">
                <a:solidFill>
                  <a:srgbClr val="434343"/>
                </a:solidFill>
              </a:rPr>
              <a:t>Weighted round-robin and weighted least connection. </a:t>
            </a:r>
          </a:p>
          <a:p>
            <a:pPr indent="-304800" lvl="1" marL="914400" rtl="0">
              <a:lnSpc>
                <a:spcPct val="150000"/>
              </a:lnSpc>
              <a:spcBef>
                <a:spcPts val="0"/>
              </a:spcBef>
              <a:buClr>
                <a:srgbClr val="434343"/>
              </a:buClr>
              <a:buSzPct val="100000"/>
            </a:pPr>
            <a:r>
              <a:rPr lang="en" sz="1200">
                <a:solidFill>
                  <a:srgbClr val="434343"/>
                </a:solidFill>
              </a:rPr>
              <a:t>Useful when the servers/nodes have different capabilities (e.g. processing power/RAM).</a:t>
            </a:r>
          </a:p>
          <a:p>
            <a:pPr indent="-304800" lvl="1" marL="914400" rtl="0">
              <a:lnSpc>
                <a:spcPct val="150000"/>
              </a:lnSpc>
              <a:spcBef>
                <a:spcPts val="0"/>
              </a:spcBef>
              <a:buClr>
                <a:srgbClr val="434343"/>
              </a:buClr>
              <a:buSzPct val="100000"/>
            </a:pPr>
            <a:r>
              <a:rPr lang="en" sz="1200">
                <a:solidFill>
                  <a:srgbClr val="434343"/>
                </a:solidFill>
              </a:rPr>
              <a:t>Weight </a:t>
            </a:r>
            <a:r>
              <a:rPr lang="en" sz="1200">
                <a:solidFill>
                  <a:srgbClr val="434343"/>
                </a:solidFill>
              </a:rPr>
              <a:t>associated</a:t>
            </a:r>
            <a:r>
              <a:rPr lang="en" sz="1200">
                <a:solidFill>
                  <a:srgbClr val="434343"/>
                </a:solidFill>
              </a:rPr>
              <a:t> with the server depends on the hardware capabilities</a:t>
            </a:r>
          </a:p>
          <a:p>
            <a:pPr indent="0" lvl="0" marL="0" rtl="0">
              <a:lnSpc>
                <a:spcPct val="150000"/>
              </a:lnSpc>
              <a:spcBef>
                <a:spcPts val="0"/>
              </a:spcBef>
              <a:buNone/>
            </a:pPr>
            <a:r>
              <a:t/>
            </a:r>
            <a:endParaRPr>
              <a:solidFill>
                <a:srgbClr val="434343"/>
              </a:solidFill>
            </a:endParaRPr>
          </a:p>
          <a:p>
            <a:pPr indent="0" lvl="0" marL="0" rtl="0">
              <a:lnSpc>
                <a:spcPct val="150000"/>
              </a:lnSpc>
              <a:spcBef>
                <a:spcPts val="0"/>
              </a:spcBef>
              <a:buNone/>
            </a:pPr>
            <a:r>
              <a:t/>
            </a:r>
            <a:endParaRPr>
              <a:solidFill>
                <a:srgbClr val="434343"/>
              </a:solidFill>
            </a:endParaRPr>
          </a:p>
        </p:txBody>
      </p:sp>
      <p:pic>
        <p:nvPicPr>
          <p:cNvPr id="336" name="Shape 336"/>
          <p:cNvPicPr preferRelativeResize="0"/>
          <p:nvPr/>
        </p:nvPicPr>
        <p:blipFill>
          <a:blip r:embed="rId3">
            <a:alphaModFix/>
          </a:blip>
          <a:stretch>
            <a:fillRect/>
          </a:stretch>
        </p:blipFill>
        <p:spPr>
          <a:xfrm>
            <a:off x="5427300" y="1111350"/>
            <a:ext cx="3564150" cy="2181200"/>
          </a:xfrm>
          <a:prstGeom prst="rect">
            <a:avLst/>
          </a:prstGeom>
          <a:noFill/>
          <a:ln>
            <a:noFill/>
          </a:ln>
        </p:spPr>
      </p:pic>
      <p:sp>
        <p:nvSpPr>
          <p:cNvPr id="337" name="Shape 337"/>
          <p:cNvSpPr txBox="1"/>
          <p:nvPr/>
        </p:nvSpPr>
        <p:spPr>
          <a:xfrm>
            <a:off x="6774300" y="2536525"/>
            <a:ext cx="1560000" cy="271800"/>
          </a:xfrm>
          <a:prstGeom prst="rect">
            <a:avLst/>
          </a:prstGeom>
          <a:noFill/>
          <a:ln>
            <a:noFill/>
          </a:ln>
        </p:spPr>
        <p:txBody>
          <a:bodyPr anchorCtr="0" anchor="t" bIns="91425" lIns="91425" rIns="91425" wrap="square" tIns="91425">
            <a:noAutofit/>
          </a:bodyPr>
          <a:lstStyle/>
          <a:p>
            <a:pPr lvl="0" algn="ctr">
              <a:spcBef>
                <a:spcPts val="0"/>
              </a:spcBef>
              <a:buNone/>
            </a:pPr>
            <a:r>
              <a:rPr lang="en" sz="1000">
                <a:latin typeface="Calibri"/>
                <a:ea typeface="Calibri"/>
                <a:cs typeface="Calibri"/>
                <a:sym typeface="Calibri"/>
              </a:rPr>
              <a:t>Round Robin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Drawbacks</a:t>
            </a:r>
          </a:p>
        </p:txBody>
      </p:sp>
      <p:sp>
        <p:nvSpPr>
          <p:cNvPr id="343" name="Shape 343"/>
          <p:cNvSpPr txBox="1"/>
          <p:nvPr>
            <p:ph idx="1" type="body"/>
          </p:nvPr>
        </p:nvSpPr>
        <p:spPr>
          <a:xfrm>
            <a:off x="1303800" y="1429300"/>
            <a:ext cx="3920100" cy="3102300"/>
          </a:xfrm>
          <a:prstGeom prst="rect">
            <a:avLst/>
          </a:prstGeom>
        </p:spPr>
        <p:txBody>
          <a:bodyPr anchorCtr="0" anchor="t" bIns="91425" lIns="91425" rIns="91425" wrap="square" tIns="91425">
            <a:noAutofit/>
          </a:bodyPr>
          <a:lstStyle/>
          <a:p>
            <a:pPr indent="-317500" lvl="0" marL="457200" rtl="0">
              <a:lnSpc>
                <a:spcPct val="150000"/>
              </a:lnSpc>
              <a:spcBef>
                <a:spcPts val="0"/>
              </a:spcBef>
              <a:buClr>
                <a:srgbClr val="434343"/>
              </a:buClr>
              <a:buSzPct val="100000"/>
            </a:pPr>
            <a:r>
              <a:rPr lang="en" sz="1400">
                <a:solidFill>
                  <a:srgbClr val="434343"/>
                </a:solidFill>
              </a:rPr>
              <a:t>Could be sensitive to OS versions </a:t>
            </a:r>
          </a:p>
          <a:p>
            <a:pPr indent="-317500" lvl="0" marL="457200" rtl="0">
              <a:lnSpc>
                <a:spcPct val="150000"/>
              </a:lnSpc>
              <a:spcBef>
                <a:spcPts val="0"/>
              </a:spcBef>
              <a:buClr>
                <a:srgbClr val="434343"/>
              </a:buClr>
              <a:buSzPct val="100000"/>
            </a:pPr>
            <a:r>
              <a:rPr lang="en" sz="1400">
                <a:solidFill>
                  <a:srgbClr val="434343"/>
                </a:solidFill>
              </a:rPr>
              <a:t>Virtual appliance deployments could experience hypervisor dependencies</a:t>
            </a:r>
          </a:p>
          <a:p>
            <a:pPr indent="-317500" lvl="0" marL="457200" rtl="0">
              <a:lnSpc>
                <a:spcPct val="150000"/>
              </a:lnSpc>
              <a:spcBef>
                <a:spcPts val="0"/>
              </a:spcBef>
              <a:buClr>
                <a:srgbClr val="434343"/>
              </a:buClr>
              <a:buSzPct val="100000"/>
            </a:pPr>
            <a:r>
              <a:rPr lang="en" sz="1400">
                <a:solidFill>
                  <a:srgbClr val="434343"/>
                </a:solidFill>
              </a:rPr>
              <a:t>Server’s RAM and CPU</a:t>
            </a:r>
          </a:p>
          <a:p>
            <a:pPr lvl="0">
              <a:spcBef>
                <a:spcPts val="0"/>
              </a:spcBef>
              <a:buNone/>
            </a:pPr>
            <a:r>
              <a:t/>
            </a:r>
            <a:endParaRPr/>
          </a:p>
        </p:txBody>
      </p:sp>
      <p:pic>
        <p:nvPicPr>
          <p:cNvPr id="344" name="Shape 344"/>
          <p:cNvPicPr preferRelativeResize="0"/>
          <p:nvPr/>
        </p:nvPicPr>
        <p:blipFill>
          <a:blip r:embed="rId3">
            <a:alphaModFix/>
          </a:blip>
          <a:stretch>
            <a:fillRect/>
          </a:stretch>
        </p:blipFill>
        <p:spPr>
          <a:xfrm>
            <a:off x="6131375" y="300825"/>
            <a:ext cx="2729400" cy="24507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