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BEB88-DCDA-41D7-95C5-D4BADA383F88}" type="datetimeFigureOut">
              <a:rPr lang="en-US" smtClean="0"/>
              <a:t>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45A2B-B072-4615-A43B-A09458887580}" type="slidenum">
              <a:rPr lang="en-US" smtClean="0"/>
              <a:t>‹#›</a:t>
            </a:fld>
            <a:endParaRPr lang="en-US"/>
          </a:p>
        </p:txBody>
      </p:sp>
    </p:spTree>
    <p:extLst>
      <p:ext uri="{BB962C8B-B14F-4D97-AF65-F5344CB8AC3E}">
        <p14:creationId xmlns:p14="http://schemas.microsoft.com/office/powerpoint/2010/main" val="207001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45A2B-B072-4615-A43B-A09458887580}" type="slidenum">
              <a:rPr lang="en-US" smtClean="0"/>
              <a:t>1</a:t>
            </a:fld>
            <a:endParaRPr lang="en-US"/>
          </a:p>
        </p:txBody>
      </p:sp>
    </p:spTree>
    <p:extLst>
      <p:ext uri="{BB962C8B-B14F-4D97-AF65-F5344CB8AC3E}">
        <p14:creationId xmlns:p14="http://schemas.microsoft.com/office/powerpoint/2010/main" val="8703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C322D9-B323-4F3C-A626-C985536AEBFA}"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19053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322D9-B323-4F3C-A626-C985536AEBFA}"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03331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322D9-B323-4F3C-A626-C985536AEBFA}"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75507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322D9-B323-4F3C-A626-C985536AEBFA}"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33103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C322D9-B323-4F3C-A626-C985536AEBFA}"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92562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C322D9-B323-4F3C-A626-C985536AEBFA}"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0252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C322D9-B323-4F3C-A626-C985536AEBFA}" type="datetimeFigureOut">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7474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C322D9-B323-4F3C-A626-C985536AEBFA}" type="datetimeFigureOut">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40059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322D9-B323-4F3C-A626-C985536AEBFA}" type="datetimeFigureOut">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130390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322D9-B323-4F3C-A626-C985536AEBFA}"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286924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322D9-B323-4F3C-A626-C985536AEBFA}"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7FA4B-C42A-45E0-8DF8-E94B79C3E8EC}" type="slidenum">
              <a:rPr lang="en-US" smtClean="0"/>
              <a:t>‹#›</a:t>
            </a:fld>
            <a:endParaRPr lang="en-US"/>
          </a:p>
        </p:txBody>
      </p:sp>
    </p:spTree>
    <p:extLst>
      <p:ext uri="{BB962C8B-B14F-4D97-AF65-F5344CB8AC3E}">
        <p14:creationId xmlns:p14="http://schemas.microsoft.com/office/powerpoint/2010/main" val="393294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322D9-B323-4F3C-A626-C985536AEBFA}" type="datetimeFigureOut">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7FA4B-C42A-45E0-8DF8-E94B79C3E8EC}" type="slidenum">
              <a:rPr lang="en-US" smtClean="0"/>
              <a:t>‹#›</a:t>
            </a:fld>
            <a:endParaRPr lang="en-US"/>
          </a:p>
        </p:txBody>
      </p:sp>
    </p:spTree>
    <p:extLst>
      <p:ext uri="{BB962C8B-B14F-4D97-AF65-F5344CB8AC3E}">
        <p14:creationId xmlns:p14="http://schemas.microsoft.com/office/powerpoint/2010/main" val="398572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534400" cy="4572000"/>
          </a:xfrm>
        </p:spPr>
        <p:txBody>
          <a:bodyPr>
            <a:normAutofit/>
          </a:bodyPr>
          <a:lstStyle/>
          <a:p>
            <a:pPr marL="457200" lvl="1" indent="0" algn="just">
              <a:buNone/>
            </a:pPr>
            <a:r>
              <a:rPr lang="en-US" sz="1600" b="1" dirty="0" smtClean="0"/>
              <a:t>Proof – </a:t>
            </a:r>
          </a:p>
          <a:p>
            <a:pPr lvl="1" algn="just"/>
            <a:r>
              <a:rPr lang="en-US" sz="1600" dirty="0" smtClean="0"/>
              <a:t>Suppose there exists an anonymous algorithm A for electing a leader in a ring R of size n&gt;1</a:t>
            </a:r>
          </a:p>
          <a:p>
            <a:pPr lvl="1" algn="just"/>
            <a:endParaRPr lang="en-US" sz="1600" dirty="0"/>
          </a:p>
          <a:p>
            <a:pPr lvl="1" algn="just"/>
            <a:endParaRPr lang="en-US" sz="1600" dirty="0" smtClean="0"/>
          </a:p>
          <a:p>
            <a:pPr lvl="1" algn="just"/>
            <a:endParaRPr lang="en-US" sz="1600" dirty="0"/>
          </a:p>
          <a:p>
            <a:pPr marL="457200" lvl="1" indent="0" algn="just">
              <a:buNone/>
            </a:pPr>
            <a:r>
              <a:rPr lang="en-US" sz="1600" dirty="0" smtClean="0"/>
              <a:t>The proof is by induction on k.</a:t>
            </a:r>
          </a:p>
          <a:p>
            <a:pPr lvl="1" algn="just"/>
            <a:r>
              <a:rPr lang="en-US" sz="1600" dirty="0" smtClean="0"/>
              <a:t>Base case : k = 0 =&gt; before the first round, all processors begin in the same initial state</a:t>
            </a:r>
          </a:p>
          <a:p>
            <a:pPr lvl="1" algn="just"/>
            <a:r>
              <a:rPr lang="en-US" sz="1600" dirty="0" smtClean="0"/>
              <a:t>For the inductive step, assuming that the lemma holds true for k-1</a:t>
            </a:r>
          </a:p>
          <a:p>
            <a:pPr lvl="1" algn="just"/>
            <a:r>
              <a:rPr lang="en-US" sz="1600" dirty="0" smtClean="0"/>
              <a:t>Now since the processors are in the same state at the end of the round k-1, they all send the same message </a:t>
            </a:r>
            <a:r>
              <a:rPr lang="en-US" sz="1600" i="1" dirty="0" smtClean="0"/>
              <a:t>m</a:t>
            </a:r>
            <a:r>
              <a:rPr lang="en-US" sz="1600" i="1" baseline="-25000" dirty="0" smtClean="0"/>
              <a:t>r</a:t>
            </a:r>
            <a:r>
              <a:rPr lang="en-US" sz="1600" i="1" dirty="0"/>
              <a:t> </a:t>
            </a:r>
            <a:r>
              <a:rPr lang="en-US" sz="1600" dirty="0" smtClean="0"/>
              <a:t>to the right neighbor and </a:t>
            </a:r>
            <a:r>
              <a:rPr lang="en-US" sz="1600" i="1" dirty="0" smtClean="0"/>
              <a:t>m</a:t>
            </a:r>
            <a:r>
              <a:rPr lang="en-US" sz="1600" i="1" baseline="-25000" dirty="0" smtClean="0"/>
              <a:t>l</a:t>
            </a:r>
            <a:r>
              <a:rPr lang="en-US" sz="1600" baseline="-25000" dirty="0" smtClean="0"/>
              <a:t> </a:t>
            </a:r>
            <a:r>
              <a:rPr lang="en-US" sz="1600" dirty="0" smtClean="0"/>
              <a:t>to the left. In round k, each processor receives </a:t>
            </a:r>
            <a:r>
              <a:rPr lang="en-US" sz="1600" i="1" dirty="0" smtClean="0"/>
              <a:t>m</a:t>
            </a:r>
            <a:r>
              <a:rPr lang="en-US" sz="1600" i="1" baseline="-25000" dirty="0" smtClean="0"/>
              <a:t>l</a:t>
            </a:r>
            <a:r>
              <a:rPr lang="en-US" sz="1600" dirty="0" smtClean="0"/>
              <a:t> on the right edge and </a:t>
            </a:r>
            <a:r>
              <a:rPr lang="en-US" sz="1600" i="1" dirty="0" smtClean="0"/>
              <a:t>m</a:t>
            </a:r>
            <a:r>
              <a:rPr lang="en-US" sz="1600" i="1" baseline="-25000" dirty="0" smtClean="0"/>
              <a:t>r</a:t>
            </a:r>
            <a:r>
              <a:rPr lang="en-US" sz="1600" i="1" dirty="0" smtClean="0"/>
              <a:t> </a:t>
            </a:r>
            <a:r>
              <a:rPr lang="en-US" sz="1600" dirty="0" smtClean="0"/>
              <a:t>on the left edge.</a:t>
            </a:r>
          </a:p>
          <a:p>
            <a:pPr lvl="1" algn="just"/>
            <a:r>
              <a:rPr lang="en-US" sz="1600" dirty="0" smtClean="0"/>
              <a:t>Thus, all processors receive the exact same messages at the end of round k; since they execute the same program, they are all in the same state.</a:t>
            </a:r>
          </a:p>
          <a:p>
            <a:pPr marL="457200" lvl="1" indent="0" algn="just">
              <a:buNone/>
            </a:pPr>
            <a:r>
              <a:rPr lang="en-US" sz="1600" dirty="0" smtClean="0"/>
              <a:t>So at the end of some round, if one processor announces itself as the leader, by entering in an elected state, so do all other processors. This contradicts the initial assumption and proves that it is impossible to have an anonymous leader election algorithm in synchronous rings.</a:t>
            </a:r>
            <a:endParaRPr lang="en-US" sz="1600" dirty="0" smtClean="0"/>
          </a:p>
        </p:txBody>
      </p:sp>
      <p:sp>
        <p:nvSpPr>
          <p:cNvPr id="4" name="Rectangle 3"/>
          <p:cNvSpPr/>
          <p:nvPr/>
        </p:nvSpPr>
        <p:spPr>
          <a:xfrm>
            <a:off x="1143000" y="2438400"/>
            <a:ext cx="70104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lvl="1" algn="ctr"/>
            <a:endParaRPr lang="en-US" b="1" i="1" dirty="0" smtClean="0"/>
          </a:p>
          <a:p>
            <a:pPr marL="0" lvl="1" algn="ctr"/>
            <a:r>
              <a:rPr lang="en-US" b="1" dirty="0" smtClean="0"/>
              <a:t>Lemma</a:t>
            </a:r>
            <a:r>
              <a:rPr lang="en-US" b="1" i="1" dirty="0" smtClean="0"/>
              <a:t> : </a:t>
            </a:r>
            <a:r>
              <a:rPr lang="en-US" sz="1600" b="1" i="1" dirty="0" smtClean="0"/>
              <a:t>For every round k of the admissible execution of A in R, each processor is in the same state at the end of round k. </a:t>
            </a:r>
          </a:p>
          <a:p>
            <a:pPr algn="ctr"/>
            <a:r>
              <a:rPr lang="en-US" b="1" i="1" dirty="0" smtClean="0"/>
              <a:t> </a:t>
            </a:r>
            <a:endParaRPr lang="en-US" b="1" i="1" dirty="0"/>
          </a:p>
        </p:txBody>
      </p:sp>
      <p:sp>
        <p:nvSpPr>
          <p:cNvPr id="5" name="Rectangle 4"/>
          <p:cNvSpPr/>
          <p:nvPr/>
        </p:nvSpPr>
        <p:spPr>
          <a:xfrm>
            <a:off x="914400" y="304800"/>
            <a:ext cx="7239000" cy="1219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b="1" dirty="0" smtClean="0"/>
          </a:p>
          <a:p>
            <a:pPr algn="ctr"/>
            <a:r>
              <a:rPr lang="en-US" b="1" dirty="0" smtClean="0"/>
              <a:t>The Impossibility Result – </a:t>
            </a:r>
            <a:br>
              <a:rPr lang="en-US" b="1" dirty="0" smtClean="0"/>
            </a:br>
            <a:r>
              <a:rPr lang="en-US" b="1" dirty="0" smtClean="0"/>
              <a:t>There is no non-uniform anonymous algorithm for leader election in synchronous rings</a:t>
            </a:r>
            <a:br>
              <a:rPr lang="en-US" b="1" dirty="0" smtClean="0"/>
            </a:br>
            <a:endParaRPr lang="en-US" b="1" dirty="0"/>
          </a:p>
        </p:txBody>
      </p:sp>
      <p:sp>
        <p:nvSpPr>
          <p:cNvPr id="6" name="TextBox 5"/>
          <p:cNvSpPr txBox="1"/>
          <p:nvPr/>
        </p:nvSpPr>
        <p:spPr>
          <a:xfrm>
            <a:off x="5410200" y="6248400"/>
            <a:ext cx="3276600" cy="523220"/>
          </a:xfrm>
          <a:prstGeom prst="rect">
            <a:avLst/>
          </a:prstGeom>
          <a:noFill/>
        </p:spPr>
        <p:txBody>
          <a:bodyPr wrap="square" rtlCol="0">
            <a:spAutoFit/>
          </a:bodyPr>
          <a:lstStyle/>
          <a:p>
            <a:pPr algn="r"/>
            <a:r>
              <a:rPr lang="en-US" sz="1400" dirty="0" smtClean="0"/>
              <a:t>Submitted by – </a:t>
            </a:r>
          </a:p>
          <a:p>
            <a:pPr algn="r"/>
            <a:r>
              <a:rPr lang="en-US" sz="1400" dirty="0" smtClean="0"/>
              <a:t>Group 2</a:t>
            </a:r>
            <a:endParaRPr lang="en-US" sz="1400" dirty="0"/>
          </a:p>
        </p:txBody>
      </p:sp>
    </p:spTree>
    <p:extLst>
      <p:ext uri="{BB962C8B-B14F-4D97-AF65-F5344CB8AC3E}">
        <p14:creationId xmlns:p14="http://schemas.microsoft.com/office/powerpoint/2010/main" val="391999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2818</TotalTime>
  <Words>237</Words>
  <Application>Microsoft Office PowerPoint</Application>
  <PresentationFormat>On-screen Show (4:3)</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2017-10-03T22:53:48Z</dcterms:created>
  <dcterms:modified xsi:type="dcterms:W3CDTF">2017-10-05T21:51:51Z</dcterms:modified>
</cp:coreProperties>
</file>