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59" r:id="rId6"/>
    <p:sldId id="260" r:id="rId7"/>
    <p:sldId id="265" r:id="rId8"/>
    <p:sldId id="264" r:id="rId9"/>
    <p:sldId id="261"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582"/>
  </p:normalViewPr>
  <p:slideViewPr>
    <p:cSldViewPr snapToGrid="0">
      <p:cViewPr varScale="1">
        <p:scale>
          <a:sx n="115" d="100"/>
          <a:sy n="115" d="100"/>
        </p:scale>
        <p:origin x="232"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A75558-2A91-4794-96E4-8A235CD035D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EAC7457-FFA0-401C-8F64-4D3B6DF5BFA6}">
      <dgm:prSet/>
      <dgm:spPr/>
      <dgm:t>
        <a:bodyPr/>
        <a:lstStyle/>
        <a:p>
          <a:r>
            <a:rPr lang="en-US" dirty="0"/>
            <a:t>Which program offices are most effective in engaging a diverse range of participants? </a:t>
          </a:r>
        </a:p>
      </dgm:t>
    </dgm:pt>
    <dgm:pt modelId="{DE53AA48-8AC2-4E95-9A01-4497EDD49920}" type="parTrans" cxnId="{0B38E722-877B-4FF8-BAEA-941F5C2EBF80}">
      <dgm:prSet/>
      <dgm:spPr/>
      <dgm:t>
        <a:bodyPr/>
        <a:lstStyle/>
        <a:p>
          <a:endParaRPr lang="en-US"/>
        </a:p>
      </dgm:t>
    </dgm:pt>
    <dgm:pt modelId="{9D9CCD66-B7E7-4D09-8FE9-021D47862B6D}" type="sibTrans" cxnId="{0B38E722-877B-4FF8-BAEA-941F5C2EBF80}">
      <dgm:prSet/>
      <dgm:spPr/>
      <dgm:t>
        <a:bodyPr/>
        <a:lstStyle/>
        <a:p>
          <a:endParaRPr lang="en-US"/>
        </a:p>
      </dgm:t>
    </dgm:pt>
    <dgm:pt modelId="{6BE1F448-E3C3-4EC0-B587-21F769512DA9}">
      <dgm:prSet/>
      <dgm:spPr/>
      <dgm:t>
        <a:bodyPr/>
        <a:lstStyle/>
        <a:p>
          <a:r>
            <a:rPr lang="en-US" dirty="0"/>
            <a:t>How does the representation of different demographic groups compare to their proportions in the general population? </a:t>
          </a:r>
        </a:p>
      </dgm:t>
    </dgm:pt>
    <dgm:pt modelId="{EE252077-D150-47AE-87D5-443271E109EF}" type="parTrans" cxnId="{768A4D94-2EC9-46B4-9BEE-3D8867CFAF9C}">
      <dgm:prSet/>
      <dgm:spPr/>
      <dgm:t>
        <a:bodyPr/>
        <a:lstStyle/>
        <a:p>
          <a:endParaRPr lang="en-US"/>
        </a:p>
      </dgm:t>
    </dgm:pt>
    <dgm:pt modelId="{08A56BF1-27B1-474C-B122-ADCCFB2E6DC9}" type="sibTrans" cxnId="{768A4D94-2EC9-46B4-9BEE-3D8867CFAF9C}">
      <dgm:prSet/>
      <dgm:spPr/>
      <dgm:t>
        <a:bodyPr/>
        <a:lstStyle/>
        <a:p>
          <a:endParaRPr lang="en-US"/>
        </a:p>
      </dgm:t>
    </dgm:pt>
    <dgm:pt modelId="{24EEF010-E3A7-4B9A-822C-58BB2D7091B7}">
      <dgm:prSet/>
      <dgm:spPr/>
      <dgm:t>
        <a:bodyPr/>
        <a:lstStyle/>
        <a:p>
          <a:r>
            <a:rPr lang="en-US" dirty="0"/>
            <a:t>Which groups are overrepresented or underrepresented in AmeriCorps? </a:t>
          </a:r>
        </a:p>
      </dgm:t>
    </dgm:pt>
    <dgm:pt modelId="{3795C511-E605-4A88-BBB5-BFF9371E1445}" type="parTrans" cxnId="{35552DFF-5261-4DDB-ADC0-DDC2822DA475}">
      <dgm:prSet/>
      <dgm:spPr/>
      <dgm:t>
        <a:bodyPr/>
        <a:lstStyle/>
        <a:p>
          <a:endParaRPr lang="en-US"/>
        </a:p>
      </dgm:t>
    </dgm:pt>
    <dgm:pt modelId="{1F5A9BFF-2C57-40B3-928F-586E56108578}" type="sibTrans" cxnId="{35552DFF-5261-4DDB-ADC0-DDC2822DA475}">
      <dgm:prSet/>
      <dgm:spPr/>
      <dgm:t>
        <a:bodyPr/>
        <a:lstStyle/>
        <a:p>
          <a:endParaRPr lang="en-US"/>
        </a:p>
      </dgm:t>
    </dgm:pt>
    <dgm:pt modelId="{30C9B5A2-3178-463F-A074-FAF9DF1E64D9}">
      <dgm:prSet/>
      <dgm:spPr/>
      <dgm:t>
        <a:bodyPr/>
        <a:lstStyle/>
        <a:p>
          <a:r>
            <a:rPr lang="en-US" dirty="0"/>
            <a:t>How do participation rates compare between different programs within the same service region? </a:t>
          </a:r>
        </a:p>
      </dgm:t>
    </dgm:pt>
    <dgm:pt modelId="{A5AE448F-C380-4B5A-BC52-B98494906160}" type="parTrans" cxnId="{0F7B031B-1096-403B-A43C-35CD09B6A964}">
      <dgm:prSet/>
      <dgm:spPr/>
      <dgm:t>
        <a:bodyPr/>
        <a:lstStyle/>
        <a:p>
          <a:endParaRPr lang="en-US"/>
        </a:p>
      </dgm:t>
    </dgm:pt>
    <dgm:pt modelId="{71C87C73-33C1-489B-8C54-E306FEE96F4B}" type="sibTrans" cxnId="{0F7B031B-1096-403B-A43C-35CD09B6A964}">
      <dgm:prSet/>
      <dgm:spPr/>
      <dgm:t>
        <a:bodyPr/>
        <a:lstStyle/>
        <a:p>
          <a:endParaRPr lang="en-US"/>
        </a:p>
      </dgm:t>
    </dgm:pt>
    <dgm:pt modelId="{EB46AF44-BC0C-4D74-A7C0-7789902875CD}">
      <dgm:prSet/>
      <dgm:spPr/>
      <dgm:t>
        <a:bodyPr/>
        <a:lstStyle/>
        <a:p>
          <a:r>
            <a:rPr lang="en-US" dirty="0"/>
            <a:t>What is the racial composition of the volunteers? </a:t>
          </a:r>
        </a:p>
      </dgm:t>
    </dgm:pt>
    <dgm:pt modelId="{187EB187-C710-430F-A9B9-7FF5446363BF}" type="parTrans" cxnId="{9E759B66-715F-4E7A-8EAA-C09C760D4944}">
      <dgm:prSet/>
      <dgm:spPr/>
      <dgm:t>
        <a:bodyPr/>
        <a:lstStyle/>
        <a:p>
          <a:endParaRPr lang="en-US"/>
        </a:p>
      </dgm:t>
    </dgm:pt>
    <dgm:pt modelId="{1E87161D-774D-4F01-B8BE-3939316ECE66}" type="sibTrans" cxnId="{9E759B66-715F-4E7A-8EAA-C09C760D4944}">
      <dgm:prSet/>
      <dgm:spPr/>
      <dgm:t>
        <a:bodyPr/>
        <a:lstStyle/>
        <a:p>
          <a:endParaRPr lang="en-US"/>
        </a:p>
      </dgm:t>
    </dgm:pt>
    <dgm:pt modelId="{3D448B3C-F6AA-4EE9-8FAD-EE904AE46D4D}">
      <dgm:prSet/>
      <dgm:spPr/>
      <dgm:t>
        <a:bodyPr/>
        <a:lstStyle/>
        <a:p>
          <a:r>
            <a:rPr lang="en-US" dirty="0"/>
            <a:t>Are some racial groups more engaged in volunteer activities within specific states? </a:t>
          </a:r>
        </a:p>
      </dgm:t>
    </dgm:pt>
    <dgm:pt modelId="{39678B51-300E-49AF-9882-E99406A12AF0}" type="parTrans" cxnId="{93B309D6-813F-4F78-ACAE-2DCA59D7361C}">
      <dgm:prSet/>
      <dgm:spPr/>
      <dgm:t>
        <a:bodyPr/>
        <a:lstStyle/>
        <a:p>
          <a:endParaRPr lang="en-US"/>
        </a:p>
      </dgm:t>
    </dgm:pt>
    <dgm:pt modelId="{9E28FB94-1F10-46E1-ACAF-182EC0BF2449}" type="sibTrans" cxnId="{93B309D6-813F-4F78-ACAE-2DCA59D7361C}">
      <dgm:prSet/>
      <dgm:spPr/>
      <dgm:t>
        <a:bodyPr/>
        <a:lstStyle/>
        <a:p>
          <a:endParaRPr lang="en-US"/>
        </a:p>
      </dgm:t>
    </dgm:pt>
    <dgm:pt modelId="{F0557D5D-14B0-A34F-B751-C4FD0706FCED}" type="pres">
      <dgm:prSet presAssocID="{D7A75558-2A91-4794-96E4-8A235CD035D5}" presName="diagram" presStyleCnt="0">
        <dgm:presLayoutVars>
          <dgm:dir/>
          <dgm:resizeHandles val="exact"/>
        </dgm:presLayoutVars>
      </dgm:prSet>
      <dgm:spPr/>
    </dgm:pt>
    <dgm:pt modelId="{140C1881-6713-344D-9FC9-F6D8E8C6FE3A}" type="pres">
      <dgm:prSet presAssocID="{EB46AF44-BC0C-4D74-A7C0-7789902875CD}" presName="node" presStyleLbl="node1" presStyleIdx="0" presStyleCnt="6">
        <dgm:presLayoutVars>
          <dgm:bulletEnabled val="1"/>
        </dgm:presLayoutVars>
      </dgm:prSet>
      <dgm:spPr/>
    </dgm:pt>
    <dgm:pt modelId="{4BBAE651-B5E3-3242-89BD-E1D6828A728D}" type="pres">
      <dgm:prSet presAssocID="{1E87161D-774D-4F01-B8BE-3939316ECE66}" presName="sibTrans" presStyleCnt="0"/>
      <dgm:spPr/>
    </dgm:pt>
    <dgm:pt modelId="{7841ACC1-79AE-494F-B2E6-92FD9D40CD26}" type="pres">
      <dgm:prSet presAssocID="{3D448B3C-F6AA-4EE9-8FAD-EE904AE46D4D}" presName="node" presStyleLbl="node1" presStyleIdx="1" presStyleCnt="6">
        <dgm:presLayoutVars>
          <dgm:bulletEnabled val="1"/>
        </dgm:presLayoutVars>
      </dgm:prSet>
      <dgm:spPr/>
    </dgm:pt>
    <dgm:pt modelId="{BE5D58D6-7168-B94E-82F9-9D40B66A0C03}" type="pres">
      <dgm:prSet presAssocID="{9E28FB94-1F10-46E1-ACAF-182EC0BF2449}" presName="sibTrans" presStyleCnt="0"/>
      <dgm:spPr/>
    </dgm:pt>
    <dgm:pt modelId="{8147F015-1415-C14E-BBFE-BE7576D964C9}" type="pres">
      <dgm:prSet presAssocID="{6EAC7457-FFA0-401C-8F64-4D3B6DF5BFA6}" presName="node" presStyleLbl="node1" presStyleIdx="2" presStyleCnt="6">
        <dgm:presLayoutVars>
          <dgm:bulletEnabled val="1"/>
        </dgm:presLayoutVars>
      </dgm:prSet>
      <dgm:spPr/>
    </dgm:pt>
    <dgm:pt modelId="{882B692F-2ACC-4643-A13C-5FFBD8B45319}" type="pres">
      <dgm:prSet presAssocID="{9D9CCD66-B7E7-4D09-8FE9-021D47862B6D}" presName="sibTrans" presStyleCnt="0"/>
      <dgm:spPr/>
    </dgm:pt>
    <dgm:pt modelId="{20D40851-767D-4F42-A803-562DD3620BD6}" type="pres">
      <dgm:prSet presAssocID="{30C9B5A2-3178-463F-A074-FAF9DF1E64D9}" presName="node" presStyleLbl="node1" presStyleIdx="3" presStyleCnt="6">
        <dgm:presLayoutVars>
          <dgm:bulletEnabled val="1"/>
        </dgm:presLayoutVars>
      </dgm:prSet>
      <dgm:spPr/>
    </dgm:pt>
    <dgm:pt modelId="{DCEB0B25-F4A8-5143-B2DC-7A69C8A0F76A}" type="pres">
      <dgm:prSet presAssocID="{71C87C73-33C1-489B-8C54-E306FEE96F4B}" presName="sibTrans" presStyleCnt="0"/>
      <dgm:spPr/>
    </dgm:pt>
    <dgm:pt modelId="{A3EF6C9D-2F66-264F-B119-63001DD44078}" type="pres">
      <dgm:prSet presAssocID="{6BE1F448-E3C3-4EC0-B587-21F769512DA9}" presName="node" presStyleLbl="node1" presStyleIdx="4" presStyleCnt="6">
        <dgm:presLayoutVars>
          <dgm:bulletEnabled val="1"/>
        </dgm:presLayoutVars>
      </dgm:prSet>
      <dgm:spPr/>
    </dgm:pt>
    <dgm:pt modelId="{5F29973C-43DA-B949-BD05-E133522AF9CD}" type="pres">
      <dgm:prSet presAssocID="{08A56BF1-27B1-474C-B122-ADCCFB2E6DC9}" presName="sibTrans" presStyleCnt="0"/>
      <dgm:spPr/>
    </dgm:pt>
    <dgm:pt modelId="{984EE22B-BD1B-124C-8930-2A741E92D1B2}" type="pres">
      <dgm:prSet presAssocID="{24EEF010-E3A7-4B9A-822C-58BB2D7091B7}" presName="node" presStyleLbl="node1" presStyleIdx="5" presStyleCnt="6">
        <dgm:presLayoutVars>
          <dgm:bulletEnabled val="1"/>
        </dgm:presLayoutVars>
      </dgm:prSet>
      <dgm:spPr/>
    </dgm:pt>
  </dgm:ptLst>
  <dgm:cxnLst>
    <dgm:cxn modelId="{0F7B031B-1096-403B-A43C-35CD09B6A964}" srcId="{D7A75558-2A91-4794-96E4-8A235CD035D5}" destId="{30C9B5A2-3178-463F-A074-FAF9DF1E64D9}" srcOrd="3" destOrd="0" parTransId="{A5AE448F-C380-4B5A-BC52-B98494906160}" sibTransId="{71C87C73-33C1-489B-8C54-E306FEE96F4B}"/>
    <dgm:cxn modelId="{0B38E722-877B-4FF8-BAEA-941F5C2EBF80}" srcId="{D7A75558-2A91-4794-96E4-8A235CD035D5}" destId="{6EAC7457-FFA0-401C-8F64-4D3B6DF5BFA6}" srcOrd="2" destOrd="0" parTransId="{DE53AA48-8AC2-4E95-9A01-4497EDD49920}" sibTransId="{9D9CCD66-B7E7-4D09-8FE9-021D47862B6D}"/>
    <dgm:cxn modelId="{0F262639-7B50-5545-945D-B36F015B1939}" type="presOf" srcId="{6BE1F448-E3C3-4EC0-B587-21F769512DA9}" destId="{A3EF6C9D-2F66-264F-B119-63001DD44078}" srcOrd="0" destOrd="0" presId="urn:microsoft.com/office/officeart/2005/8/layout/default"/>
    <dgm:cxn modelId="{9E759B66-715F-4E7A-8EAA-C09C760D4944}" srcId="{D7A75558-2A91-4794-96E4-8A235CD035D5}" destId="{EB46AF44-BC0C-4D74-A7C0-7789902875CD}" srcOrd="0" destOrd="0" parTransId="{187EB187-C710-430F-A9B9-7FF5446363BF}" sibTransId="{1E87161D-774D-4F01-B8BE-3939316ECE66}"/>
    <dgm:cxn modelId="{F1A79A80-CA7E-0D45-9A7F-A2B74EED2043}" type="presOf" srcId="{24EEF010-E3A7-4B9A-822C-58BB2D7091B7}" destId="{984EE22B-BD1B-124C-8930-2A741E92D1B2}" srcOrd="0" destOrd="0" presId="urn:microsoft.com/office/officeart/2005/8/layout/default"/>
    <dgm:cxn modelId="{B0CB8B84-895F-1A4B-AD5A-A863B3BCC36A}" type="presOf" srcId="{D7A75558-2A91-4794-96E4-8A235CD035D5}" destId="{F0557D5D-14B0-A34F-B751-C4FD0706FCED}" srcOrd="0" destOrd="0" presId="urn:microsoft.com/office/officeart/2005/8/layout/default"/>
    <dgm:cxn modelId="{768A4D94-2EC9-46B4-9BEE-3D8867CFAF9C}" srcId="{D7A75558-2A91-4794-96E4-8A235CD035D5}" destId="{6BE1F448-E3C3-4EC0-B587-21F769512DA9}" srcOrd="4" destOrd="0" parTransId="{EE252077-D150-47AE-87D5-443271E109EF}" sibTransId="{08A56BF1-27B1-474C-B122-ADCCFB2E6DC9}"/>
    <dgm:cxn modelId="{545A4BA6-AB3E-3742-8383-14375A00FD15}" type="presOf" srcId="{30C9B5A2-3178-463F-A074-FAF9DF1E64D9}" destId="{20D40851-767D-4F42-A803-562DD3620BD6}" srcOrd="0" destOrd="0" presId="urn:microsoft.com/office/officeart/2005/8/layout/default"/>
    <dgm:cxn modelId="{F0ABB2AD-9376-2047-B81E-E1F49005B451}" type="presOf" srcId="{3D448B3C-F6AA-4EE9-8FAD-EE904AE46D4D}" destId="{7841ACC1-79AE-494F-B2E6-92FD9D40CD26}" srcOrd="0" destOrd="0" presId="urn:microsoft.com/office/officeart/2005/8/layout/default"/>
    <dgm:cxn modelId="{75F44FD1-8E39-E946-969C-F11066A629CE}" type="presOf" srcId="{6EAC7457-FFA0-401C-8F64-4D3B6DF5BFA6}" destId="{8147F015-1415-C14E-BBFE-BE7576D964C9}" srcOrd="0" destOrd="0" presId="urn:microsoft.com/office/officeart/2005/8/layout/default"/>
    <dgm:cxn modelId="{93B309D6-813F-4F78-ACAE-2DCA59D7361C}" srcId="{D7A75558-2A91-4794-96E4-8A235CD035D5}" destId="{3D448B3C-F6AA-4EE9-8FAD-EE904AE46D4D}" srcOrd="1" destOrd="0" parTransId="{39678B51-300E-49AF-9882-E99406A12AF0}" sibTransId="{9E28FB94-1F10-46E1-ACAF-182EC0BF2449}"/>
    <dgm:cxn modelId="{4DF468EB-A529-544B-9EF1-0A8E54758941}" type="presOf" srcId="{EB46AF44-BC0C-4D74-A7C0-7789902875CD}" destId="{140C1881-6713-344D-9FC9-F6D8E8C6FE3A}" srcOrd="0" destOrd="0" presId="urn:microsoft.com/office/officeart/2005/8/layout/default"/>
    <dgm:cxn modelId="{35552DFF-5261-4DDB-ADC0-DDC2822DA475}" srcId="{D7A75558-2A91-4794-96E4-8A235CD035D5}" destId="{24EEF010-E3A7-4B9A-822C-58BB2D7091B7}" srcOrd="5" destOrd="0" parTransId="{3795C511-E605-4A88-BBB5-BFF9371E1445}" sibTransId="{1F5A9BFF-2C57-40B3-928F-586E56108578}"/>
    <dgm:cxn modelId="{3931395E-67E0-6E42-BDF5-17A4283B7460}" type="presParOf" srcId="{F0557D5D-14B0-A34F-B751-C4FD0706FCED}" destId="{140C1881-6713-344D-9FC9-F6D8E8C6FE3A}" srcOrd="0" destOrd="0" presId="urn:microsoft.com/office/officeart/2005/8/layout/default"/>
    <dgm:cxn modelId="{12E73A93-DC86-994C-9D81-620506D8DFB1}" type="presParOf" srcId="{F0557D5D-14B0-A34F-B751-C4FD0706FCED}" destId="{4BBAE651-B5E3-3242-89BD-E1D6828A728D}" srcOrd="1" destOrd="0" presId="urn:microsoft.com/office/officeart/2005/8/layout/default"/>
    <dgm:cxn modelId="{4580BF7B-104B-8948-B631-83F81BD39CD1}" type="presParOf" srcId="{F0557D5D-14B0-A34F-B751-C4FD0706FCED}" destId="{7841ACC1-79AE-494F-B2E6-92FD9D40CD26}" srcOrd="2" destOrd="0" presId="urn:microsoft.com/office/officeart/2005/8/layout/default"/>
    <dgm:cxn modelId="{91F60600-1C9E-FC45-AF5B-1445A1A2AC67}" type="presParOf" srcId="{F0557D5D-14B0-A34F-B751-C4FD0706FCED}" destId="{BE5D58D6-7168-B94E-82F9-9D40B66A0C03}" srcOrd="3" destOrd="0" presId="urn:microsoft.com/office/officeart/2005/8/layout/default"/>
    <dgm:cxn modelId="{81729C06-CAAB-F347-A96B-EBC09A216BD3}" type="presParOf" srcId="{F0557D5D-14B0-A34F-B751-C4FD0706FCED}" destId="{8147F015-1415-C14E-BBFE-BE7576D964C9}" srcOrd="4" destOrd="0" presId="urn:microsoft.com/office/officeart/2005/8/layout/default"/>
    <dgm:cxn modelId="{88884498-3EB9-194D-9C2A-08378E9B2B82}" type="presParOf" srcId="{F0557D5D-14B0-A34F-B751-C4FD0706FCED}" destId="{882B692F-2ACC-4643-A13C-5FFBD8B45319}" srcOrd="5" destOrd="0" presId="urn:microsoft.com/office/officeart/2005/8/layout/default"/>
    <dgm:cxn modelId="{C8BEA146-35CD-7940-94DD-6CD37E303BF5}" type="presParOf" srcId="{F0557D5D-14B0-A34F-B751-C4FD0706FCED}" destId="{20D40851-767D-4F42-A803-562DD3620BD6}" srcOrd="6" destOrd="0" presId="urn:microsoft.com/office/officeart/2005/8/layout/default"/>
    <dgm:cxn modelId="{EBD14253-C600-FA4B-8CBB-DAF75D67D83A}" type="presParOf" srcId="{F0557D5D-14B0-A34F-B751-C4FD0706FCED}" destId="{DCEB0B25-F4A8-5143-B2DC-7A69C8A0F76A}" srcOrd="7" destOrd="0" presId="urn:microsoft.com/office/officeart/2005/8/layout/default"/>
    <dgm:cxn modelId="{F31E8325-9652-3A47-BF6F-28C348D97E1C}" type="presParOf" srcId="{F0557D5D-14B0-A34F-B751-C4FD0706FCED}" destId="{A3EF6C9D-2F66-264F-B119-63001DD44078}" srcOrd="8" destOrd="0" presId="urn:microsoft.com/office/officeart/2005/8/layout/default"/>
    <dgm:cxn modelId="{1F20CE97-C6F7-E64E-8528-50E4CF2C8321}" type="presParOf" srcId="{F0557D5D-14B0-A34F-B751-C4FD0706FCED}" destId="{5F29973C-43DA-B949-BD05-E133522AF9CD}" srcOrd="9" destOrd="0" presId="urn:microsoft.com/office/officeart/2005/8/layout/default"/>
    <dgm:cxn modelId="{A6038FBD-B059-8942-9A07-FA065902F48E}" type="presParOf" srcId="{F0557D5D-14B0-A34F-B751-C4FD0706FCED}" destId="{984EE22B-BD1B-124C-8930-2A741E92D1B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98C548-BA78-4773-826D-D67EEC85DC2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9D11C59-9B34-44F5-808D-153665E05956}">
      <dgm:prSet/>
      <dgm:spPr/>
      <dgm:t>
        <a:bodyPr/>
        <a:lstStyle/>
        <a:p>
          <a:r>
            <a:rPr lang="en-US" dirty="0"/>
            <a:t>AmeriCorps consists of </a:t>
          </a:r>
        </a:p>
      </dgm:t>
    </dgm:pt>
    <dgm:pt modelId="{091B6177-FCC5-4288-9CC7-F0F7CE8AB5B3}" type="parTrans" cxnId="{9A494C5A-BCA7-49F5-9A33-42F61D4EACF6}">
      <dgm:prSet/>
      <dgm:spPr/>
      <dgm:t>
        <a:bodyPr/>
        <a:lstStyle/>
        <a:p>
          <a:endParaRPr lang="en-US"/>
        </a:p>
      </dgm:t>
    </dgm:pt>
    <dgm:pt modelId="{DFC443E8-7DCE-4A86-99A0-8DDA44F80648}" type="sibTrans" cxnId="{9A494C5A-BCA7-49F5-9A33-42F61D4EACF6}">
      <dgm:prSet/>
      <dgm:spPr/>
      <dgm:t>
        <a:bodyPr/>
        <a:lstStyle/>
        <a:p>
          <a:endParaRPr lang="en-US"/>
        </a:p>
      </dgm:t>
    </dgm:pt>
    <dgm:pt modelId="{E0B4AEC9-97E8-4024-A40E-CC2A1DA1E2BD}">
      <dgm:prSet/>
      <dgm:spPr/>
      <dgm:t>
        <a:bodyPr/>
        <a:lstStyle/>
        <a:p>
          <a:r>
            <a:rPr lang="en-US" dirty="0"/>
            <a:t>AmeriCorps aims for its volunteers to be representative both of the nation and of the communities it serves</a:t>
          </a:r>
        </a:p>
      </dgm:t>
    </dgm:pt>
    <dgm:pt modelId="{F6E392B6-EA31-4B02-A933-C5ADC4EF93BE}" type="parTrans" cxnId="{F4AA2BE5-FD24-45A7-9A94-AD2C8AD26E03}">
      <dgm:prSet/>
      <dgm:spPr/>
      <dgm:t>
        <a:bodyPr/>
        <a:lstStyle/>
        <a:p>
          <a:endParaRPr lang="en-US"/>
        </a:p>
      </dgm:t>
    </dgm:pt>
    <dgm:pt modelId="{FA80EB24-C84F-498F-9277-583944927CC2}" type="sibTrans" cxnId="{F4AA2BE5-FD24-45A7-9A94-AD2C8AD26E03}">
      <dgm:prSet/>
      <dgm:spPr/>
      <dgm:t>
        <a:bodyPr/>
        <a:lstStyle/>
        <a:p>
          <a:endParaRPr lang="en-US"/>
        </a:p>
      </dgm:t>
    </dgm:pt>
    <dgm:pt modelId="{1AC7B2F4-7DC6-4780-96A1-07A2A35F7DB7}">
      <dgm:prSet/>
      <dgm:spPr/>
      <dgm:t>
        <a:bodyPr/>
        <a:lstStyle/>
        <a:p>
          <a:r>
            <a:rPr lang="en-US"/>
            <a:t>The data seems to indicate it is not quite reflective</a:t>
          </a:r>
        </a:p>
      </dgm:t>
    </dgm:pt>
    <dgm:pt modelId="{6620B908-D6F8-4AD9-8873-602E8083F944}" type="parTrans" cxnId="{A8796E0A-B3DB-4B4F-8741-AFB3C5CAD84B}">
      <dgm:prSet/>
      <dgm:spPr/>
      <dgm:t>
        <a:bodyPr/>
        <a:lstStyle/>
        <a:p>
          <a:endParaRPr lang="en-US"/>
        </a:p>
      </dgm:t>
    </dgm:pt>
    <dgm:pt modelId="{FCC4BAFB-102A-4115-A91A-68FF6DBAC1D6}" type="sibTrans" cxnId="{A8796E0A-B3DB-4B4F-8741-AFB3C5CAD84B}">
      <dgm:prSet/>
      <dgm:spPr/>
      <dgm:t>
        <a:bodyPr/>
        <a:lstStyle/>
        <a:p>
          <a:endParaRPr lang="en-US"/>
        </a:p>
      </dgm:t>
    </dgm:pt>
    <dgm:pt modelId="{1DFA45C6-29A1-044E-909D-BFD44D26A1BE}" type="pres">
      <dgm:prSet presAssocID="{F998C548-BA78-4773-826D-D67EEC85DC2F}" presName="hierChild1" presStyleCnt="0">
        <dgm:presLayoutVars>
          <dgm:chPref val="1"/>
          <dgm:dir/>
          <dgm:animOne val="branch"/>
          <dgm:animLvl val="lvl"/>
          <dgm:resizeHandles/>
        </dgm:presLayoutVars>
      </dgm:prSet>
      <dgm:spPr/>
    </dgm:pt>
    <dgm:pt modelId="{8486B3C5-CCD5-BA40-9E53-8A20F40FC66C}" type="pres">
      <dgm:prSet presAssocID="{A9D11C59-9B34-44F5-808D-153665E05956}" presName="hierRoot1" presStyleCnt="0"/>
      <dgm:spPr/>
    </dgm:pt>
    <dgm:pt modelId="{AE3CCA94-30C7-8740-9C17-1493E477E371}" type="pres">
      <dgm:prSet presAssocID="{A9D11C59-9B34-44F5-808D-153665E05956}" presName="composite" presStyleCnt="0"/>
      <dgm:spPr/>
    </dgm:pt>
    <dgm:pt modelId="{AA68ADCC-7E87-2F4F-91F7-F58707500C1B}" type="pres">
      <dgm:prSet presAssocID="{A9D11C59-9B34-44F5-808D-153665E05956}" presName="background" presStyleLbl="node0" presStyleIdx="0" presStyleCnt="3"/>
      <dgm:spPr/>
    </dgm:pt>
    <dgm:pt modelId="{A95AA38C-F4CE-4149-BDA0-D45CAD85FED6}" type="pres">
      <dgm:prSet presAssocID="{A9D11C59-9B34-44F5-808D-153665E05956}" presName="text" presStyleLbl="fgAcc0" presStyleIdx="0" presStyleCnt="3">
        <dgm:presLayoutVars>
          <dgm:chPref val="3"/>
        </dgm:presLayoutVars>
      </dgm:prSet>
      <dgm:spPr/>
    </dgm:pt>
    <dgm:pt modelId="{58456125-F8C3-F44B-A752-4BB94D4CE626}" type="pres">
      <dgm:prSet presAssocID="{A9D11C59-9B34-44F5-808D-153665E05956}" presName="hierChild2" presStyleCnt="0"/>
      <dgm:spPr/>
    </dgm:pt>
    <dgm:pt modelId="{9A514AC9-387C-744C-9C40-C6D989AF317B}" type="pres">
      <dgm:prSet presAssocID="{E0B4AEC9-97E8-4024-A40E-CC2A1DA1E2BD}" presName="hierRoot1" presStyleCnt="0"/>
      <dgm:spPr/>
    </dgm:pt>
    <dgm:pt modelId="{DCA534B2-2841-394E-A1F2-B11AB44DD3D4}" type="pres">
      <dgm:prSet presAssocID="{E0B4AEC9-97E8-4024-A40E-CC2A1DA1E2BD}" presName="composite" presStyleCnt="0"/>
      <dgm:spPr/>
    </dgm:pt>
    <dgm:pt modelId="{48450776-B67F-1D4B-9872-F552C1CA04AD}" type="pres">
      <dgm:prSet presAssocID="{E0B4AEC9-97E8-4024-A40E-CC2A1DA1E2BD}" presName="background" presStyleLbl="node0" presStyleIdx="1" presStyleCnt="3"/>
      <dgm:spPr/>
    </dgm:pt>
    <dgm:pt modelId="{88E4D484-02A0-0243-9E50-51F5AB434A48}" type="pres">
      <dgm:prSet presAssocID="{E0B4AEC9-97E8-4024-A40E-CC2A1DA1E2BD}" presName="text" presStyleLbl="fgAcc0" presStyleIdx="1" presStyleCnt="3">
        <dgm:presLayoutVars>
          <dgm:chPref val="3"/>
        </dgm:presLayoutVars>
      </dgm:prSet>
      <dgm:spPr/>
    </dgm:pt>
    <dgm:pt modelId="{853FB8D2-83D8-E84D-ADBF-7D0ECDFB2DE1}" type="pres">
      <dgm:prSet presAssocID="{E0B4AEC9-97E8-4024-A40E-CC2A1DA1E2BD}" presName="hierChild2" presStyleCnt="0"/>
      <dgm:spPr/>
    </dgm:pt>
    <dgm:pt modelId="{81949835-0B4F-F744-B808-BD0A92E95F4C}" type="pres">
      <dgm:prSet presAssocID="{1AC7B2F4-7DC6-4780-96A1-07A2A35F7DB7}" presName="hierRoot1" presStyleCnt="0"/>
      <dgm:spPr/>
    </dgm:pt>
    <dgm:pt modelId="{03C9A3F9-EBC7-8246-AF5B-5B19E81A83FC}" type="pres">
      <dgm:prSet presAssocID="{1AC7B2F4-7DC6-4780-96A1-07A2A35F7DB7}" presName="composite" presStyleCnt="0"/>
      <dgm:spPr/>
    </dgm:pt>
    <dgm:pt modelId="{87665FC5-60E4-8746-90E3-A53C4ACFE3CA}" type="pres">
      <dgm:prSet presAssocID="{1AC7B2F4-7DC6-4780-96A1-07A2A35F7DB7}" presName="background" presStyleLbl="node0" presStyleIdx="2" presStyleCnt="3"/>
      <dgm:spPr/>
    </dgm:pt>
    <dgm:pt modelId="{5E94A23F-919B-7B41-A4ED-1324ADFDEAE8}" type="pres">
      <dgm:prSet presAssocID="{1AC7B2F4-7DC6-4780-96A1-07A2A35F7DB7}" presName="text" presStyleLbl="fgAcc0" presStyleIdx="2" presStyleCnt="3">
        <dgm:presLayoutVars>
          <dgm:chPref val="3"/>
        </dgm:presLayoutVars>
      </dgm:prSet>
      <dgm:spPr/>
    </dgm:pt>
    <dgm:pt modelId="{8D0E419E-430B-0D47-BE2D-034A82690D81}" type="pres">
      <dgm:prSet presAssocID="{1AC7B2F4-7DC6-4780-96A1-07A2A35F7DB7}" presName="hierChild2" presStyleCnt="0"/>
      <dgm:spPr/>
    </dgm:pt>
  </dgm:ptLst>
  <dgm:cxnLst>
    <dgm:cxn modelId="{A8796E0A-B3DB-4B4F-8741-AFB3C5CAD84B}" srcId="{F998C548-BA78-4773-826D-D67EEC85DC2F}" destId="{1AC7B2F4-7DC6-4780-96A1-07A2A35F7DB7}" srcOrd="2" destOrd="0" parTransId="{6620B908-D6F8-4AD9-8873-602E8083F944}" sibTransId="{FCC4BAFB-102A-4115-A91A-68FF6DBAC1D6}"/>
    <dgm:cxn modelId="{E119FE52-BDB5-F140-BA88-539B1EC0C9DF}" type="presOf" srcId="{A9D11C59-9B34-44F5-808D-153665E05956}" destId="{A95AA38C-F4CE-4149-BDA0-D45CAD85FED6}" srcOrd="0" destOrd="0" presId="urn:microsoft.com/office/officeart/2005/8/layout/hierarchy1"/>
    <dgm:cxn modelId="{9A494C5A-BCA7-49F5-9A33-42F61D4EACF6}" srcId="{F998C548-BA78-4773-826D-D67EEC85DC2F}" destId="{A9D11C59-9B34-44F5-808D-153665E05956}" srcOrd="0" destOrd="0" parTransId="{091B6177-FCC5-4288-9CC7-F0F7CE8AB5B3}" sibTransId="{DFC443E8-7DCE-4A86-99A0-8DDA44F80648}"/>
    <dgm:cxn modelId="{93C67979-15FC-3A4B-98EC-B0C1B7549A7C}" type="presOf" srcId="{F998C548-BA78-4773-826D-D67EEC85DC2F}" destId="{1DFA45C6-29A1-044E-909D-BFD44D26A1BE}" srcOrd="0" destOrd="0" presId="urn:microsoft.com/office/officeart/2005/8/layout/hierarchy1"/>
    <dgm:cxn modelId="{17C5BCA3-F0D9-8840-9096-9B880FA48EAA}" type="presOf" srcId="{1AC7B2F4-7DC6-4780-96A1-07A2A35F7DB7}" destId="{5E94A23F-919B-7B41-A4ED-1324ADFDEAE8}" srcOrd="0" destOrd="0" presId="urn:microsoft.com/office/officeart/2005/8/layout/hierarchy1"/>
    <dgm:cxn modelId="{5045BAB9-1880-2941-B878-B5285DD8516E}" type="presOf" srcId="{E0B4AEC9-97E8-4024-A40E-CC2A1DA1E2BD}" destId="{88E4D484-02A0-0243-9E50-51F5AB434A48}" srcOrd="0" destOrd="0" presId="urn:microsoft.com/office/officeart/2005/8/layout/hierarchy1"/>
    <dgm:cxn modelId="{F4AA2BE5-FD24-45A7-9A94-AD2C8AD26E03}" srcId="{F998C548-BA78-4773-826D-D67EEC85DC2F}" destId="{E0B4AEC9-97E8-4024-A40E-CC2A1DA1E2BD}" srcOrd="1" destOrd="0" parTransId="{F6E392B6-EA31-4B02-A933-C5ADC4EF93BE}" sibTransId="{FA80EB24-C84F-498F-9277-583944927CC2}"/>
    <dgm:cxn modelId="{BBE715CD-7416-CA40-BF54-4E0C6628ACC2}" type="presParOf" srcId="{1DFA45C6-29A1-044E-909D-BFD44D26A1BE}" destId="{8486B3C5-CCD5-BA40-9E53-8A20F40FC66C}" srcOrd="0" destOrd="0" presId="urn:microsoft.com/office/officeart/2005/8/layout/hierarchy1"/>
    <dgm:cxn modelId="{802C299E-9374-E947-824F-3DA2E42A1557}" type="presParOf" srcId="{8486B3C5-CCD5-BA40-9E53-8A20F40FC66C}" destId="{AE3CCA94-30C7-8740-9C17-1493E477E371}" srcOrd="0" destOrd="0" presId="urn:microsoft.com/office/officeart/2005/8/layout/hierarchy1"/>
    <dgm:cxn modelId="{53523D46-BBBA-474F-85A4-A97045FBBBF0}" type="presParOf" srcId="{AE3CCA94-30C7-8740-9C17-1493E477E371}" destId="{AA68ADCC-7E87-2F4F-91F7-F58707500C1B}" srcOrd="0" destOrd="0" presId="urn:microsoft.com/office/officeart/2005/8/layout/hierarchy1"/>
    <dgm:cxn modelId="{0EA466F3-D94F-B845-9A07-D5974D0A60D1}" type="presParOf" srcId="{AE3CCA94-30C7-8740-9C17-1493E477E371}" destId="{A95AA38C-F4CE-4149-BDA0-D45CAD85FED6}" srcOrd="1" destOrd="0" presId="urn:microsoft.com/office/officeart/2005/8/layout/hierarchy1"/>
    <dgm:cxn modelId="{F678E106-AA3B-8445-BD3C-5D48C7EC568D}" type="presParOf" srcId="{8486B3C5-CCD5-BA40-9E53-8A20F40FC66C}" destId="{58456125-F8C3-F44B-A752-4BB94D4CE626}" srcOrd="1" destOrd="0" presId="urn:microsoft.com/office/officeart/2005/8/layout/hierarchy1"/>
    <dgm:cxn modelId="{107A4E2A-2930-7948-B83C-8C286B6FC955}" type="presParOf" srcId="{1DFA45C6-29A1-044E-909D-BFD44D26A1BE}" destId="{9A514AC9-387C-744C-9C40-C6D989AF317B}" srcOrd="1" destOrd="0" presId="urn:microsoft.com/office/officeart/2005/8/layout/hierarchy1"/>
    <dgm:cxn modelId="{DA734432-48C1-7740-B955-A2A9769390E3}" type="presParOf" srcId="{9A514AC9-387C-744C-9C40-C6D989AF317B}" destId="{DCA534B2-2841-394E-A1F2-B11AB44DD3D4}" srcOrd="0" destOrd="0" presId="urn:microsoft.com/office/officeart/2005/8/layout/hierarchy1"/>
    <dgm:cxn modelId="{C6ECD048-9846-7E4A-9866-59CA58C94A18}" type="presParOf" srcId="{DCA534B2-2841-394E-A1F2-B11AB44DD3D4}" destId="{48450776-B67F-1D4B-9872-F552C1CA04AD}" srcOrd="0" destOrd="0" presId="urn:microsoft.com/office/officeart/2005/8/layout/hierarchy1"/>
    <dgm:cxn modelId="{678159C3-C248-784C-BCC0-463A040C875D}" type="presParOf" srcId="{DCA534B2-2841-394E-A1F2-B11AB44DD3D4}" destId="{88E4D484-02A0-0243-9E50-51F5AB434A48}" srcOrd="1" destOrd="0" presId="urn:microsoft.com/office/officeart/2005/8/layout/hierarchy1"/>
    <dgm:cxn modelId="{C766B49A-3281-8A4A-B85B-7216526228A7}" type="presParOf" srcId="{9A514AC9-387C-744C-9C40-C6D989AF317B}" destId="{853FB8D2-83D8-E84D-ADBF-7D0ECDFB2DE1}" srcOrd="1" destOrd="0" presId="urn:microsoft.com/office/officeart/2005/8/layout/hierarchy1"/>
    <dgm:cxn modelId="{CDF078F8-5CDA-1E4B-86CA-652667AB96A2}" type="presParOf" srcId="{1DFA45C6-29A1-044E-909D-BFD44D26A1BE}" destId="{81949835-0B4F-F744-B808-BD0A92E95F4C}" srcOrd="2" destOrd="0" presId="urn:microsoft.com/office/officeart/2005/8/layout/hierarchy1"/>
    <dgm:cxn modelId="{D9B1B351-D022-7841-A3EA-C9EDBA1A61AA}" type="presParOf" srcId="{81949835-0B4F-F744-B808-BD0A92E95F4C}" destId="{03C9A3F9-EBC7-8246-AF5B-5B19E81A83FC}" srcOrd="0" destOrd="0" presId="urn:microsoft.com/office/officeart/2005/8/layout/hierarchy1"/>
    <dgm:cxn modelId="{8CD8F994-46BA-094B-BA69-C4CF24F449B8}" type="presParOf" srcId="{03C9A3F9-EBC7-8246-AF5B-5B19E81A83FC}" destId="{87665FC5-60E4-8746-90E3-A53C4ACFE3CA}" srcOrd="0" destOrd="0" presId="urn:microsoft.com/office/officeart/2005/8/layout/hierarchy1"/>
    <dgm:cxn modelId="{242F67A4-5FE8-1E44-B231-B759BF2005F2}" type="presParOf" srcId="{03C9A3F9-EBC7-8246-AF5B-5B19E81A83FC}" destId="{5E94A23F-919B-7B41-A4ED-1324ADFDEAE8}" srcOrd="1" destOrd="0" presId="urn:microsoft.com/office/officeart/2005/8/layout/hierarchy1"/>
    <dgm:cxn modelId="{8AB1656C-29D3-5F4A-AB41-1688BA3D7564}" type="presParOf" srcId="{81949835-0B4F-F744-B808-BD0A92E95F4C}" destId="{8D0E419E-430B-0D47-BE2D-034A82690D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C1881-6713-344D-9FC9-F6D8E8C6FE3A}">
      <dsp:nvSpPr>
        <dsp:cNvPr id="0" name=""/>
        <dsp:cNvSpPr/>
      </dsp:nvSpPr>
      <dsp:spPr>
        <a:xfrm>
          <a:off x="307345" y="1546"/>
          <a:ext cx="3222855" cy="19337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What is the racial composition of the volunteers? </a:t>
          </a:r>
        </a:p>
      </dsp:txBody>
      <dsp:txXfrm>
        <a:off x="307345" y="1546"/>
        <a:ext cx="3222855" cy="1933713"/>
      </dsp:txXfrm>
    </dsp:sp>
    <dsp:sp modelId="{7841ACC1-79AE-494F-B2E6-92FD9D40CD26}">
      <dsp:nvSpPr>
        <dsp:cNvPr id="0" name=""/>
        <dsp:cNvSpPr/>
      </dsp:nvSpPr>
      <dsp:spPr>
        <a:xfrm>
          <a:off x="3852486" y="1546"/>
          <a:ext cx="3222855" cy="1933713"/>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Are some racial groups more engaged in volunteer activities within specific states? </a:t>
          </a:r>
        </a:p>
      </dsp:txBody>
      <dsp:txXfrm>
        <a:off x="3852486" y="1546"/>
        <a:ext cx="3222855" cy="1933713"/>
      </dsp:txXfrm>
    </dsp:sp>
    <dsp:sp modelId="{8147F015-1415-C14E-BBFE-BE7576D964C9}">
      <dsp:nvSpPr>
        <dsp:cNvPr id="0" name=""/>
        <dsp:cNvSpPr/>
      </dsp:nvSpPr>
      <dsp:spPr>
        <a:xfrm>
          <a:off x="7397627" y="1546"/>
          <a:ext cx="3222855" cy="1933713"/>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Which program offices are most effective in engaging a diverse range of participants? </a:t>
          </a:r>
        </a:p>
      </dsp:txBody>
      <dsp:txXfrm>
        <a:off x="7397627" y="1546"/>
        <a:ext cx="3222855" cy="1933713"/>
      </dsp:txXfrm>
    </dsp:sp>
    <dsp:sp modelId="{20D40851-767D-4F42-A803-562DD3620BD6}">
      <dsp:nvSpPr>
        <dsp:cNvPr id="0" name=""/>
        <dsp:cNvSpPr/>
      </dsp:nvSpPr>
      <dsp:spPr>
        <a:xfrm>
          <a:off x="307345" y="2257545"/>
          <a:ext cx="3222855" cy="1933713"/>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How do participation rates compare between different programs within the same service region? </a:t>
          </a:r>
        </a:p>
      </dsp:txBody>
      <dsp:txXfrm>
        <a:off x="307345" y="2257545"/>
        <a:ext cx="3222855" cy="1933713"/>
      </dsp:txXfrm>
    </dsp:sp>
    <dsp:sp modelId="{A3EF6C9D-2F66-264F-B119-63001DD44078}">
      <dsp:nvSpPr>
        <dsp:cNvPr id="0" name=""/>
        <dsp:cNvSpPr/>
      </dsp:nvSpPr>
      <dsp:spPr>
        <a:xfrm>
          <a:off x="3852486" y="2257545"/>
          <a:ext cx="3222855" cy="1933713"/>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How does the representation of different demographic groups compare to their proportions in the general population? </a:t>
          </a:r>
        </a:p>
      </dsp:txBody>
      <dsp:txXfrm>
        <a:off x="3852486" y="2257545"/>
        <a:ext cx="3222855" cy="1933713"/>
      </dsp:txXfrm>
    </dsp:sp>
    <dsp:sp modelId="{984EE22B-BD1B-124C-8930-2A741E92D1B2}">
      <dsp:nvSpPr>
        <dsp:cNvPr id="0" name=""/>
        <dsp:cNvSpPr/>
      </dsp:nvSpPr>
      <dsp:spPr>
        <a:xfrm>
          <a:off x="7397627" y="2257545"/>
          <a:ext cx="3222855" cy="1933713"/>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Which groups are overrepresented or underrepresented in AmeriCorps? </a:t>
          </a:r>
        </a:p>
      </dsp:txBody>
      <dsp:txXfrm>
        <a:off x="7397627" y="2257545"/>
        <a:ext cx="3222855" cy="1933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8ADCC-7E87-2F4F-91F7-F58707500C1B}">
      <dsp:nvSpPr>
        <dsp:cNvPr id="0" name=""/>
        <dsp:cNvSpPr/>
      </dsp:nvSpPr>
      <dsp:spPr>
        <a:xfrm>
          <a:off x="0" y="740056"/>
          <a:ext cx="3043237" cy="19324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AA38C-F4CE-4149-BDA0-D45CAD85FED6}">
      <dsp:nvSpPr>
        <dsp:cNvPr id="0" name=""/>
        <dsp:cNvSpPr/>
      </dsp:nvSpPr>
      <dsp:spPr>
        <a:xfrm>
          <a:off x="338137" y="1061286"/>
          <a:ext cx="3043237" cy="1932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AmeriCorps consists of </a:t>
          </a:r>
        </a:p>
      </dsp:txBody>
      <dsp:txXfrm>
        <a:off x="394737" y="1117886"/>
        <a:ext cx="2930037" cy="1819255"/>
      </dsp:txXfrm>
    </dsp:sp>
    <dsp:sp modelId="{48450776-B67F-1D4B-9872-F552C1CA04AD}">
      <dsp:nvSpPr>
        <dsp:cNvPr id="0" name=""/>
        <dsp:cNvSpPr/>
      </dsp:nvSpPr>
      <dsp:spPr>
        <a:xfrm>
          <a:off x="3719512" y="740056"/>
          <a:ext cx="3043237" cy="19324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E4D484-02A0-0243-9E50-51F5AB434A48}">
      <dsp:nvSpPr>
        <dsp:cNvPr id="0" name=""/>
        <dsp:cNvSpPr/>
      </dsp:nvSpPr>
      <dsp:spPr>
        <a:xfrm>
          <a:off x="4057650" y="1061286"/>
          <a:ext cx="3043237" cy="1932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AmeriCorps aims for its volunteers to be representative both of the nation and of the communities it serves</a:t>
          </a:r>
        </a:p>
      </dsp:txBody>
      <dsp:txXfrm>
        <a:off x="4114250" y="1117886"/>
        <a:ext cx="2930037" cy="1819255"/>
      </dsp:txXfrm>
    </dsp:sp>
    <dsp:sp modelId="{87665FC5-60E4-8746-90E3-A53C4ACFE3CA}">
      <dsp:nvSpPr>
        <dsp:cNvPr id="0" name=""/>
        <dsp:cNvSpPr/>
      </dsp:nvSpPr>
      <dsp:spPr>
        <a:xfrm>
          <a:off x="7439025" y="740056"/>
          <a:ext cx="3043237" cy="19324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4A23F-919B-7B41-A4ED-1324ADFDEAE8}">
      <dsp:nvSpPr>
        <dsp:cNvPr id="0" name=""/>
        <dsp:cNvSpPr/>
      </dsp:nvSpPr>
      <dsp:spPr>
        <a:xfrm>
          <a:off x="7777162" y="1061286"/>
          <a:ext cx="3043237" cy="1932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The data seems to indicate it is not quite reflective</a:t>
          </a:r>
        </a:p>
      </dsp:txBody>
      <dsp:txXfrm>
        <a:off x="7833762" y="1117886"/>
        <a:ext cx="2930037" cy="181925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AF51-434C-488D-C243-712281A44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F4BAA-E186-2CF9-9EA2-D98544A3E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A18BC6-40F9-3BFD-CC5A-0DBB168447C9}"/>
              </a:ext>
            </a:extLst>
          </p:cNvPr>
          <p:cNvSpPr>
            <a:spLocks noGrp="1"/>
          </p:cNvSpPr>
          <p:nvPr>
            <p:ph type="dt" sz="half" idx="10"/>
          </p:nvPr>
        </p:nvSpPr>
        <p:spPr/>
        <p:txBody>
          <a:bodyPr/>
          <a:lstStyle/>
          <a:p>
            <a:fld id="{6004D711-28DD-1248-858B-9A1F4978A960}" type="datetimeFigureOut">
              <a:rPr lang="en-US" smtClean="0"/>
              <a:t>10/19/24</a:t>
            </a:fld>
            <a:endParaRPr lang="en-US"/>
          </a:p>
        </p:txBody>
      </p:sp>
      <p:sp>
        <p:nvSpPr>
          <p:cNvPr id="5" name="Footer Placeholder 4">
            <a:extLst>
              <a:ext uri="{FF2B5EF4-FFF2-40B4-BE49-F238E27FC236}">
                <a16:creationId xmlns:a16="http://schemas.microsoft.com/office/drawing/2014/main" id="{2F061812-C3B8-36E8-4E02-9FC7D1FE4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61723-9554-028D-637C-C646C6AD809C}"/>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62439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64BA-7678-DB75-EF51-CBED2AEA2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C2EEA5-3C0C-D0D7-CEA4-296975CB1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DB971-0274-B511-96E4-78D4544DEE6E}"/>
              </a:ext>
            </a:extLst>
          </p:cNvPr>
          <p:cNvSpPr>
            <a:spLocks noGrp="1"/>
          </p:cNvSpPr>
          <p:nvPr>
            <p:ph type="dt" sz="half" idx="10"/>
          </p:nvPr>
        </p:nvSpPr>
        <p:spPr/>
        <p:txBody>
          <a:bodyPr/>
          <a:lstStyle/>
          <a:p>
            <a:fld id="{6004D711-28DD-1248-858B-9A1F4978A960}" type="datetimeFigureOut">
              <a:rPr lang="en-US" smtClean="0"/>
              <a:t>10/19/24</a:t>
            </a:fld>
            <a:endParaRPr lang="en-US"/>
          </a:p>
        </p:txBody>
      </p:sp>
      <p:sp>
        <p:nvSpPr>
          <p:cNvPr id="5" name="Footer Placeholder 4">
            <a:extLst>
              <a:ext uri="{FF2B5EF4-FFF2-40B4-BE49-F238E27FC236}">
                <a16:creationId xmlns:a16="http://schemas.microsoft.com/office/drawing/2014/main" id="{E0EB9CB8-B1A0-010C-E28A-15C0A4575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2524F-F930-CA94-0C1B-BB91CAF4647E}"/>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9274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805B4-920D-4A1B-10A4-1BE1884485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BC8A6-921C-6C09-84DC-08E480635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1FB4B-D6CA-30C8-1C0F-7F862E02760C}"/>
              </a:ext>
            </a:extLst>
          </p:cNvPr>
          <p:cNvSpPr>
            <a:spLocks noGrp="1"/>
          </p:cNvSpPr>
          <p:nvPr>
            <p:ph type="dt" sz="half" idx="10"/>
          </p:nvPr>
        </p:nvSpPr>
        <p:spPr/>
        <p:txBody>
          <a:bodyPr/>
          <a:lstStyle/>
          <a:p>
            <a:fld id="{6004D711-28DD-1248-858B-9A1F4978A960}" type="datetimeFigureOut">
              <a:rPr lang="en-US" smtClean="0"/>
              <a:t>10/19/24</a:t>
            </a:fld>
            <a:endParaRPr lang="en-US"/>
          </a:p>
        </p:txBody>
      </p:sp>
      <p:sp>
        <p:nvSpPr>
          <p:cNvPr id="5" name="Footer Placeholder 4">
            <a:extLst>
              <a:ext uri="{FF2B5EF4-FFF2-40B4-BE49-F238E27FC236}">
                <a16:creationId xmlns:a16="http://schemas.microsoft.com/office/drawing/2014/main" id="{2763565E-ABF5-7A55-0188-4D2690DAD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29302-86A5-1DF6-5B22-561944DD8B05}"/>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40889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230B-6B1A-77AA-516B-265C868EE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31831-11AB-E4B6-B1B9-2644D8E25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3BD67-4694-1DBC-BF3B-9658694533B2}"/>
              </a:ext>
            </a:extLst>
          </p:cNvPr>
          <p:cNvSpPr>
            <a:spLocks noGrp="1"/>
          </p:cNvSpPr>
          <p:nvPr>
            <p:ph type="dt" sz="half" idx="10"/>
          </p:nvPr>
        </p:nvSpPr>
        <p:spPr/>
        <p:txBody>
          <a:bodyPr/>
          <a:lstStyle/>
          <a:p>
            <a:fld id="{6004D711-28DD-1248-858B-9A1F4978A960}" type="datetimeFigureOut">
              <a:rPr lang="en-US" smtClean="0"/>
              <a:t>10/19/24</a:t>
            </a:fld>
            <a:endParaRPr lang="en-US"/>
          </a:p>
        </p:txBody>
      </p:sp>
      <p:sp>
        <p:nvSpPr>
          <p:cNvPr id="5" name="Footer Placeholder 4">
            <a:extLst>
              <a:ext uri="{FF2B5EF4-FFF2-40B4-BE49-F238E27FC236}">
                <a16:creationId xmlns:a16="http://schemas.microsoft.com/office/drawing/2014/main" id="{40EF24E7-39D1-8FFE-784F-628D08E02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FD546-DF8B-8208-712F-8281985E8025}"/>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196941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DD9-AC56-B791-1C31-830F82861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DD27C0-6329-49D4-DB85-05240C1256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6B8EC-ECFC-B229-0800-C0279DCEDF75}"/>
              </a:ext>
            </a:extLst>
          </p:cNvPr>
          <p:cNvSpPr>
            <a:spLocks noGrp="1"/>
          </p:cNvSpPr>
          <p:nvPr>
            <p:ph type="dt" sz="half" idx="10"/>
          </p:nvPr>
        </p:nvSpPr>
        <p:spPr/>
        <p:txBody>
          <a:bodyPr/>
          <a:lstStyle/>
          <a:p>
            <a:fld id="{6004D711-28DD-1248-858B-9A1F4978A960}" type="datetimeFigureOut">
              <a:rPr lang="en-US" smtClean="0"/>
              <a:t>10/19/24</a:t>
            </a:fld>
            <a:endParaRPr lang="en-US"/>
          </a:p>
        </p:txBody>
      </p:sp>
      <p:sp>
        <p:nvSpPr>
          <p:cNvPr id="5" name="Footer Placeholder 4">
            <a:extLst>
              <a:ext uri="{FF2B5EF4-FFF2-40B4-BE49-F238E27FC236}">
                <a16:creationId xmlns:a16="http://schemas.microsoft.com/office/drawing/2014/main" id="{C8255C34-3164-6502-8E45-4EAA988C2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E2F64-4ADC-6747-50FF-0AC4090F5F51}"/>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731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F447-F6AE-4D3E-DC9B-A643C318F8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59BA37-7537-3421-C7EE-CB8BE4FF58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8C9089-F33D-CE7B-927F-F03EF6ABE7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B2362D-49A7-2EF2-884E-DE6509965A78}"/>
              </a:ext>
            </a:extLst>
          </p:cNvPr>
          <p:cNvSpPr>
            <a:spLocks noGrp="1"/>
          </p:cNvSpPr>
          <p:nvPr>
            <p:ph type="dt" sz="half" idx="10"/>
          </p:nvPr>
        </p:nvSpPr>
        <p:spPr/>
        <p:txBody>
          <a:bodyPr/>
          <a:lstStyle/>
          <a:p>
            <a:fld id="{6004D711-28DD-1248-858B-9A1F4978A960}" type="datetimeFigureOut">
              <a:rPr lang="en-US" smtClean="0"/>
              <a:t>10/19/24</a:t>
            </a:fld>
            <a:endParaRPr lang="en-US"/>
          </a:p>
        </p:txBody>
      </p:sp>
      <p:sp>
        <p:nvSpPr>
          <p:cNvPr id="6" name="Footer Placeholder 5">
            <a:extLst>
              <a:ext uri="{FF2B5EF4-FFF2-40B4-BE49-F238E27FC236}">
                <a16:creationId xmlns:a16="http://schemas.microsoft.com/office/drawing/2014/main" id="{E3153659-07D5-500B-1B80-8A9B3F70A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B419C-1376-457F-A5D6-AC8D052E55FF}"/>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409285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B88C-296B-4205-6366-3EC4AD97E3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89A457-8446-AEFD-4719-7AE977B20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F3CB7B-9364-E120-07BE-D9358AAE8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27F314-F5E7-4604-B86F-569D0EE757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BA7744-0213-DD92-C5D4-7BADC5D14F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4FC89B-D08F-2957-6EE6-25F53B1F2784}"/>
              </a:ext>
            </a:extLst>
          </p:cNvPr>
          <p:cNvSpPr>
            <a:spLocks noGrp="1"/>
          </p:cNvSpPr>
          <p:nvPr>
            <p:ph type="dt" sz="half" idx="10"/>
          </p:nvPr>
        </p:nvSpPr>
        <p:spPr/>
        <p:txBody>
          <a:bodyPr/>
          <a:lstStyle/>
          <a:p>
            <a:fld id="{6004D711-28DD-1248-858B-9A1F4978A960}" type="datetimeFigureOut">
              <a:rPr lang="en-US" smtClean="0"/>
              <a:t>10/19/24</a:t>
            </a:fld>
            <a:endParaRPr lang="en-US"/>
          </a:p>
        </p:txBody>
      </p:sp>
      <p:sp>
        <p:nvSpPr>
          <p:cNvPr id="8" name="Footer Placeholder 7">
            <a:extLst>
              <a:ext uri="{FF2B5EF4-FFF2-40B4-BE49-F238E27FC236}">
                <a16:creationId xmlns:a16="http://schemas.microsoft.com/office/drawing/2014/main" id="{D4CC4CA8-B568-A094-EFFE-CA503A214C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2FD096-F6E1-D01B-121B-FEF0AC781750}"/>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84328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575C-B24A-CC1F-6AF2-330A81AB23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2BDEB6-9486-A19C-48F9-BFA6D3CCF602}"/>
              </a:ext>
            </a:extLst>
          </p:cNvPr>
          <p:cNvSpPr>
            <a:spLocks noGrp="1"/>
          </p:cNvSpPr>
          <p:nvPr>
            <p:ph type="dt" sz="half" idx="10"/>
          </p:nvPr>
        </p:nvSpPr>
        <p:spPr/>
        <p:txBody>
          <a:bodyPr/>
          <a:lstStyle/>
          <a:p>
            <a:fld id="{6004D711-28DD-1248-858B-9A1F4978A960}" type="datetimeFigureOut">
              <a:rPr lang="en-US" smtClean="0"/>
              <a:t>10/19/24</a:t>
            </a:fld>
            <a:endParaRPr lang="en-US"/>
          </a:p>
        </p:txBody>
      </p:sp>
      <p:sp>
        <p:nvSpPr>
          <p:cNvPr id="4" name="Footer Placeholder 3">
            <a:extLst>
              <a:ext uri="{FF2B5EF4-FFF2-40B4-BE49-F238E27FC236}">
                <a16:creationId xmlns:a16="http://schemas.microsoft.com/office/drawing/2014/main" id="{302C42C6-85ED-AC47-C836-52A48748EE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1902BC-F2D6-2AC0-EB33-8872122CF1E8}"/>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414596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C6D07-58DC-0626-B6FC-4825E92ED2A9}"/>
              </a:ext>
            </a:extLst>
          </p:cNvPr>
          <p:cNvSpPr>
            <a:spLocks noGrp="1"/>
          </p:cNvSpPr>
          <p:nvPr>
            <p:ph type="dt" sz="half" idx="10"/>
          </p:nvPr>
        </p:nvSpPr>
        <p:spPr/>
        <p:txBody>
          <a:bodyPr/>
          <a:lstStyle/>
          <a:p>
            <a:fld id="{6004D711-28DD-1248-858B-9A1F4978A960}" type="datetimeFigureOut">
              <a:rPr lang="en-US" smtClean="0"/>
              <a:t>10/19/24</a:t>
            </a:fld>
            <a:endParaRPr lang="en-US"/>
          </a:p>
        </p:txBody>
      </p:sp>
      <p:sp>
        <p:nvSpPr>
          <p:cNvPr id="3" name="Footer Placeholder 2">
            <a:extLst>
              <a:ext uri="{FF2B5EF4-FFF2-40B4-BE49-F238E27FC236}">
                <a16:creationId xmlns:a16="http://schemas.microsoft.com/office/drawing/2014/main" id="{47EA13AC-D79B-6847-5D2E-7A6F9347C2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F7A99E-E540-7DA2-E688-1E8CCE95BDCD}"/>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97709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6C77-7D08-DA29-54AE-432687C78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F43D66-CAF2-A295-978E-6EDC9B5A4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5B5C7F-CE08-BA5D-12B4-3600866CD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C225B-6C95-21CF-1B49-3DF44B61738C}"/>
              </a:ext>
            </a:extLst>
          </p:cNvPr>
          <p:cNvSpPr>
            <a:spLocks noGrp="1"/>
          </p:cNvSpPr>
          <p:nvPr>
            <p:ph type="dt" sz="half" idx="10"/>
          </p:nvPr>
        </p:nvSpPr>
        <p:spPr/>
        <p:txBody>
          <a:bodyPr/>
          <a:lstStyle/>
          <a:p>
            <a:fld id="{6004D711-28DD-1248-858B-9A1F4978A960}" type="datetimeFigureOut">
              <a:rPr lang="en-US" smtClean="0"/>
              <a:t>10/19/24</a:t>
            </a:fld>
            <a:endParaRPr lang="en-US"/>
          </a:p>
        </p:txBody>
      </p:sp>
      <p:sp>
        <p:nvSpPr>
          <p:cNvPr id="6" name="Footer Placeholder 5">
            <a:extLst>
              <a:ext uri="{FF2B5EF4-FFF2-40B4-BE49-F238E27FC236}">
                <a16:creationId xmlns:a16="http://schemas.microsoft.com/office/drawing/2014/main" id="{5E45E282-DCFF-C367-486D-80F6C4EBB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B4657-0C15-9E0B-451B-00F87C2065F9}"/>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328540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BF28-3522-EC42-5ECD-BBE0A3EA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AAA4F8-7206-FD86-2F44-43575255F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A9492D-5AB0-0164-5B4C-C51A9F1F6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115C2-91ED-C1FC-890E-DF07D38B7A54}"/>
              </a:ext>
            </a:extLst>
          </p:cNvPr>
          <p:cNvSpPr>
            <a:spLocks noGrp="1"/>
          </p:cNvSpPr>
          <p:nvPr>
            <p:ph type="dt" sz="half" idx="10"/>
          </p:nvPr>
        </p:nvSpPr>
        <p:spPr/>
        <p:txBody>
          <a:bodyPr/>
          <a:lstStyle/>
          <a:p>
            <a:fld id="{6004D711-28DD-1248-858B-9A1F4978A960}" type="datetimeFigureOut">
              <a:rPr lang="en-US" smtClean="0"/>
              <a:t>10/19/24</a:t>
            </a:fld>
            <a:endParaRPr lang="en-US"/>
          </a:p>
        </p:txBody>
      </p:sp>
      <p:sp>
        <p:nvSpPr>
          <p:cNvPr id="6" name="Footer Placeholder 5">
            <a:extLst>
              <a:ext uri="{FF2B5EF4-FFF2-40B4-BE49-F238E27FC236}">
                <a16:creationId xmlns:a16="http://schemas.microsoft.com/office/drawing/2014/main" id="{EBF38600-4986-AE73-98E0-6A61457C9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15176-3934-7978-AD38-D7BCFA634CBE}"/>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126331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CE5EC-E0E6-45B9-DA2E-D3E7E87FAC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719CBE-116E-6963-CB52-BFCF155CA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EA369-FEDD-7503-3309-6366EA49C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04D711-28DD-1248-858B-9A1F4978A960}" type="datetimeFigureOut">
              <a:rPr lang="en-US" smtClean="0"/>
              <a:t>10/19/24</a:t>
            </a:fld>
            <a:endParaRPr lang="en-US"/>
          </a:p>
        </p:txBody>
      </p:sp>
      <p:sp>
        <p:nvSpPr>
          <p:cNvPr id="5" name="Footer Placeholder 4">
            <a:extLst>
              <a:ext uri="{FF2B5EF4-FFF2-40B4-BE49-F238E27FC236}">
                <a16:creationId xmlns:a16="http://schemas.microsoft.com/office/drawing/2014/main" id="{635E3A30-532C-4234-32FB-79C4D8BC1A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884FAC8-76F1-53E7-EFBE-E894DF8358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222CB1-84E3-CD4B-9CA5-3FC462927E3D}" type="slidenum">
              <a:rPr lang="en-US" smtClean="0"/>
              <a:t>‹#›</a:t>
            </a:fld>
            <a:endParaRPr lang="en-US"/>
          </a:p>
        </p:txBody>
      </p:sp>
    </p:spTree>
    <p:extLst>
      <p:ext uri="{BB962C8B-B14F-4D97-AF65-F5344CB8AC3E}">
        <p14:creationId xmlns:p14="http://schemas.microsoft.com/office/powerpoint/2010/main" val="1829291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9DB0A6-E6CD-2579-C633-0BB97235D7F7}"/>
              </a:ext>
            </a:extLst>
          </p:cNvPr>
          <p:cNvSpPr>
            <a:spLocks noGrp="1"/>
          </p:cNvSpPr>
          <p:nvPr>
            <p:ph type="ctrTitle"/>
          </p:nvPr>
        </p:nvSpPr>
        <p:spPr>
          <a:xfrm>
            <a:off x="1314824" y="735106"/>
            <a:ext cx="10053763" cy="2928470"/>
          </a:xfrm>
        </p:spPr>
        <p:txBody>
          <a:bodyPr anchor="b">
            <a:normAutofit/>
          </a:bodyPr>
          <a:lstStyle/>
          <a:p>
            <a:pPr algn="l"/>
            <a:br>
              <a:rPr lang="en-US" sz="4100">
                <a:solidFill>
                  <a:srgbClr val="FFFFFF"/>
                </a:solidFill>
                <a:effectLst/>
                <a:latin typeface="Helvetica" pitchFamily="2" charset="0"/>
              </a:rPr>
            </a:br>
            <a:br>
              <a:rPr lang="en-US" sz="4100">
                <a:solidFill>
                  <a:srgbClr val="FFFFFF"/>
                </a:solidFill>
                <a:effectLst/>
                <a:latin typeface="Helvetica" pitchFamily="2" charset="0"/>
              </a:rPr>
            </a:br>
            <a:r>
              <a:rPr lang="en-US" sz="4100">
                <a:solidFill>
                  <a:srgbClr val="FFFFFF"/>
                </a:solidFill>
                <a:effectLst/>
                <a:latin typeface="Helvetica" pitchFamily="2" charset="0"/>
              </a:rPr>
              <a:t> Analyzing the Demographic Diversity of Volunteer Participation in AmeriCorps </a:t>
            </a:r>
          </a:p>
        </p:txBody>
      </p:sp>
      <p:sp>
        <p:nvSpPr>
          <p:cNvPr id="3" name="Subtitle 2">
            <a:extLst>
              <a:ext uri="{FF2B5EF4-FFF2-40B4-BE49-F238E27FC236}">
                <a16:creationId xmlns:a16="http://schemas.microsoft.com/office/drawing/2014/main" id="{766F0511-775E-61E8-BB20-78A5E9E11240}"/>
              </a:ext>
            </a:extLst>
          </p:cNvPr>
          <p:cNvSpPr>
            <a:spLocks noGrp="1"/>
          </p:cNvSpPr>
          <p:nvPr>
            <p:ph type="subTitle" idx="1"/>
          </p:nvPr>
        </p:nvSpPr>
        <p:spPr>
          <a:xfrm>
            <a:off x="1350682" y="4870824"/>
            <a:ext cx="10005951" cy="1458258"/>
          </a:xfrm>
        </p:spPr>
        <p:txBody>
          <a:bodyPr anchor="ctr">
            <a:normAutofit/>
          </a:bodyPr>
          <a:lstStyle/>
          <a:p>
            <a:pPr algn="l"/>
            <a:r>
              <a:rPr lang="en-US" b="1"/>
              <a:t>DATS 6101, Group 8</a:t>
            </a:r>
          </a:p>
          <a:p>
            <a:pPr algn="l"/>
            <a:r>
              <a:rPr lang="en-US" dirty="0"/>
              <a:t>Aidan Carlisle | </a:t>
            </a:r>
            <a:r>
              <a:rPr lang="en-US" dirty="0" err="1"/>
              <a:t>Sayan</a:t>
            </a:r>
            <a:r>
              <a:rPr lang="en-US" dirty="0"/>
              <a:t> Patra | Rachel Thomas | Anusha </a:t>
            </a:r>
            <a:r>
              <a:rPr lang="en-US" dirty="0" err="1"/>
              <a:t>Umashankar</a:t>
            </a:r>
            <a:endParaRPr lang="en-US"/>
          </a:p>
        </p:txBody>
      </p:sp>
    </p:spTree>
    <p:extLst>
      <p:ext uri="{BB962C8B-B14F-4D97-AF65-F5344CB8AC3E}">
        <p14:creationId xmlns:p14="http://schemas.microsoft.com/office/powerpoint/2010/main" val="85819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CC77E-40BC-46BF-D1EB-E390C3513CB5}"/>
              </a:ext>
            </a:extLst>
          </p:cNvPr>
          <p:cNvSpPr>
            <a:spLocks noGrp="1"/>
          </p:cNvSpPr>
          <p:nvPr>
            <p:ph type="title"/>
          </p:nvPr>
        </p:nvSpPr>
        <p:spPr>
          <a:xfrm>
            <a:off x="1371599" y="294538"/>
            <a:ext cx="9895951" cy="1033669"/>
          </a:xfrm>
        </p:spPr>
        <p:txBody>
          <a:bodyPr>
            <a:normAutofit/>
          </a:bodyPr>
          <a:lstStyle/>
          <a:p>
            <a:r>
              <a:rPr lang="en-US" sz="3200" dirty="0">
                <a:solidFill>
                  <a:srgbClr val="FFFFFF"/>
                </a:solidFill>
              </a:rPr>
              <a:t>The questions we couldn’t answer</a:t>
            </a:r>
          </a:p>
        </p:txBody>
      </p:sp>
      <p:sp>
        <p:nvSpPr>
          <p:cNvPr id="3" name="Content Placeholder 2">
            <a:extLst>
              <a:ext uri="{FF2B5EF4-FFF2-40B4-BE49-F238E27FC236}">
                <a16:creationId xmlns:a16="http://schemas.microsoft.com/office/drawing/2014/main" id="{3675A650-1028-8283-2AFA-B885AC34DF78}"/>
              </a:ext>
            </a:extLst>
          </p:cNvPr>
          <p:cNvSpPr>
            <a:spLocks noGrp="1"/>
          </p:cNvSpPr>
          <p:nvPr>
            <p:ph idx="1"/>
          </p:nvPr>
        </p:nvSpPr>
        <p:spPr>
          <a:xfrm>
            <a:off x="1371599" y="2318197"/>
            <a:ext cx="9724031" cy="3683358"/>
          </a:xfrm>
        </p:spPr>
        <p:txBody>
          <a:bodyPr anchor="ctr">
            <a:normAutofit/>
          </a:bodyPr>
          <a:lstStyle/>
          <a:p>
            <a:pPr lvl="0"/>
            <a:r>
              <a:rPr lang="en-US" dirty="0"/>
              <a:t>How does the representation of different demographic groups compare to their proportions in the general population?</a:t>
            </a:r>
          </a:p>
          <a:p>
            <a:r>
              <a:rPr lang="en-US" dirty="0"/>
              <a:t>Which groups are overrepresented or underrepresented in AmeriCorps?</a:t>
            </a:r>
          </a:p>
        </p:txBody>
      </p:sp>
    </p:spTree>
    <p:extLst>
      <p:ext uri="{BB962C8B-B14F-4D97-AF65-F5344CB8AC3E}">
        <p14:creationId xmlns:p14="http://schemas.microsoft.com/office/powerpoint/2010/main" val="269991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6B561-E2C5-897F-B02B-7E25638AEF7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Conclusion</a:t>
            </a:r>
          </a:p>
        </p:txBody>
      </p:sp>
      <p:graphicFrame>
        <p:nvGraphicFramePr>
          <p:cNvPr id="4" name="Content Placeholder 2">
            <a:extLst>
              <a:ext uri="{FF2B5EF4-FFF2-40B4-BE49-F238E27FC236}">
                <a16:creationId xmlns:a16="http://schemas.microsoft.com/office/drawing/2014/main" id="{C725A6F2-18C3-61A4-A401-F52E531ACBE1}"/>
              </a:ext>
            </a:extLst>
          </p:cNvPr>
          <p:cNvGraphicFramePr>
            <a:graphicFrameLocks/>
          </p:cNvGraphicFramePr>
          <p:nvPr>
            <p:extLst>
              <p:ext uri="{D42A27DB-BD31-4B8C-83A1-F6EECF244321}">
                <p14:modId xmlns:p14="http://schemas.microsoft.com/office/powerpoint/2010/main" val="645221393"/>
              </p:ext>
            </p:extLst>
          </p:nvPr>
        </p:nvGraphicFramePr>
        <p:xfrm>
          <a:off x="685798" y="2360816"/>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334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B6B380-DEFC-84E6-C449-1F77CDA98DB0}"/>
              </a:ext>
            </a:extLst>
          </p:cNvPr>
          <p:cNvSpPr>
            <a:spLocks noGrp="1"/>
          </p:cNvSpPr>
          <p:nvPr>
            <p:ph type="title"/>
          </p:nvPr>
        </p:nvSpPr>
        <p:spPr>
          <a:xfrm>
            <a:off x="1136397" y="502021"/>
            <a:ext cx="6407403" cy="912110"/>
          </a:xfrm>
        </p:spPr>
        <p:txBody>
          <a:bodyPr anchor="b">
            <a:normAutofit/>
          </a:bodyPr>
          <a:lstStyle/>
          <a:p>
            <a:r>
              <a:rPr lang="en-US" sz="4000" dirty="0"/>
              <a:t>What is AmeriCorps?</a:t>
            </a:r>
          </a:p>
        </p:txBody>
      </p:sp>
      <p:sp>
        <p:nvSpPr>
          <p:cNvPr id="3" name="Content Placeholder 2">
            <a:extLst>
              <a:ext uri="{FF2B5EF4-FFF2-40B4-BE49-F238E27FC236}">
                <a16:creationId xmlns:a16="http://schemas.microsoft.com/office/drawing/2014/main" id="{BCD37085-8A04-24DA-8202-6FC9C0D642AA}"/>
              </a:ext>
            </a:extLst>
          </p:cNvPr>
          <p:cNvSpPr>
            <a:spLocks noGrp="1"/>
          </p:cNvSpPr>
          <p:nvPr>
            <p:ph idx="1"/>
          </p:nvPr>
        </p:nvSpPr>
        <p:spPr>
          <a:xfrm>
            <a:off x="668564" y="1584251"/>
            <a:ext cx="6407403" cy="4630811"/>
          </a:xfrm>
        </p:spPr>
        <p:txBody>
          <a:bodyPr anchor="t">
            <a:normAutofit/>
          </a:bodyPr>
          <a:lstStyle/>
          <a:p>
            <a:r>
              <a:rPr lang="en-US" sz="2000" dirty="0"/>
              <a:t>US Federal agency that “brings people together to </a:t>
            </a:r>
            <a:r>
              <a:rPr lang="en-US" sz="2000" dirty="0" err="1"/>
              <a:t>tacke</a:t>
            </a:r>
            <a:r>
              <a:rPr lang="en-US" sz="2000" dirty="0"/>
              <a:t> the country’s most pressing challenges through national service and volunteering.”</a:t>
            </a:r>
          </a:p>
          <a:p>
            <a:r>
              <a:rPr lang="en-US" sz="2000" dirty="0"/>
              <a:t>AmeriCorps </a:t>
            </a:r>
          </a:p>
          <a:p>
            <a:pPr lvl="1"/>
            <a:r>
              <a:rPr lang="en-US" sz="2000" dirty="0"/>
              <a:t>AmeriCorps NCCC</a:t>
            </a:r>
          </a:p>
          <a:p>
            <a:pPr lvl="1"/>
            <a:r>
              <a:rPr lang="en-US" sz="2000" dirty="0"/>
              <a:t>AmeriCorps State and National</a:t>
            </a:r>
          </a:p>
          <a:p>
            <a:pPr lvl="1"/>
            <a:r>
              <a:rPr lang="en-US" sz="2000" dirty="0"/>
              <a:t>Public Health AmeriCorps</a:t>
            </a:r>
          </a:p>
          <a:p>
            <a:pPr lvl="1"/>
            <a:r>
              <a:rPr lang="en-US" sz="2000" dirty="0"/>
              <a:t>AmeriCorps VISTA</a:t>
            </a:r>
          </a:p>
          <a:p>
            <a:r>
              <a:rPr lang="en-US" sz="2000" dirty="0"/>
              <a:t>AmeriCorps Seniors</a:t>
            </a:r>
          </a:p>
          <a:p>
            <a:pPr lvl="1"/>
            <a:r>
              <a:rPr lang="en-US" sz="2000" dirty="0"/>
              <a:t>Foster </a:t>
            </a:r>
            <a:r>
              <a:rPr lang="en-US" sz="2000" dirty="0" err="1"/>
              <a:t>Granparent</a:t>
            </a:r>
            <a:r>
              <a:rPr lang="en-US" sz="2000" dirty="0"/>
              <a:t> Program</a:t>
            </a:r>
          </a:p>
          <a:p>
            <a:pPr lvl="1"/>
            <a:r>
              <a:rPr lang="en-US" sz="2000" dirty="0"/>
              <a:t>RSVP</a:t>
            </a:r>
          </a:p>
          <a:p>
            <a:pPr lvl="1"/>
            <a:r>
              <a:rPr lang="en-US" sz="2000" dirty="0"/>
              <a:t>Senior Companion Program</a:t>
            </a:r>
          </a:p>
          <a:p>
            <a:pPr lvl="1"/>
            <a:r>
              <a:rPr lang="en-US" sz="2000" dirty="0"/>
              <a:t>Senior Demonstration Program</a:t>
            </a:r>
          </a:p>
          <a:p>
            <a:pPr lvl="1"/>
            <a:endParaRPr lang="en-US" sz="2000" dirty="0"/>
          </a:p>
          <a:p>
            <a:pPr lvl="1"/>
            <a:endParaRPr lang="en-US" sz="2000" dirty="0"/>
          </a:p>
        </p:txBody>
      </p:sp>
      <p:sp>
        <p:nvSpPr>
          <p:cNvPr id="1033" name="Rectangle 103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Communication Resources | AmeriCorps">
            <a:extLst>
              <a:ext uri="{FF2B5EF4-FFF2-40B4-BE49-F238E27FC236}">
                <a16:creationId xmlns:a16="http://schemas.microsoft.com/office/drawing/2014/main" id="{1D2BB2DC-E129-23D2-9B83-2A003672F0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2161706"/>
            <a:ext cx="4170530" cy="256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01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C8395A-64CF-0EA3-DAB0-FA439B0257CE}"/>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Where is the data from?</a:t>
            </a:r>
          </a:p>
        </p:txBody>
      </p:sp>
      <p:sp>
        <p:nvSpPr>
          <p:cNvPr id="3" name="Content Placeholder 2">
            <a:extLst>
              <a:ext uri="{FF2B5EF4-FFF2-40B4-BE49-F238E27FC236}">
                <a16:creationId xmlns:a16="http://schemas.microsoft.com/office/drawing/2014/main" id="{F1325F6E-995F-9256-9530-B87FFF796626}"/>
              </a:ext>
            </a:extLst>
          </p:cNvPr>
          <p:cNvSpPr>
            <a:spLocks noGrp="1"/>
          </p:cNvSpPr>
          <p:nvPr>
            <p:ph idx="1"/>
          </p:nvPr>
        </p:nvSpPr>
        <p:spPr>
          <a:xfrm>
            <a:off x="6503158" y="649480"/>
            <a:ext cx="4862447" cy="5546047"/>
          </a:xfrm>
        </p:spPr>
        <p:txBody>
          <a:bodyPr anchor="ctr">
            <a:normAutofit/>
          </a:bodyPr>
          <a:lstStyle/>
          <a:p>
            <a:r>
              <a:rPr lang="en-US" dirty="0">
                <a:latin typeface="Helvetica" pitchFamily="2" charset="0"/>
              </a:rPr>
              <a:t>Collected and published by AmeriCorps</a:t>
            </a:r>
          </a:p>
          <a:p>
            <a:r>
              <a:rPr lang="en-US" dirty="0">
                <a:latin typeface="Helvetica" pitchFamily="2" charset="0"/>
              </a:rPr>
              <a:t>P</a:t>
            </a:r>
            <a:r>
              <a:rPr lang="en-US" dirty="0">
                <a:effectLst/>
                <a:latin typeface="Helvetica" pitchFamily="2" charset="0"/>
              </a:rPr>
              <a:t>rovides comparisons of demographic group prevalence in AmeriCorps Member/Volunteers populations to the greater U.S. population</a:t>
            </a:r>
          </a:p>
          <a:p>
            <a:r>
              <a:rPr lang="en-US" dirty="0">
                <a:effectLst/>
                <a:latin typeface="Helvetica" pitchFamily="2" charset="0"/>
              </a:rPr>
              <a:t>The source dataset consists of about 26000 observations over 17 attributes </a:t>
            </a:r>
          </a:p>
          <a:p>
            <a:pPr marL="0" indent="0">
              <a:buNone/>
            </a:pPr>
            <a:endParaRPr lang="en-US" dirty="0">
              <a:effectLst/>
              <a:latin typeface="Helvetica" pitchFamily="2" charset="0"/>
            </a:endParaRPr>
          </a:p>
        </p:txBody>
      </p:sp>
    </p:spTree>
    <p:extLst>
      <p:ext uri="{BB962C8B-B14F-4D97-AF65-F5344CB8AC3E}">
        <p14:creationId xmlns:p14="http://schemas.microsoft.com/office/powerpoint/2010/main" val="429104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D7007F-098C-1868-EE33-C26AE69E00B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Proposed SMART Questions</a:t>
            </a:r>
          </a:p>
        </p:txBody>
      </p:sp>
      <p:graphicFrame>
        <p:nvGraphicFramePr>
          <p:cNvPr id="5" name="Content Placeholder 2">
            <a:extLst>
              <a:ext uri="{FF2B5EF4-FFF2-40B4-BE49-F238E27FC236}">
                <a16:creationId xmlns:a16="http://schemas.microsoft.com/office/drawing/2014/main" id="{B0DFEBA9-BE9D-7E53-13DF-E7892B2F0340}"/>
              </a:ext>
            </a:extLst>
          </p:cNvPr>
          <p:cNvGraphicFramePr>
            <a:graphicFrameLocks noGrp="1"/>
          </p:cNvGraphicFramePr>
          <p:nvPr>
            <p:ph idx="1"/>
            <p:extLst>
              <p:ext uri="{D42A27DB-BD31-4B8C-83A1-F6EECF244321}">
                <p14:modId xmlns:p14="http://schemas.microsoft.com/office/powerpoint/2010/main" val="3612172669"/>
              </p:ext>
            </p:extLst>
          </p:nvPr>
        </p:nvGraphicFramePr>
        <p:xfrm>
          <a:off x="632085" y="2162006"/>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48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D4898-0B03-46FE-0A1B-FADA422086F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Important note on MSYs</a:t>
            </a:r>
          </a:p>
        </p:txBody>
      </p:sp>
      <p:sp>
        <p:nvSpPr>
          <p:cNvPr id="3" name="Content Placeholder 2">
            <a:extLst>
              <a:ext uri="{FF2B5EF4-FFF2-40B4-BE49-F238E27FC236}">
                <a16:creationId xmlns:a16="http://schemas.microsoft.com/office/drawing/2014/main" id="{F2579978-B801-2B9C-F234-007E75B0970D}"/>
              </a:ext>
            </a:extLst>
          </p:cNvPr>
          <p:cNvSpPr>
            <a:spLocks noGrp="1"/>
          </p:cNvSpPr>
          <p:nvPr>
            <p:ph idx="1"/>
          </p:nvPr>
        </p:nvSpPr>
        <p:spPr>
          <a:xfrm>
            <a:off x="1371599" y="2318197"/>
            <a:ext cx="9724031" cy="3683358"/>
          </a:xfrm>
        </p:spPr>
        <p:txBody>
          <a:bodyPr anchor="ctr">
            <a:normAutofit/>
          </a:bodyPr>
          <a:lstStyle/>
          <a:p>
            <a:pPr marL="0" indent="0">
              <a:buNone/>
            </a:pPr>
            <a:r>
              <a:rPr lang="en-US" dirty="0">
                <a:effectLst/>
                <a:latin typeface="Helvetica" pitchFamily="2" charset="0"/>
              </a:rPr>
              <a:t>For member data, member service years [MSYs] (i.e., the number of days or hours members are required to serve over the course of their term to fulfill their service requirements) are summed and used in place of observed member counts to account for potential differences in service time allotments assigned to different demographic groups. </a:t>
            </a:r>
          </a:p>
        </p:txBody>
      </p:sp>
    </p:spTree>
    <p:extLst>
      <p:ext uri="{BB962C8B-B14F-4D97-AF65-F5344CB8AC3E}">
        <p14:creationId xmlns:p14="http://schemas.microsoft.com/office/powerpoint/2010/main" val="308712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26A73E3-3A8F-DAD3-8737-DA7CE0B1EAE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What is the racial composition of the volunteers?</a:t>
            </a:r>
          </a:p>
        </p:txBody>
      </p:sp>
      <p:pic>
        <p:nvPicPr>
          <p:cNvPr id="9" name="Content Placeholder 8" descr="A graph showing the number of members of service&#10;&#10;Description automatically generated">
            <a:extLst>
              <a:ext uri="{FF2B5EF4-FFF2-40B4-BE49-F238E27FC236}">
                <a16:creationId xmlns:a16="http://schemas.microsoft.com/office/drawing/2014/main" id="{20BABD83-CEA9-920E-929F-67E19D647A26}"/>
              </a:ext>
            </a:extLst>
          </p:cNvPr>
          <p:cNvPicPr>
            <a:picLocks noGrp="1" noChangeAspect="1"/>
          </p:cNvPicPr>
          <p:nvPr>
            <p:ph idx="1"/>
          </p:nvPr>
        </p:nvPicPr>
        <p:blipFill>
          <a:blip r:embed="rId2"/>
          <a:stretch>
            <a:fillRect/>
          </a:stretch>
        </p:blipFill>
        <p:spPr>
          <a:xfrm>
            <a:off x="4089012" y="753171"/>
            <a:ext cx="7918299" cy="5424035"/>
          </a:xfrm>
          <a:prstGeom prst="rect">
            <a:avLst/>
          </a:prstGeom>
        </p:spPr>
      </p:pic>
    </p:spTree>
    <p:extLst>
      <p:ext uri="{BB962C8B-B14F-4D97-AF65-F5344CB8AC3E}">
        <p14:creationId xmlns:p14="http://schemas.microsoft.com/office/powerpoint/2010/main" val="186422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82814-4D8D-CDBC-9E09-E3CED6366D5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2500" kern="1200" dirty="0">
                <a:solidFill>
                  <a:srgbClr val="FFFFFF"/>
                </a:solidFill>
                <a:latin typeface="+mj-lt"/>
                <a:ea typeface="+mj-ea"/>
                <a:cs typeface="+mj-cs"/>
              </a:rPr>
              <a:t>Are some racial groups more engaged in volunteer activities within specific states? </a:t>
            </a:r>
            <a:br>
              <a:rPr lang="en-US" sz="2500" kern="1200" dirty="0">
                <a:solidFill>
                  <a:srgbClr val="FFFFFF"/>
                </a:solidFill>
                <a:latin typeface="+mj-lt"/>
                <a:ea typeface="+mj-ea"/>
                <a:cs typeface="+mj-cs"/>
              </a:rPr>
            </a:br>
            <a:endParaRPr lang="en-US" sz="2500" kern="1200" dirty="0">
              <a:solidFill>
                <a:srgbClr val="FFFFFF"/>
              </a:solidFill>
              <a:latin typeface="+mj-lt"/>
              <a:ea typeface="+mj-ea"/>
              <a:cs typeface="+mj-cs"/>
            </a:endParaRPr>
          </a:p>
        </p:txBody>
      </p:sp>
      <p:sp>
        <p:nvSpPr>
          <p:cNvPr id="5" name="AutoShape 4">
            <a:extLst>
              <a:ext uri="{FF2B5EF4-FFF2-40B4-BE49-F238E27FC236}">
                <a16:creationId xmlns:a16="http://schemas.microsoft.com/office/drawing/2014/main" id="{C693F95A-58CD-F57F-12CC-B136BAB3F4C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363E4159-93D2-F7C4-8CC3-BE803AA91D86}"/>
              </a:ext>
            </a:extLst>
          </p:cNvPr>
          <p:cNvPicPr>
            <a:picLocks noChangeAspect="1"/>
          </p:cNvPicPr>
          <p:nvPr/>
        </p:nvPicPr>
        <p:blipFill>
          <a:blip r:embed="rId2"/>
          <a:stretch>
            <a:fillRect/>
          </a:stretch>
        </p:blipFill>
        <p:spPr>
          <a:xfrm>
            <a:off x="2362200" y="1786704"/>
            <a:ext cx="7772400" cy="4857750"/>
          </a:xfrm>
          <a:prstGeom prst="rect">
            <a:avLst/>
          </a:prstGeom>
        </p:spPr>
      </p:pic>
    </p:spTree>
    <p:extLst>
      <p:ext uri="{BB962C8B-B14F-4D97-AF65-F5344CB8AC3E}">
        <p14:creationId xmlns:p14="http://schemas.microsoft.com/office/powerpoint/2010/main" val="9623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26DF-83AF-9B11-21D3-82AC617792BE}"/>
              </a:ext>
            </a:extLst>
          </p:cNvPr>
          <p:cNvSpPr>
            <a:spLocks noGrp="1"/>
          </p:cNvSpPr>
          <p:nvPr>
            <p:ph type="title"/>
          </p:nvPr>
        </p:nvSpPr>
        <p:spPr>
          <a:xfrm>
            <a:off x="1371599" y="294538"/>
            <a:ext cx="9895951" cy="1033669"/>
          </a:xfrm>
        </p:spPr>
        <p:txBody>
          <a:bodyPr>
            <a:normAutofit/>
          </a:bodyPr>
          <a:lstStyle/>
          <a:p>
            <a:r>
              <a:rPr lang="en-US" sz="2200">
                <a:solidFill>
                  <a:srgbClr val="FFFFFF"/>
                </a:solidFill>
              </a:rPr>
              <a:t>Which program offices are most effective in engaging a diverse range of participants? </a:t>
            </a:r>
            <a:br>
              <a:rPr lang="en-US" sz="2200">
                <a:solidFill>
                  <a:srgbClr val="FFFFFF"/>
                </a:solidFill>
              </a:rPr>
            </a:br>
            <a:endParaRPr lang="en-US" sz="2200">
              <a:solidFill>
                <a:srgbClr val="FFFFFF"/>
              </a:solidFill>
            </a:endParaRPr>
          </a:p>
        </p:txBody>
      </p:sp>
      <p:pic>
        <p:nvPicPr>
          <p:cNvPr id="4" name="Picture 3">
            <a:extLst>
              <a:ext uri="{FF2B5EF4-FFF2-40B4-BE49-F238E27FC236}">
                <a16:creationId xmlns:a16="http://schemas.microsoft.com/office/drawing/2014/main" id="{2C349930-41AB-52C6-C44D-AA8759A13DD9}"/>
              </a:ext>
            </a:extLst>
          </p:cNvPr>
          <p:cNvPicPr>
            <a:picLocks noChangeAspect="1"/>
          </p:cNvPicPr>
          <p:nvPr/>
        </p:nvPicPr>
        <p:blipFill>
          <a:blip r:embed="rId2"/>
          <a:stretch>
            <a:fillRect/>
          </a:stretch>
        </p:blipFill>
        <p:spPr>
          <a:xfrm>
            <a:off x="2433374" y="1798841"/>
            <a:ext cx="7772400" cy="4857750"/>
          </a:xfrm>
          <a:prstGeom prst="rect">
            <a:avLst/>
          </a:prstGeom>
        </p:spPr>
      </p:pic>
    </p:spTree>
    <p:extLst>
      <p:ext uri="{BB962C8B-B14F-4D97-AF65-F5344CB8AC3E}">
        <p14:creationId xmlns:p14="http://schemas.microsoft.com/office/powerpoint/2010/main" val="396531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6B807-3088-3DF3-0C00-BCE0F211FD61}"/>
              </a:ext>
            </a:extLst>
          </p:cNvPr>
          <p:cNvSpPr>
            <a:spLocks noGrp="1"/>
          </p:cNvSpPr>
          <p:nvPr>
            <p:ph type="title"/>
          </p:nvPr>
        </p:nvSpPr>
        <p:spPr>
          <a:xfrm>
            <a:off x="1371599" y="294538"/>
            <a:ext cx="9895951" cy="1033669"/>
          </a:xfrm>
        </p:spPr>
        <p:txBody>
          <a:bodyPr>
            <a:normAutofit/>
          </a:bodyPr>
          <a:lstStyle/>
          <a:p>
            <a:r>
              <a:rPr lang="en-US" sz="2400" dirty="0">
                <a:solidFill>
                  <a:srgbClr val="FFFFFF"/>
                </a:solidFill>
              </a:rPr>
              <a:t>How do participation rates compare between different programs within the same service region? </a:t>
            </a:r>
            <a:endParaRPr lang="en-US" sz="2200" dirty="0">
              <a:solidFill>
                <a:srgbClr val="FFFFFF"/>
              </a:solidFill>
            </a:endParaRPr>
          </a:p>
        </p:txBody>
      </p:sp>
      <p:pic>
        <p:nvPicPr>
          <p:cNvPr id="4" name="Picture 3">
            <a:extLst>
              <a:ext uri="{FF2B5EF4-FFF2-40B4-BE49-F238E27FC236}">
                <a16:creationId xmlns:a16="http://schemas.microsoft.com/office/drawing/2014/main" id="{87FA8915-981C-CD76-3214-A32EF8418458}"/>
              </a:ext>
            </a:extLst>
          </p:cNvPr>
          <p:cNvPicPr>
            <a:picLocks noChangeAspect="1"/>
          </p:cNvPicPr>
          <p:nvPr/>
        </p:nvPicPr>
        <p:blipFill>
          <a:blip r:embed="rId2"/>
          <a:stretch>
            <a:fillRect/>
          </a:stretch>
        </p:blipFill>
        <p:spPr>
          <a:xfrm>
            <a:off x="2433374" y="1798841"/>
            <a:ext cx="7772400" cy="4857750"/>
          </a:xfrm>
          <a:prstGeom prst="rect">
            <a:avLst/>
          </a:prstGeom>
        </p:spPr>
      </p:pic>
    </p:spTree>
    <p:extLst>
      <p:ext uri="{BB962C8B-B14F-4D97-AF65-F5344CB8AC3E}">
        <p14:creationId xmlns:p14="http://schemas.microsoft.com/office/powerpoint/2010/main" val="1573446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1023</TotalTime>
  <Words>380</Words>
  <Application>Microsoft Macintosh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Helvetica</vt:lpstr>
      <vt:lpstr>Office Theme</vt:lpstr>
      <vt:lpstr>   Analyzing the Demographic Diversity of Volunteer Participation in AmeriCorps </vt:lpstr>
      <vt:lpstr>What is AmeriCorps?</vt:lpstr>
      <vt:lpstr>Where is the data from?</vt:lpstr>
      <vt:lpstr>Proposed SMART Questions</vt:lpstr>
      <vt:lpstr>Important note on MSYs</vt:lpstr>
      <vt:lpstr>What is the racial composition of the volunteers?</vt:lpstr>
      <vt:lpstr>Are some racial groups more engaged in volunteer activities within specific states?  </vt:lpstr>
      <vt:lpstr>Which program offices are most effective in engaging a diverse range of participants?  </vt:lpstr>
      <vt:lpstr>How do participation rates compare between different programs within the same service region? </vt:lpstr>
      <vt:lpstr>The questions we couldn’t answer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Rachel Elisa</dc:creator>
  <cp:lastModifiedBy>Thomas, Rachel Elisa</cp:lastModifiedBy>
  <cp:revision>6</cp:revision>
  <dcterms:created xsi:type="dcterms:W3CDTF">2024-10-18T19:37:01Z</dcterms:created>
  <dcterms:modified xsi:type="dcterms:W3CDTF">2024-10-20T03:45:50Z</dcterms:modified>
</cp:coreProperties>
</file>