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2" r:id="rId5"/>
    <p:sldId id="259" r:id="rId6"/>
    <p:sldId id="260" r:id="rId7"/>
    <p:sldId id="265" r:id="rId8"/>
    <p:sldId id="264" r:id="rId9"/>
    <p:sldId id="261"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84615"/>
  </p:normalViewPr>
  <p:slideViewPr>
    <p:cSldViewPr snapToGrid="0">
      <p:cViewPr varScale="1">
        <p:scale>
          <a:sx n="92" d="100"/>
          <a:sy n="92" d="100"/>
        </p:scale>
        <p:origin x="10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75558-2A91-4794-96E4-8A235CD035D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EAC7457-FFA0-401C-8F64-4D3B6DF5BFA6}">
      <dgm:prSet/>
      <dgm:spPr/>
      <dgm:t>
        <a:bodyPr/>
        <a:lstStyle/>
        <a:p>
          <a:r>
            <a:rPr lang="en-US" dirty="0"/>
            <a:t>Which program offices are most effective in engaging a diverse range of participants? </a:t>
          </a:r>
        </a:p>
      </dgm:t>
    </dgm:pt>
    <dgm:pt modelId="{DE53AA48-8AC2-4E95-9A01-4497EDD49920}" type="parTrans" cxnId="{0B38E722-877B-4FF8-BAEA-941F5C2EBF80}">
      <dgm:prSet/>
      <dgm:spPr/>
      <dgm:t>
        <a:bodyPr/>
        <a:lstStyle/>
        <a:p>
          <a:endParaRPr lang="en-US"/>
        </a:p>
      </dgm:t>
    </dgm:pt>
    <dgm:pt modelId="{9D9CCD66-B7E7-4D09-8FE9-021D47862B6D}" type="sibTrans" cxnId="{0B38E722-877B-4FF8-BAEA-941F5C2EBF80}">
      <dgm:prSet/>
      <dgm:spPr/>
      <dgm:t>
        <a:bodyPr/>
        <a:lstStyle/>
        <a:p>
          <a:endParaRPr lang="en-US"/>
        </a:p>
      </dgm:t>
    </dgm:pt>
    <dgm:pt modelId="{6BE1F448-E3C3-4EC0-B587-21F769512DA9}">
      <dgm:prSet/>
      <dgm:spPr/>
      <dgm:t>
        <a:bodyPr/>
        <a:lstStyle/>
        <a:p>
          <a:r>
            <a:rPr lang="en-US" dirty="0"/>
            <a:t>How does the representation of different demographic groups compare to their proportions in the general population? </a:t>
          </a:r>
        </a:p>
      </dgm:t>
    </dgm:pt>
    <dgm:pt modelId="{EE252077-D150-47AE-87D5-443271E109EF}" type="parTrans" cxnId="{768A4D94-2EC9-46B4-9BEE-3D8867CFAF9C}">
      <dgm:prSet/>
      <dgm:spPr/>
      <dgm:t>
        <a:bodyPr/>
        <a:lstStyle/>
        <a:p>
          <a:endParaRPr lang="en-US"/>
        </a:p>
      </dgm:t>
    </dgm:pt>
    <dgm:pt modelId="{08A56BF1-27B1-474C-B122-ADCCFB2E6DC9}" type="sibTrans" cxnId="{768A4D94-2EC9-46B4-9BEE-3D8867CFAF9C}">
      <dgm:prSet/>
      <dgm:spPr/>
      <dgm:t>
        <a:bodyPr/>
        <a:lstStyle/>
        <a:p>
          <a:endParaRPr lang="en-US"/>
        </a:p>
      </dgm:t>
    </dgm:pt>
    <dgm:pt modelId="{24EEF010-E3A7-4B9A-822C-58BB2D7091B7}">
      <dgm:prSet/>
      <dgm:spPr/>
      <dgm:t>
        <a:bodyPr/>
        <a:lstStyle/>
        <a:p>
          <a:r>
            <a:rPr lang="en-US" dirty="0"/>
            <a:t>Which groups are overrepresented or underrepresented in AmeriCorps? </a:t>
          </a:r>
        </a:p>
      </dgm:t>
    </dgm:pt>
    <dgm:pt modelId="{3795C511-E605-4A88-BBB5-BFF9371E1445}" type="parTrans" cxnId="{35552DFF-5261-4DDB-ADC0-DDC2822DA475}">
      <dgm:prSet/>
      <dgm:spPr/>
      <dgm:t>
        <a:bodyPr/>
        <a:lstStyle/>
        <a:p>
          <a:endParaRPr lang="en-US"/>
        </a:p>
      </dgm:t>
    </dgm:pt>
    <dgm:pt modelId="{1F5A9BFF-2C57-40B3-928F-586E56108578}" type="sibTrans" cxnId="{35552DFF-5261-4DDB-ADC0-DDC2822DA475}">
      <dgm:prSet/>
      <dgm:spPr/>
      <dgm:t>
        <a:bodyPr/>
        <a:lstStyle/>
        <a:p>
          <a:endParaRPr lang="en-US"/>
        </a:p>
      </dgm:t>
    </dgm:pt>
    <dgm:pt modelId="{30C9B5A2-3178-463F-A074-FAF9DF1E64D9}">
      <dgm:prSet/>
      <dgm:spPr/>
      <dgm:t>
        <a:bodyPr/>
        <a:lstStyle/>
        <a:p>
          <a:r>
            <a:rPr lang="en-US" dirty="0"/>
            <a:t>How do participation rates compare between different programs within the same service region? </a:t>
          </a:r>
        </a:p>
      </dgm:t>
    </dgm:pt>
    <dgm:pt modelId="{A5AE448F-C380-4B5A-BC52-B98494906160}" type="parTrans" cxnId="{0F7B031B-1096-403B-A43C-35CD09B6A964}">
      <dgm:prSet/>
      <dgm:spPr/>
      <dgm:t>
        <a:bodyPr/>
        <a:lstStyle/>
        <a:p>
          <a:endParaRPr lang="en-US"/>
        </a:p>
      </dgm:t>
    </dgm:pt>
    <dgm:pt modelId="{71C87C73-33C1-489B-8C54-E306FEE96F4B}" type="sibTrans" cxnId="{0F7B031B-1096-403B-A43C-35CD09B6A964}">
      <dgm:prSet/>
      <dgm:spPr/>
      <dgm:t>
        <a:bodyPr/>
        <a:lstStyle/>
        <a:p>
          <a:endParaRPr lang="en-US"/>
        </a:p>
      </dgm:t>
    </dgm:pt>
    <dgm:pt modelId="{EB46AF44-BC0C-4D74-A7C0-7789902875CD}">
      <dgm:prSet/>
      <dgm:spPr/>
      <dgm:t>
        <a:bodyPr/>
        <a:lstStyle/>
        <a:p>
          <a:r>
            <a:rPr lang="en-US" dirty="0"/>
            <a:t>What is the racial composition of the volunteers? </a:t>
          </a:r>
        </a:p>
      </dgm:t>
    </dgm:pt>
    <dgm:pt modelId="{187EB187-C710-430F-A9B9-7FF5446363BF}" type="parTrans" cxnId="{9E759B66-715F-4E7A-8EAA-C09C760D4944}">
      <dgm:prSet/>
      <dgm:spPr/>
      <dgm:t>
        <a:bodyPr/>
        <a:lstStyle/>
        <a:p>
          <a:endParaRPr lang="en-US"/>
        </a:p>
      </dgm:t>
    </dgm:pt>
    <dgm:pt modelId="{1E87161D-774D-4F01-B8BE-3939316ECE66}" type="sibTrans" cxnId="{9E759B66-715F-4E7A-8EAA-C09C760D4944}">
      <dgm:prSet/>
      <dgm:spPr/>
      <dgm:t>
        <a:bodyPr/>
        <a:lstStyle/>
        <a:p>
          <a:endParaRPr lang="en-US"/>
        </a:p>
      </dgm:t>
    </dgm:pt>
    <dgm:pt modelId="{3D448B3C-F6AA-4EE9-8FAD-EE904AE46D4D}">
      <dgm:prSet/>
      <dgm:spPr/>
      <dgm:t>
        <a:bodyPr/>
        <a:lstStyle/>
        <a:p>
          <a:r>
            <a:rPr lang="en-US" dirty="0"/>
            <a:t>Are some racial groups more engaged in volunteer activities within specific states? </a:t>
          </a:r>
        </a:p>
      </dgm:t>
    </dgm:pt>
    <dgm:pt modelId="{39678B51-300E-49AF-9882-E99406A12AF0}" type="parTrans" cxnId="{93B309D6-813F-4F78-ACAE-2DCA59D7361C}">
      <dgm:prSet/>
      <dgm:spPr/>
      <dgm:t>
        <a:bodyPr/>
        <a:lstStyle/>
        <a:p>
          <a:endParaRPr lang="en-US"/>
        </a:p>
      </dgm:t>
    </dgm:pt>
    <dgm:pt modelId="{9E28FB94-1F10-46E1-ACAF-182EC0BF2449}" type="sibTrans" cxnId="{93B309D6-813F-4F78-ACAE-2DCA59D7361C}">
      <dgm:prSet/>
      <dgm:spPr/>
      <dgm:t>
        <a:bodyPr/>
        <a:lstStyle/>
        <a:p>
          <a:endParaRPr lang="en-US"/>
        </a:p>
      </dgm:t>
    </dgm:pt>
    <dgm:pt modelId="{F0557D5D-14B0-A34F-B751-C4FD0706FCED}" type="pres">
      <dgm:prSet presAssocID="{D7A75558-2A91-4794-96E4-8A235CD035D5}" presName="diagram" presStyleCnt="0">
        <dgm:presLayoutVars>
          <dgm:dir/>
          <dgm:resizeHandles val="exact"/>
        </dgm:presLayoutVars>
      </dgm:prSet>
      <dgm:spPr/>
    </dgm:pt>
    <dgm:pt modelId="{140C1881-6713-344D-9FC9-F6D8E8C6FE3A}" type="pres">
      <dgm:prSet presAssocID="{EB46AF44-BC0C-4D74-A7C0-7789902875CD}" presName="node" presStyleLbl="node1" presStyleIdx="0" presStyleCnt="6">
        <dgm:presLayoutVars>
          <dgm:bulletEnabled val="1"/>
        </dgm:presLayoutVars>
      </dgm:prSet>
      <dgm:spPr/>
    </dgm:pt>
    <dgm:pt modelId="{4BBAE651-B5E3-3242-89BD-E1D6828A728D}" type="pres">
      <dgm:prSet presAssocID="{1E87161D-774D-4F01-B8BE-3939316ECE66}" presName="sibTrans" presStyleCnt="0"/>
      <dgm:spPr/>
    </dgm:pt>
    <dgm:pt modelId="{7841ACC1-79AE-494F-B2E6-92FD9D40CD26}" type="pres">
      <dgm:prSet presAssocID="{3D448B3C-F6AA-4EE9-8FAD-EE904AE46D4D}" presName="node" presStyleLbl="node1" presStyleIdx="1" presStyleCnt="6">
        <dgm:presLayoutVars>
          <dgm:bulletEnabled val="1"/>
        </dgm:presLayoutVars>
      </dgm:prSet>
      <dgm:spPr/>
    </dgm:pt>
    <dgm:pt modelId="{BE5D58D6-7168-B94E-82F9-9D40B66A0C03}" type="pres">
      <dgm:prSet presAssocID="{9E28FB94-1F10-46E1-ACAF-182EC0BF2449}" presName="sibTrans" presStyleCnt="0"/>
      <dgm:spPr/>
    </dgm:pt>
    <dgm:pt modelId="{8147F015-1415-C14E-BBFE-BE7576D964C9}" type="pres">
      <dgm:prSet presAssocID="{6EAC7457-FFA0-401C-8F64-4D3B6DF5BFA6}" presName="node" presStyleLbl="node1" presStyleIdx="2" presStyleCnt="6">
        <dgm:presLayoutVars>
          <dgm:bulletEnabled val="1"/>
        </dgm:presLayoutVars>
      </dgm:prSet>
      <dgm:spPr/>
    </dgm:pt>
    <dgm:pt modelId="{882B692F-2ACC-4643-A13C-5FFBD8B45319}" type="pres">
      <dgm:prSet presAssocID="{9D9CCD66-B7E7-4D09-8FE9-021D47862B6D}" presName="sibTrans" presStyleCnt="0"/>
      <dgm:spPr/>
    </dgm:pt>
    <dgm:pt modelId="{20D40851-767D-4F42-A803-562DD3620BD6}" type="pres">
      <dgm:prSet presAssocID="{30C9B5A2-3178-463F-A074-FAF9DF1E64D9}" presName="node" presStyleLbl="node1" presStyleIdx="3" presStyleCnt="6">
        <dgm:presLayoutVars>
          <dgm:bulletEnabled val="1"/>
        </dgm:presLayoutVars>
      </dgm:prSet>
      <dgm:spPr/>
    </dgm:pt>
    <dgm:pt modelId="{DCEB0B25-F4A8-5143-B2DC-7A69C8A0F76A}" type="pres">
      <dgm:prSet presAssocID="{71C87C73-33C1-489B-8C54-E306FEE96F4B}" presName="sibTrans" presStyleCnt="0"/>
      <dgm:spPr/>
    </dgm:pt>
    <dgm:pt modelId="{A3EF6C9D-2F66-264F-B119-63001DD44078}" type="pres">
      <dgm:prSet presAssocID="{6BE1F448-E3C3-4EC0-B587-21F769512DA9}" presName="node" presStyleLbl="node1" presStyleIdx="4" presStyleCnt="6">
        <dgm:presLayoutVars>
          <dgm:bulletEnabled val="1"/>
        </dgm:presLayoutVars>
      </dgm:prSet>
      <dgm:spPr/>
    </dgm:pt>
    <dgm:pt modelId="{5F29973C-43DA-B949-BD05-E133522AF9CD}" type="pres">
      <dgm:prSet presAssocID="{08A56BF1-27B1-474C-B122-ADCCFB2E6DC9}" presName="sibTrans" presStyleCnt="0"/>
      <dgm:spPr/>
    </dgm:pt>
    <dgm:pt modelId="{984EE22B-BD1B-124C-8930-2A741E92D1B2}" type="pres">
      <dgm:prSet presAssocID="{24EEF010-E3A7-4B9A-822C-58BB2D7091B7}" presName="node" presStyleLbl="node1" presStyleIdx="5" presStyleCnt="6">
        <dgm:presLayoutVars>
          <dgm:bulletEnabled val="1"/>
        </dgm:presLayoutVars>
      </dgm:prSet>
      <dgm:spPr/>
    </dgm:pt>
  </dgm:ptLst>
  <dgm:cxnLst>
    <dgm:cxn modelId="{0F7B031B-1096-403B-A43C-35CD09B6A964}" srcId="{D7A75558-2A91-4794-96E4-8A235CD035D5}" destId="{30C9B5A2-3178-463F-A074-FAF9DF1E64D9}" srcOrd="3" destOrd="0" parTransId="{A5AE448F-C380-4B5A-BC52-B98494906160}" sibTransId="{71C87C73-33C1-489B-8C54-E306FEE96F4B}"/>
    <dgm:cxn modelId="{0B38E722-877B-4FF8-BAEA-941F5C2EBF80}" srcId="{D7A75558-2A91-4794-96E4-8A235CD035D5}" destId="{6EAC7457-FFA0-401C-8F64-4D3B6DF5BFA6}" srcOrd="2" destOrd="0" parTransId="{DE53AA48-8AC2-4E95-9A01-4497EDD49920}" sibTransId="{9D9CCD66-B7E7-4D09-8FE9-021D47862B6D}"/>
    <dgm:cxn modelId="{0F262639-7B50-5545-945D-B36F015B1939}" type="presOf" srcId="{6BE1F448-E3C3-4EC0-B587-21F769512DA9}" destId="{A3EF6C9D-2F66-264F-B119-63001DD44078}" srcOrd="0" destOrd="0" presId="urn:microsoft.com/office/officeart/2005/8/layout/default"/>
    <dgm:cxn modelId="{9E759B66-715F-4E7A-8EAA-C09C760D4944}" srcId="{D7A75558-2A91-4794-96E4-8A235CD035D5}" destId="{EB46AF44-BC0C-4D74-A7C0-7789902875CD}" srcOrd="0" destOrd="0" parTransId="{187EB187-C710-430F-A9B9-7FF5446363BF}" sibTransId="{1E87161D-774D-4F01-B8BE-3939316ECE66}"/>
    <dgm:cxn modelId="{F1A79A80-CA7E-0D45-9A7F-A2B74EED2043}" type="presOf" srcId="{24EEF010-E3A7-4B9A-822C-58BB2D7091B7}" destId="{984EE22B-BD1B-124C-8930-2A741E92D1B2}" srcOrd="0" destOrd="0" presId="urn:microsoft.com/office/officeart/2005/8/layout/default"/>
    <dgm:cxn modelId="{B0CB8B84-895F-1A4B-AD5A-A863B3BCC36A}" type="presOf" srcId="{D7A75558-2A91-4794-96E4-8A235CD035D5}" destId="{F0557D5D-14B0-A34F-B751-C4FD0706FCED}" srcOrd="0" destOrd="0" presId="urn:microsoft.com/office/officeart/2005/8/layout/default"/>
    <dgm:cxn modelId="{768A4D94-2EC9-46B4-9BEE-3D8867CFAF9C}" srcId="{D7A75558-2A91-4794-96E4-8A235CD035D5}" destId="{6BE1F448-E3C3-4EC0-B587-21F769512DA9}" srcOrd="4" destOrd="0" parTransId="{EE252077-D150-47AE-87D5-443271E109EF}" sibTransId="{08A56BF1-27B1-474C-B122-ADCCFB2E6DC9}"/>
    <dgm:cxn modelId="{545A4BA6-AB3E-3742-8383-14375A00FD15}" type="presOf" srcId="{30C9B5A2-3178-463F-A074-FAF9DF1E64D9}" destId="{20D40851-767D-4F42-A803-562DD3620BD6}" srcOrd="0" destOrd="0" presId="urn:microsoft.com/office/officeart/2005/8/layout/default"/>
    <dgm:cxn modelId="{F0ABB2AD-9376-2047-B81E-E1F49005B451}" type="presOf" srcId="{3D448B3C-F6AA-4EE9-8FAD-EE904AE46D4D}" destId="{7841ACC1-79AE-494F-B2E6-92FD9D40CD26}" srcOrd="0" destOrd="0" presId="urn:microsoft.com/office/officeart/2005/8/layout/default"/>
    <dgm:cxn modelId="{75F44FD1-8E39-E946-969C-F11066A629CE}" type="presOf" srcId="{6EAC7457-FFA0-401C-8F64-4D3B6DF5BFA6}" destId="{8147F015-1415-C14E-BBFE-BE7576D964C9}" srcOrd="0" destOrd="0" presId="urn:microsoft.com/office/officeart/2005/8/layout/default"/>
    <dgm:cxn modelId="{93B309D6-813F-4F78-ACAE-2DCA59D7361C}" srcId="{D7A75558-2A91-4794-96E4-8A235CD035D5}" destId="{3D448B3C-F6AA-4EE9-8FAD-EE904AE46D4D}" srcOrd="1" destOrd="0" parTransId="{39678B51-300E-49AF-9882-E99406A12AF0}" sibTransId="{9E28FB94-1F10-46E1-ACAF-182EC0BF2449}"/>
    <dgm:cxn modelId="{4DF468EB-A529-544B-9EF1-0A8E54758941}" type="presOf" srcId="{EB46AF44-BC0C-4D74-A7C0-7789902875CD}" destId="{140C1881-6713-344D-9FC9-F6D8E8C6FE3A}" srcOrd="0" destOrd="0" presId="urn:microsoft.com/office/officeart/2005/8/layout/default"/>
    <dgm:cxn modelId="{35552DFF-5261-4DDB-ADC0-DDC2822DA475}" srcId="{D7A75558-2A91-4794-96E4-8A235CD035D5}" destId="{24EEF010-E3A7-4B9A-822C-58BB2D7091B7}" srcOrd="5" destOrd="0" parTransId="{3795C511-E605-4A88-BBB5-BFF9371E1445}" sibTransId="{1F5A9BFF-2C57-40B3-928F-586E56108578}"/>
    <dgm:cxn modelId="{3931395E-67E0-6E42-BDF5-17A4283B7460}" type="presParOf" srcId="{F0557D5D-14B0-A34F-B751-C4FD0706FCED}" destId="{140C1881-6713-344D-9FC9-F6D8E8C6FE3A}" srcOrd="0" destOrd="0" presId="urn:microsoft.com/office/officeart/2005/8/layout/default"/>
    <dgm:cxn modelId="{12E73A93-DC86-994C-9D81-620506D8DFB1}" type="presParOf" srcId="{F0557D5D-14B0-A34F-B751-C4FD0706FCED}" destId="{4BBAE651-B5E3-3242-89BD-E1D6828A728D}" srcOrd="1" destOrd="0" presId="urn:microsoft.com/office/officeart/2005/8/layout/default"/>
    <dgm:cxn modelId="{4580BF7B-104B-8948-B631-83F81BD39CD1}" type="presParOf" srcId="{F0557D5D-14B0-A34F-B751-C4FD0706FCED}" destId="{7841ACC1-79AE-494F-B2E6-92FD9D40CD26}" srcOrd="2" destOrd="0" presId="urn:microsoft.com/office/officeart/2005/8/layout/default"/>
    <dgm:cxn modelId="{91F60600-1C9E-FC45-AF5B-1445A1A2AC67}" type="presParOf" srcId="{F0557D5D-14B0-A34F-B751-C4FD0706FCED}" destId="{BE5D58D6-7168-B94E-82F9-9D40B66A0C03}" srcOrd="3" destOrd="0" presId="urn:microsoft.com/office/officeart/2005/8/layout/default"/>
    <dgm:cxn modelId="{81729C06-CAAB-F347-A96B-EBC09A216BD3}" type="presParOf" srcId="{F0557D5D-14B0-A34F-B751-C4FD0706FCED}" destId="{8147F015-1415-C14E-BBFE-BE7576D964C9}" srcOrd="4" destOrd="0" presId="urn:microsoft.com/office/officeart/2005/8/layout/default"/>
    <dgm:cxn modelId="{88884498-3EB9-194D-9C2A-08378E9B2B82}" type="presParOf" srcId="{F0557D5D-14B0-A34F-B751-C4FD0706FCED}" destId="{882B692F-2ACC-4643-A13C-5FFBD8B45319}" srcOrd="5" destOrd="0" presId="urn:microsoft.com/office/officeart/2005/8/layout/default"/>
    <dgm:cxn modelId="{C8BEA146-35CD-7940-94DD-6CD37E303BF5}" type="presParOf" srcId="{F0557D5D-14B0-A34F-B751-C4FD0706FCED}" destId="{20D40851-767D-4F42-A803-562DD3620BD6}" srcOrd="6" destOrd="0" presId="urn:microsoft.com/office/officeart/2005/8/layout/default"/>
    <dgm:cxn modelId="{EBD14253-C600-FA4B-8CBB-DAF75D67D83A}" type="presParOf" srcId="{F0557D5D-14B0-A34F-B751-C4FD0706FCED}" destId="{DCEB0B25-F4A8-5143-B2DC-7A69C8A0F76A}" srcOrd="7" destOrd="0" presId="urn:microsoft.com/office/officeart/2005/8/layout/default"/>
    <dgm:cxn modelId="{F31E8325-9652-3A47-BF6F-28C348D97E1C}" type="presParOf" srcId="{F0557D5D-14B0-A34F-B751-C4FD0706FCED}" destId="{A3EF6C9D-2F66-264F-B119-63001DD44078}" srcOrd="8" destOrd="0" presId="urn:microsoft.com/office/officeart/2005/8/layout/default"/>
    <dgm:cxn modelId="{1F20CE97-C6F7-E64E-8528-50E4CF2C8321}" type="presParOf" srcId="{F0557D5D-14B0-A34F-B751-C4FD0706FCED}" destId="{5F29973C-43DA-B949-BD05-E133522AF9CD}" srcOrd="9" destOrd="0" presId="urn:microsoft.com/office/officeart/2005/8/layout/default"/>
    <dgm:cxn modelId="{A6038FBD-B059-8942-9A07-FA065902F48E}" type="presParOf" srcId="{F0557D5D-14B0-A34F-B751-C4FD0706FCED}" destId="{984EE22B-BD1B-124C-8930-2A741E92D1B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5C764A-99D3-4976-B6B8-9F37C408582C}"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44A71FDA-32F7-460F-BAF2-2CF52DAEFA60}">
      <dgm:prSet/>
      <dgm:spPr/>
      <dgm:t>
        <a:bodyPr/>
        <a:lstStyle/>
        <a:p>
          <a:r>
            <a:rPr lang="en-US" dirty="0"/>
            <a:t>2 time periods: 2020-2022 or 2022*</a:t>
          </a:r>
        </a:p>
      </dgm:t>
    </dgm:pt>
    <dgm:pt modelId="{503275E3-5DD2-402E-B2E5-81D8B0CD9FDC}" type="parTrans" cxnId="{F0EFDA25-31AA-439A-A9FA-CF7D0220DEE6}">
      <dgm:prSet/>
      <dgm:spPr/>
      <dgm:t>
        <a:bodyPr/>
        <a:lstStyle/>
        <a:p>
          <a:endParaRPr lang="en-US"/>
        </a:p>
      </dgm:t>
    </dgm:pt>
    <dgm:pt modelId="{EB8E45C9-F3B0-4123-AF0A-36A849A601E8}" type="sibTrans" cxnId="{F0EFDA25-31AA-439A-A9FA-CF7D0220DEE6}">
      <dgm:prSet/>
      <dgm:spPr/>
      <dgm:t>
        <a:bodyPr/>
        <a:lstStyle/>
        <a:p>
          <a:endParaRPr lang="en-US"/>
        </a:p>
      </dgm:t>
    </dgm:pt>
    <dgm:pt modelId="{53505704-EBF9-4098-B069-302596C4567B}">
      <dgm:prSet/>
      <dgm:spPr/>
      <dgm:t>
        <a:bodyPr/>
        <a:lstStyle/>
        <a:p>
          <a:r>
            <a:rPr lang="en-US"/>
            <a:t>Demographic categories</a:t>
          </a:r>
        </a:p>
      </dgm:t>
    </dgm:pt>
    <dgm:pt modelId="{8BB11C7E-6D21-48B7-9BBA-5E98D5E72675}" type="parTrans" cxnId="{4DCE2728-E974-4282-8976-4B430C37649D}">
      <dgm:prSet/>
      <dgm:spPr/>
      <dgm:t>
        <a:bodyPr/>
        <a:lstStyle/>
        <a:p>
          <a:endParaRPr lang="en-US"/>
        </a:p>
      </dgm:t>
    </dgm:pt>
    <dgm:pt modelId="{63C81C3C-5C6B-4ADC-BC73-6D226FC9302C}" type="sibTrans" cxnId="{4DCE2728-E974-4282-8976-4B430C37649D}">
      <dgm:prSet/>
      <dgm:spPr/>
      <dgm:t>
        <a:bodyPr/>
        <a:lstStyle/>
        <a:p>
          <a:endParaRPr lang="en-US"/>
        </a:p>
      </dgm:t>
    </dgm:pt>
    <dgm:pt modelId="{C7D84350-6E45-40A0-81BB-1FE25365A923}">
      <dgm:prSet/>
      <dgm:spPr/>
      <dgm:t>
        <a:bodyPr/>
        <a:lstStyle/>
        <a:p>
          <a:r>
            <a:rPr lang="en-US" dirty="0"/>
            <a:t>Race*</a:t>
          </a:r>
        </a:p>
      </dgm:t>
    </dgm:pt>
    <dgm:pt modelId="{82FC34A4-96AC-4FAD-B0A9-04F3223CE165}" type="parTrans" cxnId="{15F4FAAE-738D-477C-9AA8-64FF4740D430}">
      <dgm:prSet/>
      <dgm:spPr/>
      <dgm:t>
        <a:bodyPr/>
        <a:lstStyle/>
        <a:p>
          <a:endParaRPr lang="en-US"/>
        </a:p>
      </dgm:t>
    </dgm:pt>
    <dgm:pt modelId="{3588BF8C-1EE6-4328-9A50-0E07D2D91E50}" type="sibTrans" cxnId="{15F4FAAE-738D-477C-9AA8-64FF4740D430}">
      <dgm:prSet/>
      <dgm:spPr/>
      <dgm:t>
        <a:bodyPr/>
        <a:lstStyle/>
        <a:p>
          <a:endParaRPr lang="en-US"/>
        </a:p>
      </dgm:t>
    </dgm:pt>
    <dgm:pt modelId="{2D6B53FE-6E83-4BB1-9BCF-CDA7F5850448}">
      <dgm:prSet/>
      <dgm:spPr/>
      <dgm:t>
        <a:bodyPr/>
        <a:lstStyle/>
        <a:p>
          <a:r>
            <a:rPr lang="en-US"/>
            <a:t>Ethnicity (Hispanic or Not)</a:t>
          </a:r>
        </a:p>
      </dgm:t>
    </dgm:pt>
    <dgm:pt modelId="{B4A07371-621A-4F18-BA99-0D26B36FE011}" type="parTrans" cxnId="{487134D1-1F15-4BD9-AD89-32F30FE91936}">
      <dgm:prSet/>
      <dgm:spPr/>
      <dgm:t>
        <a:bodyPr/>
        <a:lstStyle/>
        <a:p>
          <a:endParaRPr lang="en-US"/>
        </a:p>
      </dgm:t>
    </dgm:pt>
    <dgm:pt modelId="{2A5190A4-71A0-4B60-82D5-FB6F53C24261}" type="sibTrans" cxnId="{487134D1-1F15-4BD9-AD89-32F30FE91936}">
      <dgm:prSet/>
      <dgm:spPr/>
      <dgm:t>
        <a:bodyPr/>
        <a:lstStyle/>
        <a:p>
          <a:endParaRPr lang="en-US"/>
        </a:p>
      </dgm:t>
    </dgm:pt>
    <dgm:pt modelId="{6AA15E9A-CBB0-46CB-896A-1F1F6628E3CA}">
      <dgm:prSet/>
      <dgm:spPr/>
      <dgm:t>
        <a:bodyPr/>
        <a:lstStyle/>
        <a:p>
          <a:r>
            <a:rPr lang="en-US"/>
            <a:t>Sex</a:t>
          </a:r>
        </a:p>
      </dgm:t>
    </dgm:pt>
    <dgm:pt modelId="{7473F6D1-25BB-4E5B-9FFE-8D665558A741}" type="parTrans" cxnId="{08E7757B-B258-47C6-9DE0-8E099F963DD9}">
      <dgm:prSet/>
      <dgm:spPr/>
      <dgm:t>
        <a:bodyPr/>
        <a:lstStyle/>
        <a:p>
          <a:endParaRPr lang="en-US"/>
        </a:p>
      </dgm:t>
    </dgm:pt>
    <dgm:pt modelId="{DF1A358E-380F-4F85-8EA4-FD18CDB6DB19}" type="sibTrans" cxnId="{08E7757B-B258-47C6-9DE0-8E099F963DD9}">
      <dgm:prSet/>
      <dgm:spPr/>
      <dgm:t>
        <a:bodyPr/>
        <a:lstStyle/>
        <a:p>
          <a:endParaRPr lang="en-US"/>
        </a:p>
      </dgm:t>
    </dgm:pt>
    <dgm:pt modelId="{228F809E-2CBD-438A-9241-618AEAFA2159}">
      <dgm:prSet/>
      <dgm:spPr/>
      <dgm:t>
        <a:bodyPr/>
        <a:lstStyle/>
        <a:p>
          <a:r>
            <a:rPr lang="en-US" dirty="0"/>
            <a:t>Socioeconomic status (Mother’s ed)</a:t>
          </a:r>
        </a:p>
      </dgm:t>
    </dgm:pt>
    <dgm:pt modelId="{72B4F8E8-8FE0-4AEA-8DCA-D5FE35ABC500}" type="parTrans" cxnId="{4E526927-621D-4CC7-B336-14F9C26470D6}">
      <dgm:prSet/>
      <dgm:spPr/>
      <dgm:t>
        <a:bodyPr/>
        <a:lstStyle/>
        <a:p>
          <a:endParaRPr lang="en-US"/>
        </a:p>
      </dgm:t>
    </dgm:pt>
    <dgm:pt modelId="{59BE4EB2-D7D1-4F63-A950-DDCCE94FADD6}" type="sibTrans" cxnId="{4E526927-621D-4CC7-B336-14F9C26470D6}">
      <dgm:prSet/>
      <dgm:spPr/>
      <dgm:t>
        <a:bodyPr/>
        <a:lstStyle/>
        <a:p>
          <a:endParaRPr lang="en-US"/>
        </a:p>
      </dgm:t>
    </dgm:pt>
    <dgm:pt modelId="{88B8CC56-EEC3-D047-BD4F-737CA019907C}">
      <dgm:prSet/>
      <dgm:spPr/>
      <dgm:t>
        <a:bodyPr/>
        <a:lstStyle/>
        <a:p>
          <a:r>
            <a:rPr lang="en-US" dirty="0"/>
            <a:t>Summary rows included</a:t>
          </a:r>
        </a:p>
      </dgm:t>
    </dgm:pt>
    <dgm:pt modelId="{92358062-8251-EA46-84F3-54842162B108}" type="parTrans" cxnId="{7ABECCF8-B7AD-CF40-994B-A293DA24D10A}">
      <dgm:prSet/>
      <dgm:spPr/>
    </dgm:pt>
    <dgm:pt modelId="{1984CC4A-C66F-884B-A862-C3B113C4FB81}" type="sibTrans" cxnId="{7ABECCF8-B7AD-CF40-994B-A293DA24D10A}">
      <dgm:prSet/>
      <dgm:spPr/>
    </dgm:pt>
    <dgm:pt modelId="{8BAF1AE8-FEAE-034D-92A9-AFB7BC66E013}">
      <dgm:prSet/>
      <dgm:spPr/>
      <dgm:t>
        <a:bodyPr/>
        <a:lstStyle/>
        <a:p>
          <a:r>
            <a:rPr lang="en-US" dirty="0"/>
            <a:t>All AmeriCorps Volunteers</a:t>
          </a:r>
        </a:p>
      </dgm:t>
    </dgm:pt>
    <dgm:pt modelId="{29E2C363-7441-414B-826C-18E6D30F95D5}" type="parTrans" cxnId="{D323D1C4-B74D-1E43-BE76-A2B018F3C7CD}">
      <dgm:prSet/>
      <dgm:spPr/>
    </dgm:pt>
    <dgm:pt modelId="{06008C30-00B2-2142-BC82-A5EEF21AA78D}" type="sibTrans" cxnId="{D323D1C4-B74D-1E43-BE76-A2B018F3C7CD}">
      <dgm:prSet/>
      <dgm:spPr/>
    </dgm:pt>
    <dgm:pt modelId="{398B84B8-1E65-FC4E-BBEE-AFF85451A917}">
      <dgm:prSet/>
      <dgm:spPr/>
      <dgm:t>
        <a:bodyPr/>
        <a:lstStyle/>
        <a:p>
          <a:r>
            <a:rPr lang="en-US" dirty="0"/>
            <a:t>Summaries for all Seniors programs</a:t>
          </a:r>
        </a:p>
      </dgm:t>
    </dgm:pt>
    <dgm:pt modelId="{F20A4929-CF7B-0A4C-9A57-604633AEE0CD}" type="parTrans" cxnId="{969AE334-8EE6-164E-9A34-980EF3542143}">
      <dgm:prSet/>
      <dgm:spPr/>
    </dgm:pt>
    <dgm:pt modelId="{6EC9F1AD-1563-2D44-B0D9-082D98DC3183}" type="sibTrans" cxnId="{969AE334-8EE6-164E-9A34-980EF3542143}">
      <dgm:prSet/>
      <dgm:spPr/>
    </dgm:pt>
    <dgm:pt modelId="{A2DC0C2F-9C76-A443-B507-630526708EEE}">
      <dgm:prSet/>
      <dgm:spPr/>
      <dgm:t>
        <a:bodyPr/>
        <a:lstStyle/>
        <a:p>
          <a:r>
            <a:rPr lang="en-US" dirty="0"/>
            <a:t>Non-white</a:t>
          </a:r>
        </a:p>
      </dgm:t>
    </dgm:pt>
    <dgm:pt modelId="{D936375F-C4B0-E947-A64C-7AFEDA17A467}" type="parTrans" cxnId="{F1E2EBE0-D16D-0140-BF97-456B6842FEC1}">
      <dgm:prSet/>
      <dgm:spPr/>
    </dgm:pt>
    <dgm:pt modelId="{95C75EAA-3F54-2645-8C97-AD9E9B612AB3}" type="sibTrans" cxnId="{F1E2EBE0-D16D-0140-BF97-456B6842FEC1}">
      <dgm:prSet/>
      <dgm:spPr/>
    </dgm:pt>
    <dgm:pt modelId="{B5223A1E-8495-6448-8095-DB6B38041E95}">
      <dgm:prSet/>
      <dgm:spPr/>
      <dgm:t>
        <a:bodyPr/>
        <a:lstStyle/>
        <a:p>
          <a:r>
            <a:rPr lang="en-US" dirty="0"/>
            <a:t>National, Regional, State</a:t>
          </a:r>
        </a:p>
      </dgm:t>
    </dgm:pt>
    <dgm:pt modelId="{EF12C803-AE01-494B-8FFE-C8089081E373}" type="parTrans" cxnId="{27F11760-D8E9-4A4A-A0CE-958C0455FAB1}">
      <dgm:prSet/>
      <dgm:spPr/>
    </dgm:pt>
    <dgm:pt modelId="{80E7D9D4-8CE8-C748-B447-F78B6CDC5523}" type="sibTrans" cxnId="{27F11760-D8E9-4A4A-A0CE-958C0455FAB1}">
      <dgm:prSet/>
      <dgm:spPr/>
    </dgm:pt>
    <dgm:pt modelId="{D5AE07F6-54EC-5246-97A3-C4DF86A95FC6}" type="pres">
      <dgm:prSet presAssocID="{AB5C764A-99D3-4976-B6B8-9F37C408582C}" presName="linear" presStyleCnt="0">
        <dgm:presLayoutVars>
          <dgm:dir/>
          <dgm:animLvl val="lvl"/>
          <dgm:resizeHandles val="exact"/>
        </dgm:presLayoutVars>
      </dgm:prSet>
      <dgm:spPr/>
    </dgm:pt>
    <dgm:pt modelId="{1DE292D9-86A4-5848-BA02-3E3FBA76EBB4}" type="pres">
      <dgm:prSet presAssocID="{44A71FDA-32F7-460F-BAF2-2CF52DAEFA60}" presName="parentLin" presStyleCnt="0"/>
      <dgm:spPr/>
    </dgm:pt>
    <dgm:pt modelId="{39EA7BE8-9619-7642-A660-1F3E1825C436}" type="pres">
      <dgm:prSet presAssocID="{44A71FDA-32F7-460F-BAF2-2CF52DAEFA60}" presName="parentLeftMargin" presStyleLbl="node1" presStyleIdx="0" presStyleCnt="3"/>
      <dgm:spPr/>
    </dgm:pt>
    <dgm:pt modelId="{897B67A5-C791-5043-8F6D-073016D6BBA5}" type="pres">
      <dgm:prSet presAssocID="{44A71FDA-32F7-460F-BAF2-2CF52DAEFA60}" presName="parentText" presStyleLbl="node1" presStyleIdx="0" presStyleCnt="3">
        <dgm:presLayoutVars>
          <dgm:chMax val="0"/>
          <dgm:bulletEnabled val="1"/>
        </dgm:presLayoutVars>
      </dgm:prSet>
      <dgm:spPr/>
    </dgm:pt>
    <dgm:pt modelId="{51279460-0D6C-6C4E-B943-1E754A5CACBE}" type="pres">
      <dgm:prSet presAssocID="{44A71FDA-32F7-460F-BAF2-2CF52DAEFA60}" presName="negativeSpace" presStyleCnt="0"/>
      <dgm:spPr/>
    </dgm:pt>
    <dgm:pt modelId="{AE3C4A9B-05C2-F945-8631-64F338E71919}" type="pres">
      <dgm:prSet presAssocID="{44A71FDA-32F7-460F-BAF2-2CF52DAEFA60}" presName="childText" presStyleLbl="conFgAcc1" presStyleIdx="0" presStyleCnt="3">
        <dgm:presLayoutVars>
          <dgm:bulletEnabled val="1"/>
        </dgm:presLayoutVars>
      </dgm:prSet>
      <dgm:spPr/>
    </dgm:pt>
    <dgm:pt modelId="{28AEB24C-9789-6D49-9EB6-35997D24637D}" type="pres">
      <dgm:prSet presAssocID="{EB8E45C9-F3B0-4123-AF0A-36A849A601E8}" presName="spaceBetweenRectangles" presStyleCnt="0"/>
      <dgm:spPr/>
    </dgm:pt>
    <dgm:pt modelId="{847C30AC-BA6F-894B-892B-3EAFF01726DB}" type="pres">
      <dgm:prSet presAssocID="{53505704-EBF9-4098-B069-302596C4567B}" presName="parentLin" presStyleCnt="0"/>
      <dgm:spPr/>
    </dgm:pt>
    <dgm:pt modelId="{A9A1982D-3775-714C-AAF0-F958C3AEA064}" type="pres">
      <dgm:prSet presAssocID="{53505704-EBF9-4098-B069-302596C4567B}" presName="parentLeftMargin" presStyleLbl="node1" presStyleIdx="0" presStyleCnt="3"/>
      <dgm:spPr/>
    </dgm:pt>
    <dgm:pt modelId="{E8D97B17-4DF7-9B47-9BCA-E496071019EA}" type="pres">
      <dgm:prSet presAssocID="{53505704-EBF9-4098-B069-302596C4567B}" presName="parentText" presStyleLbl="node1" presStyleIdx="1" presStyleCnt="3">
        <dgm:presLayoutVars>
          <dgm:chMax val="0"/>
          <dgm:bulletEnabled val="1"/>
        </dgm:presLayoutVars>
      </dgm:prSet>
      <dgm:spPr/>
    </dgm:pt>
    <dgm:pt modelId="{E9C7B6FD-2422-5C45-B35C-4786C5A36D1E}" type="pres">
      <dgm:prSet presAssocID="{53505704-EBF9-4098-B069-302596C4567B}" presName="negativeSpace" presStyleCnt="0"/>
      <dgm:spPr/>
    </dgm:pt>
    <dgm:pt modelId="{1108082F-9DF3-FC47-AE5B-51D7AF4249E0}" type="pres">
      <dgm:prSet presAssocID="{53505704-EBF9-4098-B069-302596C4567B}" presName="childText" presStyleLbl="conFgAcc1" presStyleIdx="1" presStyleCnt="3">
        <dgm:presLayoutVars>
          <dgm:bulletEnabled val="1"/>
        </dgm:presLayoutVars>
      </dgm:prSet>
      <dgm:spPr/>
    </dgm:pt>
    <dgm:pt modelId="{F703DA9B-2D13-E84E-8375-C10F2927750F}" type="pres">
      <dgm:prSet presAssocID="{63C81C3C-5C6B-4ADC-BC73-6D226FC9302C}" presName="spaceBetweenRectangles" presStyleCnt="0"/>
      <dgm:spPr/>
    </dgm:pt>
    <dgm:pt modelId="{FBBFCF2B-6894-274D-A521-1BA05BA877D5}" type="pres">
      <dgm:prSet presAssocID="{88B8CC56-EEC3-D047-BD4F-737CA019907C}" presName="parentLin" presStyleCnt="0"/>
      <dgm:spPr/>
    </dgm:pt>
    <dgm:pt modelId="{48E91B91-F0F3-2749-B31B-BEB0B1207113}" type="pres">
      <dgm:prSet presAssocID="{88B8CC56-EEC3-D047-BD4F-737CA019907C}" presName="parentLeftMargin" presStyleLbl="node1" presStyleIdx="1" presStyleCnt="3"/>
      <dgm:spPr/>
    </dgm:pt>
    <dgm:pt modelId="{5D749826-0D9E-EC4F-BBFE-27D26DCC2115}" type="pres">
      <dgm:prSet presAssocID="{88B8CC56-EEC3-D047-BD4F-737CA019907C}" presName="parentText" presStyleLbl="node1" presStyleIdx="2" presStyleCnt="3">
        <dgm:presLayoutVars>
          <dgm:chMax val="0"/>
          <dgm:bulletEnabled val="1"/>
        </dgm:presLayoutVars>
      </dgm:prSet>
      <dgm:spPr/>
    </dgm:pt>
    <dgm:pt modelId="{DE6DD0B4-154F-5C45-B49D-548F9242EE6A}" type="pres">
      <dgm:prSet presAssocID="{88B8CC56-EEC3-D047-BD4F-737CA019907C}" presName="negativeSpace" presStyleCnt="0"/>
      <dgm:spPr/>
    </dgm:pt>
    <dgm:pt modelId="{29F74AB5-8F82-B34C-A376-880324DFA4B9}" type="pres">
      <dgm:prSet presAssocID="{88B8CC56-EEC3-D047-BD4F-737CA019907C}" presName="childText" presStyleLbl="conFgAcc1" presStyleIdx="2" presStyleCnt="3">
        <dgm:presLayoutVars>
          <dgm:bulletEnabled val="1"/>
        </dgm:presLayoutVars>
      </dgm:prSet>
      <dgm:spPr/>
    </dgm:pt>
  </dgm:ptLst>
  <dgm:cxnLst>
    <dgm:cxn modelId="{1D88F916-B8F4-8D4D-8C9A-C9EB75BEE9D3}" type="presOf" srcId="{44A71FDA-32F7-460F-BAF2-2CF52DAEFA60}" destId="{897B67A5-C791-5043-8F6D-073016D6BBA5}" srcOrd="1" destOrd="0" presId="urn:microsoft.com/office/officeart/2005/8/layout/list1"/>
    <dgm:cxn modelId="{4B59C319-120B-6049-9142-D96DA554E622}" type="presOf" srcId="{C7D84350-6E45-40A0-81BB-1FE25365A923}" destId="{1108082F-9DF3-FC47-AE5B-51D7AF4249E0}" srcOrd="0" destOrd="0" presId="urn:microsoft.com/office/officeart/2005/8/layout/list1"/>
    <dgm:cxn modelId="{A272DE22-660E-AB42-B9BD-C3A7C1FF993E}" type="presOf" srcId="{44A71FDA-32F7-460F-BAF2-2CF52DAEFA60}" destId="{39EA7BE8-9619-7642-A660-1F3E1825C436}" srcOrd="0" destOrd="0" presId="urn:microsoft.com/office/officeart/2005/8/layout/list1"/>
    <dgm:cxn modelId="{F0EFDA25-31AA-439A-A9FA-CF7D0220DEE6}" srcId="{AB5C764A-99D3-4976-B6B8-9F37C408582C}" destId="{44A71FDA-32F7-460F-BAF2-2CF52DAEFA60}" srcOrd="0" destOrd="0" parTransId="{503275E3-5DD2-402E-B2E5-81D8B0CD9FDC}" sibTransId="{EB8E45C9-F3B0-4123-AF0A-36A849A601E8}"/>
    <dgm:cxn modelId="{4E526927-621D-4CC7-B336-14F9C26470D6}" srcId="{53505704-EBF9-4098-B069-302596C4567B}" destId="{228F809E-2CBD-438A-9241-618AEAFA2159}" srcOrd="3" destOrd="0" parTransId="{72B4F8E8-8FE0-4AEA-8DCA-D5FE35ABC500}" sibTransId="{59BE4EB2-D7D1-4F63-A950-DDCCE94FADD6}"/>
    <dgm:cxn modelId="{4DCE2728-E974-4282-8976-4B430C37649D}" srcId="{AB5C764A-99D3-4976-B6B8-9F37C408582C}" destId="{53505704-EBF9-4098-B069-302596C4567B}" srcOrd="1" destOrd="0" parTransId="{8BB11C7E-6D21-48B7-9BBA-5E98D5E72675}" sibTransId="{63C81C3C-5C6B-4ADC-BC73-6D226FC9302C}"/>
    <dgm:cxn modelId="{969AE334-8EE6-164E-9A34-980EF3542143}" srcId="{88B8CC56-EEC3-D047-BD4F-737CA019907C}" destId="{398B84B8-1E65-FC4E-BBEE-AFF85451A917}" srcOrd="1" destOrd="0" parTransId="{F20A4929-CF7B-0A4C-9A57-604633AEE0CD}" sibTransId="{6EC9F1AD-1563-2D44-B0D9-082D98DC3183}"/>
    <dgm:cxn modelId="{4E01C93C-9544-9E41-AE48-7A067EDA450C}" type="presOf" srcId="{88B8CC56-EEC3-D047-BD4F-737CA019907C}" destId="{48E91B91-F0F3-2749-B31B-BEB0B1207113}" srcOrd="0" destOrd="0" presId="urn:microsoft.com/office/officeart/2005/8/layout/list1"/>
    <dgm:cxn modelId="{27F11760-D8E9-4A4A-A0CE-958C0455FAB1}" srcId="{88B8CC56-EEC3-D047-BD4F-737CA019907C}" destId="{B5223A1E-8495-6448-8095-DB6B38041E95}" srcOrd="3" destOrd="0" parTransId="{EF12C803-AE01-494B-8FFE-C8089081E373}" sibTransId="{80E7D9D4-8CE8-C748-B447-F78B6CDC5523}"/>
    <dgm:cxn modelId="{045FF66C-016F-E941-8445-FE58F2298544}" type="presOf" srcId="{53505704-EBF9-4098-B069-302596C4567B}" destId="{A9A1982D-3775-714C-AAF0-F958C3AEA064}" srcOrd="0" destOrd="0" presId="urn:microsoft.com/office/officeart/2005/8/layout/list1"/>
    <dgm:cxn modelId="{08E7757B-B258-47C6-9DE0-8E099F963DD9}" srcId="{53505704-EBF9-4098-B069-302596C4567B}" destId="{6AA15E9A-CBB0-46CB-896A-1F1F6628E3CA}" srcOrd="2" destOrd="0" parTransId="{7473F6D1-25BB-4E5B-9FFE-8D665558A741}" sibTransId="{DF1A358E-380F-4F85-8EA4-FD18CDB6DB19}"/>
    <dgm:cxn modelId="{15F4FAAE-738D-477C-9AA8-64FF4740D430}" srcId="{53505704-EBF9-4098-B069-302596C4567B}" destId="{C7D84350-6E45-40A0-81BB-1FE25365A923}" srcOrd="0" destOrd="0" parTransId="{82FC34A4-96AC-4FAD-B0A9-04F3223CE165}" sibTransId="{3588BF8C-1EE6-4328-9A50-0E07D2D91E50}"/>
    <dgm:cxn modelId="{04DD8CAF-9789-E944-BE67-D34000DE9EFA}" type="presOf" srcId="{53505704-EBF9-4098-B069-302596C4567B}" destId="{E8D97B17-4DF7-9B47-9BCA-E496071019EA}" srcOrd="1" destOrd="0" presId="urn:microsoft.com/office/officeart/2005/8/layout/list1"/>
    <dgm:cxn modelId="{3CBE89B7-A88C-3B40-976D-4A569B44E907}" type="presOf" srcId="{228F809E-2CBD-438A-9241-618AEAFA2159}" destId="{1108082F-9DF3-FC47-AE5B-51D7AF4249E0}" srcOrd="0" destOrd="3" presId="urn:microsoft.com/office/officeart/2005/8/layout/list1"/>
    <dgm:cxn modelId="{055B3FBE-0065-214F-B65C-7311FBF85923}" type="presOf" srcId="{6AA15E9A-CBB0-46CB-896A-1F1F6628E3CA}" destId="{1108082F-9DF3-FC47-AE5B-51D7AF4249E0}" srcOrd="0" destOrd="2" presId="urn:microsoft.com/office/officeart/2005/8/layout/list1"/>
    <dgm:cxn modelId="{0A5B6FC2-A6AF-D744-AFBE-FBE09A8D628B}" type="presOf" srcId="{398B84B8-1E65-FC4E-BBEE-AFF85451A917}" destId="{29F74AB5-8F82-B34C-A376-880324DFA4B9}" srcOrd="0" destOrd="1" presId="urn:microsoft.com/office/officeart/2005/8/layout/list1"/>
    <dgm:cxn modelId="{D323D1C4-B74D-1E43-BE76-A2B018F3C7CD}" srcId="{88B8CC56-EEC3-D047-BD4F-737CA019907C}" destId="{8BAF1AE8-FEAE-034D-92A9-AFB7BC66E013}" srcOrd="0" destOrd="0" parTransId="{29E2C363-7441-414B-826C-18E6D30F95D5}" sibTransId="{06008C30-00B2-2142-BC82-A5EEF21AA78D}"/>
    <dgm:cxn modelId="{F5E931CE-D05C-944E-AF69-770A228800B8}" type="presOf" srcId="{2D6B53FE-6E83-4BB1-9BCF-CDA7F5850448}" destId="{1108082F-9DF3-FC47-AE5B-51D7AF4249E0}" srcOrd="0" destOrd="1" presId="urn:microsoft.com/office/officeart/2005/8/layout/list1"/>
    <dgm:cxn modelId="{487134D1-1F15-4BD9-AD89-32F30FE91936}" srcId="{53505704-EBF9-4098-B069-302596C4567B}" destId="{2D6B53FE-6E83-4BB1-9BCF-CDA7F5850448}" srcOrd="1" destOrd="0" parTransId="{B4A07371-621A-4F18-BA99-0D26B36FE011}" sibTransId="{2A5190A4-71A0-4B60-82D5-FB6F53C24261}"/>
    <dgm:cxn modelId="{F1E2EBE0-D16D-0140-BF97-456B6842FEC1}" srcId="{88B8CC56-EEC3-D047-BD4F-737CA019907C}" destId="{A2DC0C2F-9C76-A443-B507-630526708EEE}" srcOrd="2" destOrd="0" parTransId="{D936375F-C4B0-E947-A64C-7AFEDA17A467}" sibTransId="{95C75EAA-3F54-2645-8C97-AD9E9B612AB3}"/>
    <dgm:cxn modelId="{E635E3E9-584F-0A42-985F-32548926BB34}" type="presOf" srcId="{B5223A1E-8495-6448-8095-DB6B38041E95}" destId="{29F74AB5-8F82-B34C-A376-880324DFA4B9}" srcOrd="0" destOrd="3" presId="urn:microsoft.com/office/officeart/2005/8/layout/list1"/>
    <dgm:cxn modelId="{946918EB-35F0-6E46-8456-F20F920B6186}" type="presOf" srcId="{AB5C764A-99D3-4976-B6B8-9F37C408582C}" destId="{D5AE07F6-54EC-5246-97A3-C4DF86A95FC6}" srcOrd="0" destOrd="0" presId="urn:microsoft.com/office/officeart/2005/8/layout/list1"/>
    <dgm:cxn modelId="{6CE010EE-CB22-B640-A4CB-9E5ECD79556B}" type="presOf" srcId="{8BAF1AE8-FEAE-034D-92A9-AFB7BC66E013}" destId="{29F74AB5-8F82-B34C-A376-880324DFA4B9}" srcOrd="0" destOrd="0" presId="urn:microsoft.com/office/officeart/2005/8/layout/list1"/>
    <dgm:cxn modelId="{9E6EE8EF-12A1-8246-A339-577806FB9078}" type="presOf" srcId="{A2DC0C2F-9C76-A443-B507-630526708EEE}" destId="{29F74AB5-8F82-B34C-A376-880324DFA4B9}" srcOrd="0" destOrd="2" presId="urn:microsoft.com/office/officeart/2005/8/layout/list1"/>
    <dgm:cxn modelId="{7ABECCF8-B7AD-CF40-994B-A293DA24D10A}" srcId="{AB5C764A-99D3-4976-B6B8-9F37C408582C}" destId="{88B8CC56-EEC3-D047-BD4F-737CA019907C}" srcOrd="2" destOrd="0" parTransId="{92358062-8251-EA46-84F3-54842162B108}" sibTransId="{1984CC4A-C66F-884B-A862-C3B113C4FB81}"/>
    <dgm:cxn modelId="{105DEBFE-5122-C148-9C4C-E7C9B525ACFA}" type="presOf" srcId="{88B8CC56-EEC3-D047-BD4F-737CA019907C}" destId="{5D749826-0D9E-EC4F-BBFE-27D26DCC2115}" srcOrd="1" destOrd="0" presId="urn:microsoft.com/office/officeart/2005/8/layout/list1"/>
    <dgm:cxn modelId="{B44A3E47-D420-9E41-BB5B-6FA9BC3E4942}" type="presParOf" srcId="{D5AE07F6-54EC-5246-97A3-C4DF86A95FC6}" destId="{1DE292D9-86A4-5848-BA02-3E3FBA76EBB4}" srcOrd="0" destOrd="0" presId="urn:microsoft.com/office/officeart/2005/8/layout/list1"/>
    <dgm:cxn modelId="{94C9F353-AA79-2749-A9E5-6C96A36D099F}" type="presParOf" srcId="{1DE292D9-86A4-5848-BA02-3E3FBA76EBB4}" destId="{39EA7BE8-9619-7642-A660-1F3E1825C436}" srcOrd="0" destOrd="0" presId="urn:microsoft.com/office/officeart/2005/8/layout/list1"/>
    <dgm:cxn modelId="{86924E34-F39E-E94D-B9E1-45F4AB59AA97}" type="presParOf" srcId="{1DE292D9-86A4-5848-BA02-3E3FBA76EBB4}" destId="{897B67A5-C791-5043-8F6D-073016D6BBA5}" srcOrd="1" destOrd="0" presId="urn:microsoft.com/office/officeart/2005/8/layout/list1"/>
    <dgm:cxn modelId="{394DF3BC-F26C-284D-A1F5-945D39F67DF9}" type="presParOf" srcId="{D5AE07F6-54EC-5246-97A3-C4DF86A95FC6}" destId="{51279460-0D6C-6C4E-B943-1E754A5CACBE}" srcOrd="1" destOrd="0" presId="urn:microsoft.com/office/officeart/2005/8/layout/list1"/>
    <dgm:cxn modelId="{3298EADC-64AF-8D4D-85D7-3CB22B24FBAC}" type="presParOf" srcId="{D5AE07F6-54EC-5246-97A3-C4DF86A95FC6}" destId="{AE3C4A9B-05C2-F945-8631-64F338E71919}" srcOrd="2" destOrd="0" presId="urn:microsoft.com/office/officeart/2005/8/layout/list1"/>
    <dgm:cxn modelId="{7A6FAFD3-49CC-2C4C-8FEE-3AF459E8C04A}" type="presParOf" srcId="{D5AE07F6-54EC-5246-97A3-C4DF86A95FC6}" destId="{28AEB24C-9789-6D49-9EB6-35997D24637D}" srcOrd="3" destOrd="0" presId="urn:microsoft.com/office/officeart/2005/8/layout/list1"/>
    <dgm:cxn modelId="{5EDFE645-F545-1040-B6FA-6248F690A116}" type="presParOf" srcId="{D5AE07F6-54EC-5246-97A3-C4DF86A95FC6}" destId="{847C30AC-BA6F-894B-892B-3EAFF01726DB}" srcOrd="4" destOrd="0" presId="urn:microsoft.com/office/officeart/2005/8/layout/list1"/>
    <dgm:cxn modelId="{C91CCE47-968F-9F48-A9B2-207E0359DB3A}" type="presParOf" srcId="{847C30AC-BA6F-894B-892B-3EAFF01726DB}" destId="{A9A1982D-3775-714C-AAF0-F958C3AEA064}" srcOrd="0" destOrd="0" presId="urn:microsoft.com/office/officeart/2005/8/layout/list1"/>
    <dgm:cxn modelId="{3C39DEB4-3266-384B-A627-BA3BBACBE9AA}" type="presParOf" srcId="{847C30AC-BA6F-894B-892B-3EAFF01726DB}" destId="{E8D97B17-4DF7-9B47-9BCA-E496071019EA}" srcOrd="1" destOrd="0" presId="urn:microsoft.com/office/officeart/2005/8/layout/list1"/>
    <dgm:cxn modelId="{8067CFFC-49A8-D548-98D9-C0F8E34BF068}" type="presParOf" srcId="{D5AE07F6-54EC-5246-97A3-C4DF86A95FC6}" destId="{E9C7B6FD-2422-5C45-B35C-4786C5A36D1E}" srcOrd="5" destOrd="0" presId="urn:microsoft.com/office/officeart/2005/8/layout/list1"/>
    <dgm:cxn modelId="{91179795-8E67-0949-9230-B98E591B9461}" type="presParOf" srcId="{D5AE07F6-54EC-5246-97A3-C4DF86A95FC6}" destId="{1108082F-9DF3-FC47-AE5B-51D7AF4249E0}" srcOrd="6" destOrd="0" presId="urn:microsoft.com/office/officeart/2005/8/layout/list1"/>
    <dgm:cxn modelId="{F3BA6912-85C0-5342-82A9-0888C2E4E49A}" type="presParOf" srcId="{D5AE07F6-54EC-5246-97A3-C4DF86A95FC6}" destId="{F703DA9B-2D13-E84E-8375-C10F2927750F}" srcOrd="7" destOrd="0" presId="urn:microsoft.com/office/officeart/2005/8/layout/list1"/>
    <dgm:cxn modelId="{7A357BF3-03E2-7543-98AC-6B48E505B5EA}" type="presParOf" srcId="{D5AE07F6-54EC-5246-97A3-C4DF86A95FC6}" destId="{FBBFCF2B-6894-274D-A521-1BA05BA877D5}" srcOrd="8" destOrd="0" presId="urn:microsoft.com/office/officeart/2005/8/layout/list1"/>
    <dgm:cxn modelId="{3B60F5FC-971B-8942-830C-ED27EA17C8C8}" type="presParOf" srcId="{FBBFCF2B-6894-274D-A521-1BA05BA877D5}" destId="{48E91B91-F0F3-2749-B31B-BEB0B1207113}" srcOrd="0" destOrd="0" presId="urn:microsoft.com/office/officeart/2005/8/layout/list1"/>
    <dgm:cxn modelId="{BDFA8194-CE0C-874F-9150-4CF3B951A891}" type="presParOf" srcId="{FBBFCF2B-6894-274D-A521-1BA05BA877D5}" destId="{5D749826-0D9E-EC4F-BBFE-27D26DCC2115}" srcOrd="1" destOrd="0" presId="urn:microsoft.com/office/officeart/2005/8/layout/list1"/>
    <dgm:cxn modelId="{4E931772-7BC0-5D4D-8B9E-FCC78D8ABC92}" type="presParOf" srcId="{D5AE07F6-54EC-5246-97A3-C4DF86A95FC6}" destId="{DE6DD0B4-154F-5C45-B49D-548F9242EE6A}" srcOrd="9" destOrd="0" presId="urn:microsoft.com/office/officeart/2005/8/layout/list1"/>
    <dgm:cxn modelId="{8435A0CD-42B2-9D4C-98FF-B6DC37458E23}" type="presParOf" srcId="{D5AE07F6-54EC-5246-97A3-C4DF86A95FC6}" destId="{29F74AB5-8F82-B34C-A376-880324DFA4B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98C548-BA78-4773-826D-D67EEC85DC2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9D11C59-9B34-44F5-808D-153665E05956}">
      <dgm:prSet/>
      <dgm:spPr/>
      <dgm:t>
        <a:bodyPr/>
        <a:lstStyle/>
        <a:p>
          <a:r>
            <a:rPr lang="en-US" dirty="0"/>
            <a:t>The overall distribution of race within AmeriCorps programs seems reflective of the distribution of race in the country at large.</a:t>
          </a:r>
        </a:p>
      </dgm:t>
    </dgm:pt>
    <dgm:pt modelId="{091B6177-FCC5-4288-9CC7-F0F7CE8AB5B3}" type="parTrans" cxnId="{9A494C5A-BCA7-49F5-9A33-42F61D4EACF6}">
      <dgm:prSet/>
      <dgm:spPr/>
      <dgm:t>
        <a:bodyPr/>
        <a:lstStyle/>
        <a:p>
          <a:endParaRPr lang="en-US"/>
        </a:p>
      </dgm:t>
    </dgm:pt>
    <dgm:pt modelId="{DFC443E8-7DCE-4A86-99A0-8DDA44F80648}" type="sibTrans" cxnId="{9A494C5A-BCA7-49F5-9A33-42F61D4EACF6}">
      <dgm:prSet/>
      <dgm:spPr/>
      <dgm:t>
        <a:bodyPr/>
        <a:lstStyle/>
        <a:p>
          <a:endParaRPr lang="en-US"/>
        </a:p>
      </dgm:t>
    </dgm:pt>
    <dgm:pt modelId="{E0B4AEC9-97E8-4024-A40E-CC2A1DA1E2BD}">
      <dgm:prSet/>
      <dgm:spPr/>
      <dgm:t>
        <a:bodyPr/>
        <a:lstStyle/>
        <a:p>
          <a:r>
            <a:rPr lang="en-US" dirty="0"/>
            <a:t>AmeriCorps Seniors programs, especially RSVP, recruit most of the volunteers across the country.</a:t>
          </a:r>
        </a:p>
      </dgm:t>
    </dgm:pt>
    <dgm:pt modelId="{F6E392B6-EA31-4B02-A933-C5ADC4EF93BE}" type="parTrans" cxnId="{F4AA2BE5-FD24-45A7-9A94-AD2C8AD26E03}">
      <dgm:prSet/>
      <dgm:spPr/>
      <dgm:t>
        <a:bodyPr/>
        <a:lstStyle/>
        <a:p>
          <a:endParaRPr lang="en-US"/>
        </a:p>
      </dgm:t>
    </dgm:pt>
    <dgm:pt modelId="{FA80EB24-C84F-498F-9277-583944927CC2}" type="sibTrans" cxnId="{F4AA2BE5-FD24-45A7-9A94-AD2C8AD26E03}">
      <dgm:prSet/>
      <dgm:spPr/>
      <dgm:t>
        <a:bodyPr/>
        <a:lstStyle/>
        <a:p>
          <a:endParaRPr lang="en-US"/>
        </a:p>
      </dgm:t>
    </dgm:pt>
    <dgm:pt modelId="{1AC7B2F4-7DC6-4780-96A1-07A2A35F7DB7}">
      <dgm:prSet/>
      <dgm:spPr/>
      <dgm:t>
        <a:bodyPr/>
        <a:lstStyle/>
        <a:p>
          <a:r>
            <a:rPr lang="en-US" dirty="0"/>
            <a:t>Using a dataset without the ability to ask the researcher about how they collected and calculated the results made it a challenge to answer all the questions.</a:t>
          </a:r>
        </a:p>
      </dgm:t>
    </dgm:pt>
    <dgm:pt modelId="{6620B908-D6F8-4AD9-8873-602E8083F944}" type="parTrans" cxnId="{A8796E0A-B3DB-4B4F-8741-AFB3C5CAD84B}">
      <dgm:prSet/>
      <dgm:spPr/>
      <dgm:t>
        <a:bodyPr/>
        <a:lstStyle/>
        <a:p>
          <a:endParaRPr lang="en-US"/>
        </a:p>
      </dgm:t>
    </dgm:pt>
    <dgm:pt modelId="{FCC4BAFB-102A-4115-A91A-68FF6DBAC1D6}" type="sibTrans" cxnId="{A8796E0A-B3DB-4B4F-8741-AFB3C5CAD84B}">
      <dgm:prSet/>
      <dgm:spPr/>
      <dgm:t>
        <a:bodyPr/>
        <a:lstStyle/>
        <a:p>
          <a:endParaRPr lang="en-US"/>
        </a:p>
      </dgm:t>
    </dgm:pt>
    <dgm:pt modelId="{1DFA45C6-29A1-044E-909D-BFD44D26A1BE}" type="pres">
      <dgm:prSet presAssocID="{F998C548-BA78-4773-826D-D67EEC85DC2F}" presName="hierChild1" presStyleCnt="0">
        <dgm:presLayoutVars>
          <dgm:chPref val="1"/>
          <dgm:dir/>
          <dgm:animOne val="branch"/>
          <dgm:animLvl val="lvl"/>
          <dgm:resizeHandles/>
        </dgm:presLayoutVars>
      </dgm:prSet>
      <dgm:spPr/>
    </dgm:pt>
    <dgm:pt modelId="{8486B3C5-CCD5-BA40-9E53-8A20F40FC66C}" type="pres">
      <dgm:prSet presAssocID="{A9D11C59-9B34-44F5-808D-153665E05956}" presName="hierRoot1" presStyleCnt="0"/>
      <dgm:spPr/>
    </dgm:pt>
    <dgm:pt modelId="{AE3CCA94-30C7-8740-9C17-1493E477E371}" type="pres">
      <dgm:prSet presAssocID="{A9D11C59-9B34-44F5-808D-153665E05956}" presName="composite" presStyleCnt="0"/>
      <dgm:spPr/>
    </dgm:pt>
    <dgm:pt modelId="{AA68ADCC-7E87-2F4F-91F7-F58707500C1B}" type="pres">
      <dgm:prSet presAssocID="{A9D11C59-9B34-44F5-808D-153665E05956}" presName="background" presStyleLbl="node0" presStyleIdx="0" presStyleCnt="3"/>
      <dgm:spPr/>
    </dgm:pt>
    <dgm:pt modelId="{A95AA38C-F4CE-4149-BDA0-D45CAD85FED6}" type="pres">
      <dgm:prSet presAssocID="{A9D11C59-9B34-44F5-808D-153665E05956}" presName="text" presStyleLbl="fgAcc0" presStyleIdx="0" presStyleCnt="3" custScaleY="148658">
        <dgm:presLayoutVars>
          <dgm:chPref val="3"/>
        </dgm:presLayoutVars>
      </dgm:prSet>
      <dgm:spPr/>
    </dgm:pt>
    <dgm:pt modelId="{58456125-F8C3-F44B-A752-4BB94D4CE626}" type="pres">
      <dgm:prSet presAssocID="{A9D11C59-9B34-44F5-808D-153665E05956}" presName="hierChild2" presStyleCnt="0"/>
      <dgm:spPr/>
    </dgm:pt>
    <dgm:pt modelId="{9A514AC9-387C-744C-9C40-C6D989AF317B}" type="pres">
      <dgm:prSet presAssocID="{E0B4AEC9-97E8-4024-A40E-CC2A1DA1E2BD}" presName="hierRoot1" presStyleCnt="0"/>
      <dgm:spPr/>
    </dgm:pt>
    <dgm:pt modelId="{DCA534B2-2841-394E-A1F2-B11AB44DD3D4}" type="pres">
      <dgm:prSet presAssocID="{E0B4AEC9-97E8-4024-A40E-CC2A1DA1E2BD}" presName="composite" presStyleCnt="0"/>
      <dgm:spPr/>
    </dgm:pt>
    <dgm:pt modelId="{48450776-B67F-1D4B-9872-F552C1CA04AD}" type="pres">
      <dgm:prSet presAssocID="{E0B4AEC9-97E8-4024-A40E-CC2A1DA1E2BD}" presName="background" presStyleLbl="node0" presStyleIdx="1" presStyleCnt="3"/>
      <dgm:spPr/>
    </dgm:pt>
    <dgm:pt modelId="{88E4D484-02A0-0243-9E50-51F5AB434A48}" type="pres">
      <dgm:prSet presAssocID="{E0B4AEC9-97E8-4024-A40E-CC2A1DA1E2BD}" presName="text" presStyleLbl="fgAcc0" presStyleIdx="1" presStyleCnt="3" custScaleY="142037">
        <dgm:presLayoutVars>
          <dgm:chPref val="3"/>
        </dgm:presLayoutVars>
      </dgm:prSet>
      <dgm:spPr/>
    </dgm:pt>
    <dgm:pt modelId="{853FB8D2-83D8-E84D-ADBF-7D0ECDFB2DE1}" type="pres">
      <dgm:prSet presAssocID="{E0B4AEC9-97E8-4024-A40E-CC2A1DA1E2BD}" presName="hierChild2" presStyleCnt="0"/>
      <dgm:spPr/>
    </dgm:pt>
    <dgm:pt modelId="{81949835-0B4F-F744-B808-BD0A92E95F4C}" type="pres">
      <dgm:prSet presAssocID="{1AC7B2F4-7DC6-4780-96A1-07A2A35F7DB7}" presName="hierRoot1" presStyleCnt="0"/>
      <dgm:spPr/>
    </dgm:pt>
    <dgm:pt modelId="{03C9A3F9-EBC7-8246-AF5B-5B19E81A83FC}" type="pres">
      <dgm:prSet presAssocID="{1AC7B2F4-7DC6-4780-96A1-07A2A35F7DB7}" presName="composite" presStyleCnt="0"/>
      <dgm:spPr/>
    </dgm:pt>
    <dgm:pt modelId="{87665FC5-60E4-8746-90E3-A53C4ACFE3CA}" type="pres">
      <dgm:prSet presAssocID="{1AC7B2F4-7DC6-4780-96A1-07A2A35F7DB7}" presName="background" presStyleLbl="node0" presStyleIdx="2" presStyleCnt="3"/>
      <dgm:spPr/>
    </dgm:pt>
    <dgm:pt modelId="{5E94A23F-919B-7B41-A4ED-1324ADFDEAE8}" type="pres">
      <dgm:prSet presAssocID="{1AC7B2F4-7DC6-4780-96A1-07A2A35F7DB7}" presName="text" presStyleLbl="fgAcc0" presStyleIdx="2" presStyleCnt="3" custScaleY="156068">
        <dgm:presLayoutVars>
          <dgm:chPref val="3"/>
        </dgm:presLayoutVars>
      </dgm:prSet>
      <dgm:spPr/>
    </dgm:pt>
    <dgm:pt modelId="{8D0E419E-430B-0D47-BE2D-034A82690D81}" type="pres">
      <dgm:prSet presAssocID="{1AC7B2F4-7DC6-4780-96A1-07A2A35F7DB7}" presName="hierChild2" presStyleCnt="0"/>
      <dgm:spPr/>
    </dgm:pt>
  </dgm:ptLst>
  <dgm:cxnLst>
    <dgm:cxn modelId="{A8796E0A-B3DB-4B4F-8741-AFB3C5CAD84B}" srcId="{F998C548-BA78-4773-826D-D67EEC85DC2F}" destId="{1AC7B2F4-7DC6-4780-96A1-07A2A35F7DB7}" srcOrd="2" destOrd="0" parTransId="{6620B908-D6F8-4AD9-8873-602E8083F944}" sibTransId="{FCC4BAFB-102A-4115-A91A-68FF6DBAC1D6}"/>
    <dgm:cxn modelId="{E119FE52-BDB5-F140-BA88-539B1EC0C9DF}" type="presOf" srcId="{A9D11C59-9B34-44F5-808D-153665E05956}" destId="{A95AA38C-F4CE-4149-BDA0-D45CAD85FED6}" srcOrd="0" destOrd="0" presId="urn:microsoft.com/office/officeart/2005/8/layout/hierarchy1"/>
    <dgm:cxn modelId="{9A494C5A-BCA7-49F5-9A33-42F61D4EACF6}" srcId="{F998C548-BA78-4773-826D-D67EEC85DC2F}" destId="{A9D11C59-9B34-44F5-808D-153665E05956}" srcOrd="0" destOrd="0" parTransId="{091B6177-FCC5-4288-9CC7-F0F7CE8AB5B3}" sibTransId="{DFC443E8-7DCE-4A86-99A0-8DDA44F80648}"/>
    <dgm:cxn modelId="{93C67979-15FC-3A4B-98EC-B0C1B7549A7C}" type="presOf" srcId="{F998C548-BA78-4773-826D-D67EEC85DC2F}" destId="{1DFA45C6-29A1-044E-909D-BFD44D26A1BE}" srcOrd="0" destOrd="0" presId="urn:microsoft.com/office/officeart/2005/8/layout/hierarchy1"/>
    <dgm:cxn modelId="{17C5BCA3-F0D9-8840-9096-9B880FA48EAA}" type="presOf" srcId="{1AC7B2F4-7DC6-4780-96A1-07A2A35F7DB7}" destId="{5E94A23F-919B-7B41-A4ED-1324ADFDEAE8}" srcOrd="0" destOrd="0" presId="urn:microsoft.com/office/officeart/2005/8/layout/hierarchy1"/>
    <dgm:cxn modelId="{5045BAB9-1880-2941-B878-B5285DD8516E}" type="presOf" srcId="{E0B4AEC9-97E8-4024-A40E-CC2A1DA1E2BD}" destId="{88E4D484-02A0-0243-9E50-51F5AB434A48}" srcOrd="0" destOrd="0" presId="urn:microsoft.com/office/officeart/2005/8/layout/hierarchy1"/>
    <dgm:cxn modelId="{F4AA2BE5-FD24-45A7-9A94-AD2C8AD26E03}" srcId="{F998C548-BA78-4773-826D-D67EEC85DC2F}" destId="{E0B4AEC9-97E8-4024-A40E-CC2A1DA1E2BD}" srcOrd="1" destOrd="0" parTransId="{F6E392B6-EA31-4B02-A933-C5ADC4EF93BE}" sibTransId="{FA80EB24-C84F-498F-9277-583944927CC2}"/>
    <dgm:cxn modelId="{BBE715CD-7416-CA40-BF54-4E0C6628ACC2}" type="presParOf" srcId="{1DFA45C6-29A1-044E-909D-BFD44D26A1BE}" destId="{8486B3C5-CCD5-BA40-9E53-8A20F40FC66C}" srcOrd="0" destOrd="0" presId="urn:microsoft.com/office/officeart/2005/8/layout/hierarchy1"/>
    <dgm:cxn modelId="{802C299E-9374-E947-824F-3DA2E42A1557}" type="presParOf" srcId="{8486B3C5-CCD5-BA40-9E53-8A20F40FC66C}" destId="{AE3CCA94-30C7-8740-9C17-1493E477E371}" srcOrd="0" destOrd="0" presId="urn:microsoft.com/office/officeart/2005/8/layout/hierarchy1"/>
    <dgm:cxn modelId="{53523D46-BBBA-474F-85A4-A97045FBBBF0}" type="presParOf" srcId="{AE3CCA94-30C7-8740-9C17-1493E477E371}" destId="{AA68ADCC-7E87-2F4F-91F7-F58707500C1B}" srcOrd="0" destOrd="0" presId="urn:microsoft.com/office/officeart/2005/8/layout/hierarchy1"/>
    <dgm:cxn modelId="{0EA466F3-D94F-B845-9A07-D5974D0A60D1}" type="presParOf" srcId="{AE3CCA94-30C7-8740-9C17-1493E477E371}" destId="{A95AA38C-F4CE-4149-BDA0-D45CAD85FED6}" srcOrd="1" destOrd="0" presId="urn:microsoft.com/office/officeart/2005/8/layout/hierarchy1"/>
    <dgm:cxn modelId="{F678E106-AA3B-8445-BD3C-5D48C7EC568D}" type="presParOf" srcId="{8486B3C5-CCD5-BA40-9E53-8A20F40FC66C}" destId="{58456125-F8C3-F44B-A752-4BB94D4CE626}" srcOrd="1" destOrd="0" presId="urn:microsoft.com/office/officeart/2005/8/layout/hierarchy1"/>
    <dgm:cxn modelId="{107A4E2A-2930-7948-B83C-8C286B6FC955}" type="presParOf" srcId="{1DFA45C6-29A1-044E-909D-BFD44D26A1BE}" destId="{9A514AC9-387C-744C-9C40-C6D989AF317B}" srcOrd="1" destOrd="0" presId="urn:microsoft.com/office/officeart/2005/8/layout/hierarchy1"/>
    <dgm:cxn modelId="{DA734432-48C1-7740-B955-A2A9769390E3}" type="presParOf" srcId="{9A514AC9-387C-744C-9C40-C6D989AF317B}" destId="{DCA534B2-2841-394E-A1F2-B11AB44DD3D4}" srcOrd="0" destOrd="0" presId="urn:microsoft.com/office/officeart/2005/8/layout/hierarchy1"/>
    <dgm:cxn modelId="{C6ECD048-9846-7E4A-9866-59CA58C94A18}" type="presParOf" srcId="{DCA534B2-2841-394E-A1F2-B11AB44DD3D4}" destId="{48450776-B67F-1D4B-9872-F552C1CA04AD}" srcOrd="0" destOrd="0" presId="urn:microsoft.com/office/officeart/2005/8/layout/hierarchy1"/>
    <dgm:cxn modelId="{678159C3-C248-784C-BCC0-463A040C875D}" type="presParOf" srcId="{DCA534B2-2841-394E-A1F2-B11AB44DD3D4}" destId="{88E4D484-02A0-0243-9E50-51F5AB434A48}" srcOrd="1" destOrd="0" presId="urn:microsoft.com/office/officeart/2005/8/layout/hierarchy1"/>
    <dgm:cxn modelId="{C766B49A-3281-8A4A-B85B-7216526228A7}" type="presParOf" srcId="{9A514AC9-387C-744C-9C40-C6D989AF317B}" destId="{853FB8D2-83D8-E84D-ADBF-7D0ECDFB2DE1}" srcOrd="1" destOrd="0" presId="urn:microsoft.com/office/officeart/2005/8/layout/hierarchy1"/>
    <dgm:cxn modelId="{CDF078F8-5CDA-1E4B-86CA-652667AB96A2}" type="presParOf" srcId="{1DFA45C6-29A1-044E-909D-BFD44D26A1BE}" destId="{81949835-0B4F-F744-B808-BD0A92E95F4C}" srcOrd="2" destOrd="0" presId="urn:microsoft.com/office/officeart/2005/8/layout/hierarchy1"/>
    <dgm:cxn modelId="{D9B1B351-D022-7841-A3EA-C9EDBA1A61AA}" type="presParOf" srcId="{81949835-0B4F-F744-B808-BD0A92E95F4C}" destId="{03C9A3F9-EBC7-8246-AF5B-5B19E81A83FC}" srcOrd="0" destOrd="0" presId="urn:microsoft.com/office/officeart/2005/8/layout/hierarchy1"/>
    <dgm:cxn modelId="{8CD8F994-46BA-094B-BA69-C4CF24F449B8}" type="presParOf" srcId="{03C9A3F9-EBC7-8246-AF5B-5B19E81A83FC}" destId="{87665FC5-60E4-8746-90E3-A53C4ACFE3CA}" srcOrd="0" destOrd="0" presId="urn:microsoft.com/office/officeart/2005/8/layout/hierarchy1"/>
    <dgm:cxn modelId="{242F67A4-5FE8-1E44-B231-B759BF2005F2}" type="presParOf" srcId="{03C9A3F9-EBC7-8246-AF5B-5B19E81A83FC}" destId="{5E94A23F-919B-7B41-A4ED-1324ADFDEAE8}" srcOrd="1" destOrd="0" presId="urn:microsoft.com/office/officeart/2005/8/layout/hierarchy1"/>
    <dgm:cxn modelId="{8AB1656C-29D3-5F4A-AB41-1688BA3D7564}" type="presParOf" srcId="{81949835-0B4F-F744-B808-BD0A92E95F4C}" destId="{8D0E419E-430B-0D47-BE2D-034A82690D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C1881-6713-344D-9FC9-F6D8E8C6FE3A}">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What is the racial composition of the volunteers? </a:t>
          </a:r>
        </a:p>
      </dsp:txBody>
      <dsp:txXfrm>
        <a:off x="307345" y="1546"/>
        <a:ext cx="3222855" cy="1933713"/>
      </dsp:txXfrm>
    </dsp:sp>
    <dsp:sp modelId="{7841ACC1-79AE-494F-B2E6-92FD9D40CD26}">
      <dsp:nvSpPr>
        <dsp:cNvPr id="0" name=""/>
        <dsp:cNvSpPr/>
      </dsp:nvSpPr>
      <dsp:spPr>
        <a:xfrm>
          <a:off x="3852486" y="1546"/>
          <a:ext cx="3222855" cy="1933713"/>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Are some racial groups more engaged in volunteer activities within specific states? </a:t>
          </a:r>
        </a:p>
      </dsp:txBody>
      <dsp:txXfrm>
        <a:off x="3852486" y="1546"/>
        <a:ext cx="3222855" cy="1933713"/>
      </dsp:txXfrm>
    </dsp:sp>
    <dsp:sp modelId="{8147F015-1415-C14E-BBFE-BE7576D964C9}">
      <dsp:nvSpPr>
        <dsp:cNvPr id="0" name=""/>
        <dsp:cNvSpPr/>
      </dsp:nvSpPr>
      <dsp:spPr>
        <a:xfrm>
          <a:off x="7397627" y="1546"/>
          <a:ext cx="3222855" cy="1933713"/>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Which program offices are most effective in engaging a diverse range of participants? </a:t>
          </a:r>
        </a:p>
      </dsp:txBody>
      <dsp:txXfrm>
        <a:off x="7397627" y="1546"/>
        <a:ext cx="3222855" cy="1933713"/>
      </dsp:txXfrm>
    </dsp:sp>
    <dsp:sp modelId="{20D40851-767D-4F42-A803-562DD3620BD6}">
      <dsp:nvSpPr>
        <dsp:cNvPr id="0" name=""/>
        <dsp:cNvSpPr/>
      </dsp:nvSpPr>
      <dsp:spPr>
        <a:xfrm>
          <a:off x="307345" y="2257545"/>
          <a:ext cx="3222855" cy="1933713"/>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How do participation rates compare between different programs within the same service region? </a:t>
          </a:r>
        </a:p>
      </dsp:txBody>
      <dsp:txXfrm>
        <a:off x="307345" y="2257545"/>
        <a:ext cx="3222855" cy="1933713"/>
      </dsp:txXfrm>
    </dsp:sp>
    <dsp:sp modelId="{A3EF6C9D-2F66-264F-B119-63001DD44078}">
      <dsp:nvSpPr>
        <dsp:cNvPr id="0" name=""/>
        <dsp:cNvSpPr/>
      </dsp:nvSpPr>
      <dsp:spPr>
        <a:xfrm>
          <a:off x="3852486" y="2257545"/>
          <a:ext cx="3222855" cy="1933713"/>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How does the representation of different demographic groups compare to their proportions in the general population? </a:t>
          </a:r>
        </a:p>
      </dsp:txBody>
      <dsp:txXfrm>
        <a:off x="3852486" y="2257545"/>
        <a:ext cx="3222855" cy="1933713"/>
      </dsp:txXfrm>
    </dsp:sp>
    <dsp:sp modelId="{984EE22B-BD1B-124C-8930-2A741E92D1B2}">
      <dsp:nvSpPr>
        <dsp:cNvPr id="0" name=""/>
        <dsp:cNvSpPr/>
      </dsp:nvSpPr>
      <dsp:spPr>
        <a:xfrm>
          <a:off x="7397627" y="2257545"/>
          <a:ext cx="3222855" cy="1933713"/>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Which groups are overrepresented or underrepresented in AmeriCorps? </a:t>
          </a:r>
        </a:p>
      </dsp:txBody>
      <dsp:txXfrm>
        <a:off x="7397627"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C4A9B-05C2-F945-8631-64F338E71919}">
      <dsp:nvSpPr>
        <dsp:cNvPr id="0" name=""/>
        <dsp:cNvSpPr/>
      </dsp:nvSpPr>
      <dsp:spPr>
        <a:xfrm>
          <a:off x="0" y="392360"/>
          <a:ext cx="6666833"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97B67A5-C791-5043-8F6D-073016D6BBA5}">
      <dsp:nvSpPr>
        <dsp:cNvPr id="0" name=""/>
        <dsp:cNvSpPr/>
      </dsp:nvSpPr>
      <dsp:spPr>
        <a:xfrm>
          <a:off x="333341" y="97160"/>
          <a:ext cx="4666783" cy="59039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dirty="0"/>
            <a:t>2 time periods: 2020-2022 or 2022*</a:t>
          </a:r>
        </a:p>
      </dsp:txBody>
      <dsp:txXfrm>
        <a:off x="362162" y="125981"/>
        <a:ext cx="4609141" cy="532757"/>
      </dsp:txXfrm>
    </dsp:sp>
    <dsp:sp modelId="{1108082F-9DF3-FC47-AE5B-51D7AF4249E0}">
      <dsp:nvSpPr>
        <dsp:cNvPr id="0" name=""/>
        <dsp:cNvSpPr/>
      </dsp:nvSpPr>
      <dsp:spPr>
        <a:xfrm>
          <a:off x="0" y="1299560"/>
          <a:ext cx="6666833" cy="1827000"/>
        </a:xfrm>
        <a:prstGeom prst="rect">
          <a:avLst/>
        </a:prstGeom>
        <a:solidFill>
          <a:schemeClr val="lt1">
            <a:alpha val="90000"/>
            <a:hueOff val="0"/>
            <a:satOff val="0"/>
            <a:lumOff val="0"/>
            <a:alphaOff val="0"/>
          </a:schemeClr>
        </a:soli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16560" rIns="51742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Race*</a:t>
          </a:r>
        </a:p>
        <a:p>
          <a:pPr marL="228600" lvl="1" indent="-228600" algn="l" defTabSz="889000">
            <a:lnSpc>
              <a:spcPct val="90000"/>
            </a:lnSpc>
            <a:spcBef>
              <a:spcPct val="0"/>
            </a:spcBef>
            <a:spcAft>
              <a:spcPct val="15000"/>
            </a:spcAft>
            <a:buChar char="•"/>
          </a:pPr>
          <a:r>
            <a:rPr lang="en-US" sz="2000" kern="1200"/>
            <a:t>Ethnicity (Hispanic or Not)</a:t>
          </a:r>
        </a:p>
        <a:p>
          <a:pPr marL="228600" lvl="1" indent="-228600" algn="l" defTabSz="889000">
            <a:lnSpc>
              <a:spcPct val="90000"/>
            </a:lnSpc>
            <a:spcBef>
              <a:spcPct val="0"/>
            </a:spcBef>
            <a:spcAft>
              <a:spcPct val="15000"/>
            </a:spcAft>
            <a:buChar char="•"/>
          </a:pPr>
          <a:r>
            <a:rPr lang="en-US" sz="2000" kern="1200"/>
            <a:t>Sex</a:t>
          </a:r>
        </a:p>
        <a:p>
          <a:pPr marL="228600" lvl="1" indent="-228600" algn="l" defTabSz="889000">
            <a:lnSpc>
              <a:spcPct val="90000"/>
            </a:lnSpc>
            <a:spcBef>
              <a:spcPct val="0"/>
            </a:spcBef>
            <a:spcAft>
              <a:spcPct val="15000"/>
            </a:spcAft>
            <a:buChar char="•"/>
          </a:pPr>
          <a:r>
            <a:rPr lang="en-US" sz="2000" kern="1200" dirty="0"/>
            <a:t>Socioeconomic status (Mother’s ed)</a:t>
          </a:r>
        </a:p>
      </dsp:txBody>
      <dsp:txXfrm>
        <a:off x="0" y="1299560"/>
        <a:ext cx="6666833" cy="1827000"/>
      </dsp:txXfrm>
    </dsp:sp>
    <dsp:sp modelId="{E8D97B17-4DF7-9B47-9BCA-E496071019EA}">
      <dsp:nvSpPr>
        <dsp:cNvPr id="0" name=""/>
        <dsp:cNvSpPr/>
      </dsp:nvSpPr>
      <dsp:spPr>
        <a:xfrm>
          <a:off x="333341" y="1004360"/>
          <a:ext cx="4666783" cy="590399"/>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Demographic categories</a:t>
          </a:r>
        </a:p>
      </dsp:txBody>
      <dsp:txXfrm>
        <a:off x="362162" y="1033181"/>
        <a:ext cx="4609141" cy="532757"/>
      </dsp:txXfrm>
    </dsp:sp>
    <dsp:sp modelId="{29F74AB5-8F82-B34C-A376-880324DFA4B9}">
      <dsp:nvSpPr>
        <dsp:cNvPr id="0" name=""/>
        <dsp:cNvSpPr/>
      </dsp:nvSpPr>
      <dsp:spPr>
        <a:xfrm>
          <a:off x="0" y="3529760"/>
          <a:ext cx="6666833" cy="18270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16560" rIns="51742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All AmeriCorps Volunteers</a:t>
          </a:r>
        </a:p>
        <a:p>
          <a:pPr marL="228600" lvl="1" indent="-228600" algn="l" defTabSz="889000">
            <a:lnSpc>
              <a:spcPct val="90000"/>
            </a:lnSpc>
            <a:spcBef>
              <a:spcPct val="0"/>
            </a:spcBef>
            <a:spcAft>
              <a:spcPct val="15000"/>
            </a:spcAft>
            <a:buChar char="•"/>
          </a:pPr>
          <a:r>
            <a:rPr lang="en-US" sz="2000" kern="1200" dirty="0"/>
            <a:t>Summaries for all Seniors programs</a:t>
          </a:r>
        </a:p>
        <a:p>
          <a:pPr marL="228600" lvl="1" indent="-228600" algn="l" defTabSz="889000">
            <a:lnSpc>
              <a:spcPct val="90000"/>
            </a:lnSpc>
            <a:spcBef>
              <a:spcPct val="0"/>
            </a:spcBef>
            <a:spcAft>
              <a:spcPct val="15000"/>
            </a:spcAft>
            <a:buChar char="•"/>
          </a:pPr>
          <a:r>
            <a:rPr lang="en-US" sz="2000" kern="1200" dirty="0"/>
            <a:t>Non-white</a:t>
          </a:r>
        </a:p>
        <a:p>
          <a:pPr marL="228600" lvl="1" indent="-228600" algn="l" defTabSz="889000">
            <a:lnSpc>
              <a:spcPct val="90000"/>
            </a:lnSpc>
            <a:spcBef>
              <a:spcPct val="0"/>
            </a:spcBef>
            <a:spcAft>
              <a:spcPct val="15000"/>
            </a:spcAft>
            <a:buChar char="•"/>
          </a:pPr>
          <a:r>
            <a:rPr lang="en-US" sz="2000" kern="1200" dirty="0"/>
            <a:t>National, Regional, State</a:t>
          </a:r>
        </a:p>
      </dsp:txBody>
      <dsp:txXfrm>
        <a:off x="0" y="3529760"/>
        <a:ext cx="6666833" cy="1827000"/>
      </dsp:txXfrm>
    </dsp:sp>
    <dsp:sp modelId="{5D749826-0D9E-EC4F-BBFE-27D26DCC2115}">
      <dsp:nvSpPr>
        <dsp:cNvPr id="0" name=""/>
        <dsp:cNvSpPr/>
      </dsp:nvSpPr>
      <dsp:spPr>
        <a:xfrm>
          <a:off x="333341" y="3234560"/>
          <a:ext cx="4666783" cy="59039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dirty="0"/>
            <a:t>Summary rows included</a:t>
          </a:r>
        </a:p>
      </dsp:txBody>
      <dsp:txXfrm>
        <a:off x="362162" y="3263381"/>
        <a:ext cx="4609141" cy="5327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8ADCC-7E87-2F4F-91F7-F58707500C1B}">
      <dsp:nvSpPr>
        <dsp:cNvPr id="0" name=""/>
        <dsp:cNvSpPr/>
      </dsp:nvSpPr>
      <dsp:spPr>
        <a:xfrm>
          <a:off x="0" y="198311"/>
          <a:ext cx="3043237" cy="28727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AA38C-F4CE-4149-BDA0-D45CAD85FED6}">
      <dsp:nvSpPr>
        <dsp:cNvPr id="0" name=""/>
        <dsp:cNvSpPr/>
      </dsp:nvSpPr>
      <dsp:spPr>
        <a:xfrm>
          <a:off x="338137" y="519542"/>
          <a:ext cx="3043237" cy="287275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The overall distribution of race within AmeriCorps programs seems reflective of the distribution of race in the country at large.</a:t>
          </a:r>
        </a:p>
      </dsp:txBody>
      <dsp:txXfrm>
        <a:off x="422277" y="603682"/>
        <a:ext cx="2874957" cy="2704470"/>
      </dsp:txXfrm>
    </dsp:sp>
    <dsp:sp modelId="{48450776-B67F-1D4B-9872-F552C1CA04AD}">
      <dsp:nvSpPr>
        <dsp:cNvPr id="0" name=""/>
        <dsp:cNvSpPr/>
      </dsp:nvSpPr>
      <dsp:spPr>
        <a:xfrm>
          <a:off x="3719512" y="198311"/>
          <a:ext cx="3043237" cy="274480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4D484-02A0-0243-9E50-51F5AB434A48}">
      <dsp:nvSpPr>
        <dsp:cNvPr id="0" name=""/>
        <dsp:cNvSpPr/>
      </dsp:nvSpPr>
      <dsp:spPr>
        <a:xfrm>
          <a:off x="4057650" y="519542"/>
          <a:ext cx="3043237" cy="274480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AmeriCorps Seniors programs, especially RSVP, recruit most of the volunteers across the country.</a:t>
          </a:r>
        </a:p>
      </dsp:txBody>
      <dsp:txXfrm>
        <a:off x="4138043" y="599935"/>
        <a:ext cx="2882451" cy="2584016"/>
      </dsp:txXfrm>
    </dsp:sp>
    <dsp:sp modelId="{87665FC5-60E4-8746-90E3-A53C4ACFE3CA}">
      <dsp:nvSpPr>
        <dsp:cNvPr id="0" name=""/>
        <dsp:cNvSpPr/>
      </dsp:nvSpPr>
      <dsp:spPr>
        <a:xfrm>
          <a:off x="7439025" y="198311"/>
          <a:ext cx="3043237" cy="30159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4A23F-919B-7B41-A4ED-1324ADFDEAE8}">
      <dsp:nvSpPr>
        <dsp:cNvPr id="0" name=""/>
        <dsp:cNvSpPr/>
      </dsp:nvSpPr>
      <dsp:spPr>
        <a:xfrm>
          <a:off x="7777162" y="519542"/>
          <a:ext cx="3043237" cy="301594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Using a dataset without the ability to ask the researcher about how they collected and calculated the results made it a challenge to answer all the questions.</a:t>
          </a:r>
        </a:p>
      </dsp:txBody>
      <dsp:txXfrm>
        <a:off x="7865496" y="607876"/>
        <a:ext cx="2866569" cy="28392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15531-4E7C-C843-819F-5BCD9D824D42}" type="datetimeFigureOut">
              <a:rPr lang="en-US" smtClean="0"/>
              <a:t>10/21/24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BC42A-6F10-1642-90D3-0ECB30810FE4}" type="slidenum">
              <a:rPr lang="en-US" smtClean="0"/>
              <a:t>‹#›</a:t>
            </a:fld>
            <a:endParaRPr lang="en-US"/>
          </a:p>
        </p:txBody>
      </p:sp>
    </p:spTree>
    <p:extLst>
      <p:ext uri="{BB962C8B-B14F-4D97-AF65-F5344CB8AC3E}">
        <p14:creationId xmlns:p14="http://schemas.microsoft.com/office/powerpoint/2010/main" val="390325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RSVP has the most volunteers by far</a:t>
            </a:r>
          </a:p>
        </p:txBody>
      </p:sp>
      <p:sp>
        <p:nvSpPr>
          <p:cNvPr id="4" name="Slide Number Placeholder 3"/>
          <p:cNvSpPr>
            <a:spLocks noGrp="1"/>
          </p:cNvSpPr>
          <p:nvPr>
            <p:ph type="sldNum" sz="quarter" idx="5"/>
          </p:nvPr>
        </p:nvSpPr>
        <p:spPr/>
        <p:txBody>
          <a:bodyPr/>
          <a:lstStyle/>
          <a:p>
            <a:fld id="{654BC42A-6F10-1642-90D3-0ECB30810FE4}" type="slidenum">
              <a:rPr lang="en-US" smtClean="0"/>
              <a:t>8</a:t>
            </a:fld>
            <a:endParaRPr lang="en-US"/>
          </a:p>
        </p:txBody>
      </p:sp>
    </p:spTree>
    <p:extLst>
      <p:ext uri="{BB962C8B-B14F-4D97-AF65-F5344CB8AC3E}">
        <p14:creationId xmlns:p14="http://schemas.microsoft.com/office/powerpoint/2010/main" val="728202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not race based, just program office by region.</a:t>
            </a:r>
          </a:p>
          <a:p>
            <a:r>
              <a:rPr lang="en-US" dirty="0"/>
              <a:t>NCCC is missing because it has less than 2000 total MSYs.</a:t>
            </a:r>
          </a:p>
          <a:p>
            <a:r>
              <a:rPr lang="en-US" dirty="0"/>
              <a:t>RSVP volunteers massively outnumber the rest.</a:t>
            </a:r>
          </a:p>
        </p:txBody>
      </p:sp>
      <p:sp>
        <p:nvSpPr>
          <p:cNvPr id="4" name="Slide Number Placeholder 3"/>
          <p:cNvSpPr>
            <a:spLocks noGrp="1"/>
          </p:cNvSpPr>
          <p:nvPr>
            <p:ph type="sldNum" sz="quarter" idx="5"/>
          </p:nvPr>
        </p:nvSpPr>
        <p:spPr/>
        <p:txBody>
          <a:bodyPr/>
          <a:lstStyle/>
          <a:p>
            <a:fld id="{654BC42A-6F10-1642-90D3-0ECB30810FE4}" type="slidenum">
              <a:rPr lang="en-US" smtClean="0"/>
              <a:t>9</a:t>
            </a:fld>
            <a:endParaRPr lang="en-US"/>
          </a:p>
        </p:txBody>
      </p:sp>
    </p:spTree>
    <p:extLst>
      <p:ext uri="{BB962C8B-B14F-4D97-AF65-F5344CB8AC3E}">
        <p14:creationId xmlns:p14="http://schemas.microsoft.com/office/powerpoint/2010/main" val="405846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data is for AmeriCorps to be able to determine how well they are doing recruiting a volunteer force that is representative of the communities they serve. Although they do determine and provide in these results in the data, we were unable to understand how they were comparing Member Service Years to actual counts of people. We used the available open-source analysis procedure documents provided with the data set, but ultimately, there were inconsistencies in the way the numbers were recorded in the data that we could not explain. For example, the Census Population Total numbers were different between different observations for the same state. We concluded that if we worked for the agency and could ask those clarifying questions, the data would likely support answering these questions. But without understanding that conversion element from MSYs to counts, in order to then be able to reference census population numbers, we could not. </a:t>
            </a:r>
          </a:p>
        </p:txBody>
      </p:sp>
      <p:sp>
        <p:nvSpPr>
          <p:cNvPr id="4" name="Slide Number Placeholder 3"/>
          <p:cNvSpPr>
            <a:spLocks noGrp="1"/>
          </p:cNvSpPr>
          <p:nvPr>
            <p:ph type="sldNum" sz="quarter" idx="5"/>
          </p:nvPr>
        </p:nvSpPr>
        <p:spPr/>
        <p:txBody>
          <a:bodyPr/>
          <a:lstStyle/>
          <a:p>
            <a:fld id="{654BC42A-6F10-1642-90D3-0ECB30810FE4}" type="slidenum">
              <a:rPr lang="en-US" smtClean="0"/>
              <a:t>10</a:t>
            </a:fld>
            <a:endParaRPr lang="en-US"/>
          </a:p>
        </p:txBody>
      </p:sp>
    </p:spTree>
    <p:extLst>
      <p:ext uri="{BB962C8B-B14F-4D97-AF65-F5344CB8AC3E}">
        <p14:creationId xmlns:p14="http://schemas.microsoft.com/office/powerpoint/2010/main" val="258862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a very large dataset with wide ranging information included. A particularly tricky element was the inclusion of summary rows. Inclusion of these rows in our initial examination of the data caused duplicate entries and incorrect evaluations. </a:t>
            </a:r>
          </a:p>
        </p:txBody>
      </p:sp>
      <p:sp>
        <p:nvSpPr>
          <p:cNvPr id="4" name="Slide Number Placeholder 3"/>
          <p:cNvSpPr>
            <a:spLocks noGrp="1"/>
          </p:cNvSpPr>
          <p:nvPr>
            <p:ph type="sldNum" sz="quarter" idx="5"/>
          </p:nvPr>
        </p:nvSpPr>
        <p:spPr/>
        <p:txBody>
          <a:bodyPr/>
          <a:lstStyle/>
          <a:p>
            <a:fld id="{654BC42A-6F10-1642-90D3-0ECB30810FE4}" type="slidenum">
              <a:rPr lang="en-US" smtClean="0"/>
              <a:t>11</a:t>
            </a:fld>
            <a:endParaRPr lang="en-US"/>
          </a:p>
        </p:txBody>
      </p:sp>
    </p:spTree>
    <p:extLst>
      <p:ext uri="{BB962C8B-B14F-4D97-AF65-F5344CB8AC3E}">
        <p14:creationId xmlns:p14="http://schemas.microsoft.com/office/powerpoint/2010/main" val="1987600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AF51-434C-488D-C243-712281A44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F4BAA-E186-2CF9-9EA2-D98544A3E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A18BC6-40F9-3BFD-CC5A-0DBB168447C9}"/>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5" name="Footer Placeholder 4">
            <a:extLst>
              <a:ext uri="{FF2B5EF4-FFF2-40B4-BE49-F238E27FC236}">
                <a16:creationId xmlns:a16="http://schemas.microsoft.com/office/drawing/2014/main" id="{2F061812-C3B8-36E8-4E02-9FC7D1FE4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61723-9554-028D-637C-C646C6AD809C}"/>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62439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64BA-7678-DB75-EF51-CBED2AEA2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C2EEA5-3C0C-D0D7-CEA4-296975CB1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DB971-0274-B511-96E4-78D4544DEE6E}"/>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5" name="Footer Placeholder 4">
            <a:extLst>
              <a:ext uri="{FF2B5EF4-FFF2-40B4-BE49-F238E27FC236}">
                <a16:creationId xmlns:a16="http://schemas.microsoft.com/office/drawing/2014/main" id="{E0EB9CB8-B1A0-010C-E28A-15C0A4575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2524F-F930-CA94-0C1B-BB91CAF4647E}"/>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9274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805B4-920D-4A1B-10A4-1BE1884485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BC8A6-921C-6C09-84DC-08E480635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1FB4B-D6CA-30C8-1C0F-7F862E02760C}"/>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5" name="Footer Placeholder 4">
            <a:extLst>
              <a:ext uri="{FF2B5EF4-FFF2-40B4-BE49-F238E27FC236}">
                <a16:creationId xmlns:a16="http://schemas.microsoft.com/office/drawing/2014/main" id="{2763565E-ABF5-7A55-0188-4D2690DAD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29302-86A5-1DF6-5B22-561944DD8B05}"/>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0889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230B-6B1A-77AA-516B-265C868EE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31831-11AB-E4B6-B1B9-2644D8E25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3BD67-4694-1DBC-BF3B-9658694533B2}"/>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5" name="Footer Placeholder 4">
            <a:extLst>
              <a:ext uri="{FF2B5EF4-FFF2-40B4-BE49-F238E27FC236}">
                <a16:creationId xmlns:a16="http://schemas.microsoft.com/office/drawing/2014/main" id="{40EF24E7-39D1-8FFE-784F-628D08E02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FD546-DF8B-8208-712F-8281985E8025}"/>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196941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DD9-AC56-B791-1C31-830F82861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DD27C0-6329-49D4-DB85-05240C1256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6B8EC-ECFC-B229-0800-C0279DCEDF75}"/>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5" name="Footer Placeholder 4">
            <a:extLst>
              <a:ext uri="{FF2B5EF4-FFF2-40B4-BE49-F238E27FC236}">
                <a16:creationId xmlns:a16="http://schemas.microsoft.com/office/drawing/2014/main" id="{C8255C34-3164-6502-8E45-4EAA988C2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E2F64-4ADC-6747-50FF-0AC4090F5F51}"/>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731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F447-F6AE-4D3E-DC9B-A643C318F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59BA37-7537-3421-C7EE-CB8BE4FF5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8C9089-F33D-CE7B-927F-F03EF6ABE7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B2362D-49A7-2EF2-884E-DE6509965A78}"/>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6" name="Footer Placeholder 5">
            <a:extLst>
              <a:ext uri="{FF2B5EF4-FFF2-40B4-BE49-F238E27FC236}">
                <a16:creationId xmlns:a16="http://schemas.microsoft.com/office/drawing/2014/main" id="{E3153659-07D5-500B-1B80-8A9B3F70A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B419C-1376-457F-A5D6-AC8D052E55FF}"/>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09285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B88C-296B-4205-6366-3EC4AD97E3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89A457-8446-AEFD-4719-7AE977B20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F3CB7B-9364-E120-07BE-D9358AAE8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27F314-F5E7-4604-B86F-569D0EE757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BA7744-0213-DD92-C5D4-7BADC5D14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4FC89B-D08F-2957-6EE6-25F53B1F2784}"/>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8" name="Footer Placeholder 7">
            <a:extLst>
              <a:ext uri="{FF2B5EF4-FFF2-40B4-BE49-F238E27FC236}">
                <a16:creationId xmlns:a16="http://schemas.microsoft.com/office/drawing/2014/main" id="{D4CC4CA8-B568-A094-EFFE-CA503A214C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2FD096-F6E1-D01B-121B-FEF0AC781750}"/>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84328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575C-B24A-CC1F-6AF2-330A81AB23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2BDEB6-9486-A19C-48F9-BFA6D3CCF602}"/>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4" name="Footer Placeholder 3">
            <a:extLst>
              <a:ext uri="{FF2B5EF4-FFF2-40B4-BE49-F238E27FC236}">
                <a16:creationId xmlns:a16="http://schemas.microsoft.com/office/drawing/2014/main" id="{302C42C6-85ED-AC47-C836-52A48748EE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1902BC-F2D6-2AC0-EB33-8872122CF1E8}"/>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14596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C6D07-58DC-0626-B6FC-4825E92ED2A9}"/>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3" name="Footer Placeholder 2">
            <a:extLst>
              <a:ext uri="{FF2B5EF4-FFF2-40B4-BE49-F238E27FC236}">
                <a16:creationId xmlns:a16="http://schemas.microsoft.com/office/drawing/2014/main" id="{47EA13AC-D79B-6847-5D2E-7A6F9347C2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F7A99E-E540-7DA2-E688-1E8CCE95BDCD}"/>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97709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6C77-7D08-DA29-54AE-432687C78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F43D66-CAF2-A295-978E-6EDC9B5A4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5B5C7F-CE08-BA5D-12B4-3600866CD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C225B-6C95-21CF-1B49-3DF44B61738C}"/>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6" name="Footer Placeholder 5">
            <a:extLst>
              <a:ext uri="{FF2B5EF4-FFF2-40B4-BE49-F238E27FC236}">
                <a16:creationId xmlns:a16="http://schemas.microsoft.com/office/drawing/2014/main" id="{5E45E282-DCFF-C367-486D-80F6C4EB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B4657-0C15-9E0B-451B-00F87C2065F9}"/>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328540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BF28-3522-EC42-5ECD-BBE0A3EA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AAA4F8-7206-FD86-2F44-43575255F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A9492D-5AB0-0164-5B4C-C51A9F1F6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115C2-91ED-C1FC-890E-DF07D38B7A54}"/>
              </a:ext>
            </a:extLst>
          </p:cNvPr>
          <p:cNvSpPr>
            <a:spLocks noGrp="1"/>
          </p:cNvSpPr>
          <p:nvPr>
            <p:ph type="dt" sz="half" idx="10"/>
          </p:nvPr>
        </p:nvSpPr>
        <p:spPr/>
        <p:txBody>
          <a:bodyPr/>
          <a:lstStyle/>
          <a:p>
            <a:fld id="{6004D711-28DD-1248-858B-9A1F4978A960}" type="datetimeFigureOut">
              <a:rPr lang="en-US" smtClean="0"/>
              <a:t>10/21/24</a:t>
            </a:fld>
            <a:endParaRPr lang="en-US"/>
          </a:p>
        </p:txBody>
      </p:sp>
      <p:sp>
        <p:nvSpPr>
          <p:cNvPr id="6" name="Footer Placeholder 5">
            <a:extLst>
              <a:ext uri="{FF2B5EF4-FFF2-40B4-BE49-F238E27FC236}">
                <a16:creationId xmlns:a16="http://schemas.microsoft.com/office/drawing/2014/main" id="{EBF38600-4986-AE73-98E0-6A61457C9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15176-3934-7978-AD38-D7BCFA634CBE}"/>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126331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CE5EC-E0E6-45B9-DA2E-D3E7E87FA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719CBE-116E-6963-CB52-BFCF155CA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EA369-FEDD-7503-3309-6366EA49C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04D711-28DD-1248-858B-9A1F4978A960}" type="datetimeFigureOut">
              <a:rPr lang="en-US" smtClean="0"/>
              <a:t>10/21/24</a:t>
            </a:fld>
            <a:endParaRPr lang="en-US"/>
          </a:p>
        </p:txBody>
      </p:sp>
      <p:sp>
        <p:nvSpPr>
          <p:cNvPr id="5" name="Footer Placeholder 4">
            <a:extLst>
              <a:ext uri="{FF2B5EF4-FFF2-40B4-BE49-F238E27FC236}">
                <a16:creationId xmlns:a16="http://schemas.microsoft.com/office/drawing/2014/main" id="{635E3A30-532C-4234-32FB-79C4D8BC1A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884FAC8-76F1-53E7-EFBE-E894DF8358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222CB1-84E3-CD4B-9CA5-3FC462927E3D}" type="slidenum">
              <a:rPr lang="en-US" smtClean="0"/>
              <a:t>‹#›</a:t>
            </a:fld>
            <a:endParaRPr lang="en-US"/>
          </a:p>
        </p:txBody>
      </p:sp>
    </p:spTree>
    <p:extLst>
      <p:ext uri="{BB962C8B-B14F-4D97-AF65-F5344CB8AC3E}">
        <p14:creationId xmlns:p14="http://schemas.microsoft.com/office/powerpoint/2010/main" val="1829291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9DB0A6-E6CD-2579-C633-0BB97235D7F7}"/>
              </a:ext>
            </a:extLst>
          </p:cNvPr>
          <p:cNvSpPr>
            <a:spLocks noGrp="1"/>
          </p:cNvSpPr>
          <p:nvPr>
            <p:ph type="ctrTitle"/>
          </p:nvPr>
        </p:nvSpPr>
        <p:spPr>
          <a:xfrm>
            <a:off x="1314824" y="735106"/>
            <a:ext cx="10053763" cy="2928470"/>
          </a:xfrm>
        </p:spPr>
        <p:txBody>
          <a:bodyPr anchor="b">
            <a:normAutofit/>
          </a:bodyPr>
          <a:lstStyle/>
          <a:p>
            <a:pPr algn="l"/>
            <a:br>
              <a:rPr lang="en-US" sz="4100">
                <a:solidFill>
                  <a:srgbClr val="FFFFFF"/>
                </a:solidFill>
                <a:effectLst/>
                <a:latin typeface="Helvetica" pitchFamily="2" charset="0"/>
              </a:rPr>
            </a:br>
            <a:br>
              <a:rPr lang="en-US" sz="4100">
                <a:solidFill>
                  <a:srgbClr val="FFFFFF"/>
                </a:solidFill>
                <a:effectLst/>
                <a:latin typeface="Helvetica" pitchFamily="2" charset="0"/>
              </a:rPr>
            </a:br>
            <a:r>
              <a:rPr lang="en-US" sz="4100">
                <a:solidFill>
                  <a:srgbClr val="FFFFFF"/>
                </a:solidFill>
                <a:effectLst/>
                <a:latin typeface="Helvetica" pitchFamily="2" charset="0"/>
              </a:rPr>
              <a:t> Analyzing the Demographic Diversity of Volunteer Participation in AmeriCorps </a:t>
            </a:r>
          </a:p>
        </p:txBody>
      </p:sp>
      <p:sp>
        <p:nvSpPr>
          <p:cNvPr id="3" name="Subtitle 2">
            <a:extLst>
              <a:ext uri="{FF2B5EF4-FFF2-40B4-BE49-F238E27FC236}">
                <a16:creationId xmlns:a16="http://schemas.microsoft.com/office/drawing/2014/main" id="{766F0511-775E-61E8-BB20-78A5E9E11240}"/>
              </a:ext>
            </a:extLst>
          </p:cNvPr>
          <p:cNvSpPr>
            <a:spLocks noGrp="1"/>
          </p:cNvSpPr>
          <p:nvPr>
            <p:ph type="subTitle" idx="1"/>
          </p:nvPr>
        </p:nvSpPr>
        <p:spPr>
          <a:xfrm>
            <a:off x="1350682" y="4870824"/>
            <a:ext cx="10005951" cy="1458258"/>
          </a:xfrm>
        </p:spPr>
        <p:txBody>
          <a:bodyPr anchor="ctr">
            <a:normAutofit/>
          </a:bodyPr>
          <a:lstStyle/>
          <a:p>
            <a:pPr algn="l"/>
            <a:r>
              <a:rPr lang="en-US" b="1"/>
              <a:t>DATS 6101, Group 8</a:t>
            </a:r>
          </a:p>
          <a:p>
            <a:pPr algn="l"/>
            <a:r>
              <a:rPr lang="en-US" dirty="0"/>
              <a:t>Aidan Carlisle | </a:t>
            </a:r>
            <a:r>
              <a:rPr lang="en-US" dirty="0" err="1"/>
              <a:t>Sayan</a:t>
            </a:r>
            <a:r>
              <a:rPr lang="en-US" dirty="0"/>
              <a:t> Patra | Rachel Thomas | Anusha </a:t>
            </a:r>
            <a:r>
              <a:rPr lang="en-US" dirty="0" err="1"/>
              <a:t>Umashankar</a:t>
            </a:r>
            <a:endParaRPr lang="en-US"/>
          </a:p>
        </p:txBody>
      </p:sp>
    </p:spTree>
    <p:extLst>
      <p:ext uri="{BB962C8B-B14F-4D97-AF65-F5344CB8AC3E}">
        <p14:creationId xmlns:p14="http://schemas.microsoft.com/office/powerpoint/2010/main" val="85819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CC77E-40BC-46BF-D1EB-E390C3513CB5}"/>
              </a:ext>
            </a:extLst>
          </p:cNvPr>
          <p:cNvSpPr>
            <a:spLocks noGrp="1"/>
          </p:cNvSpPr>
          <p:nvPr>
            <p:ph type="title"/>
          </p:nvPr>
        </p:nvSpPr>
        <p:spPr>
          <a:xfrm>
            <a:off x="1371599" y="294538"/>
            <a:ext cx="9895951" cy="1033669"/>
          </a:xfrm>
        </p:spPr>
        <p:txBody>
          <a:bodyPr>
            <a:normAutofit/>
          </a:bodyPr>
          <a:lstStyle/>
          <a:p>
            <a:r>
              <a:rPr lang="en-US" sz="3200" dirty="0">
                <a:solidFill>
                  <a:srgbClr val="FFFFFF"/>
                </a:solidFill>
              </a:rPr>
              <a:t>The questions we couldn’t answer</a:t>
            </a:r>
          </a:p>
        </p:txBody>
      </p:sp>
      <p:sp>
        <p:nvSpPr>
          <p:cNvPr id="3" name="Content Placeholder 2">
            <a:extLst>
              <a:ext uri="{FF2B5EF4-FFF2-40B4-BE49-F238E27FC236}">
                <a16:creationId xmlns:a16="http://schemas.microsoft.com/office/drawing/2014/main" id="{3675A650-1028-8283-2AFA-B885AC34DF78}"/>
              </a:ext>
            </a:extLst>
          </p:cNvPr>
          <p:cNvSpPr>
            <a:spLocks noGrp="1"/>
          </p:cNvSpPr>
          <p:nvPr>
            <p:ph idx="1"/>
          </p:nvPr>
        </p:nvSpPr>
        <p:spPr>
          <a:xfrm>
            <a:off x="1371599" y="2318197"/>
            <a:ext cx="9724031" cy="3683358"/>
          </a:xfrm>
        </p:spPr>
        <p:txBody>
          <a:bodyPr anchor="ctr">
            <a:normAutofit/>
          </a:bodyPr>
          <a:lstStyle/>
          <a:p>
            <a:pPr lvl="0"/>
            <a:r>
              <a:rPr lang="en-US" dirty="0"/>
              <a:t>How does the representation of different demographic groups compare to their proportions in the general population?</a:t>
            </a:r>
          </a:p>
          <a:p>
            <a:r>
              <a:rPr lang="en-US" dirty="0"/>
              <a:t>Which groups are overrepresented or underrepresented in AmeriCorps?</a:t>
            </a:r>
          </a:p>
        </p:txBody>
      </p:sp>
    </p:spTree>
    <p:extLst>
      <p:ext uri="{BB962C8B-B14F-4D97-AF65-F5344CB8AC3E}">
        <p14:creationId xmlns:p14="http://schemas.microsoft.com/office/powerpoint/2010/main" val="26999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1FCD4-2AC1-8D58-C53E-57873F9DEDDE}"/>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Additional notes about our data set</a:t>
            </a:r>
            <a:br>
              <a:rPr lang="en-US" sz="4000" dirty="0">
                <a:solidFill>
                  <a:srgbClr val="FFFFFF"/>
                </a:solidFill>
              </a:rPr>
            </a:br>
            <a:endParaRPr lang="en-US" sz="4000" dirty="0">
              <a:solidFill>
                <a:srgbClr val="FFFFFF"/>
              </a:solidFill>
            </a:endParaRPr>
          </a:p>
        </p:txBody>
      </p:sp>
      <p:graphicFrame>
        <p:nvGraphicFramePr>
          <p:cNvPr id="5" name="Content Placeholder 2">
            <a:extLst>
              <a:ext uri="{FF2B5EF4-FFF2-40B4-BE49-F238E27FC236}">
                <a16:creationId xmlns:a16="http://schemas.microsoft.com/office/drawing/2014/main" id="{1D3B7DF4-2189-8182-3A66-EE09B9F0B878}"/>
              </a:ext>
            </a:extLst>
          </p:cNvPr>
          <p:cNvGraphicFramePr>
            <a:graphicFrameLocks noGrp="1"/>
          </p:cNvGraphicFramePr>
          <p:nvPr>
            <p:ph idx="1"/>
            <p:extLst>
              <p:ext uri="{D42A27DB-BD31-4B8C-83A1-F6EECF244321}">
                <p14:modId xmlns:p14="http://schemas.microsoft.com/office/powerpoint/2010/main" val="186233187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264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6B561-E2C5-897F-B02B-7E25638AEF7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Conclusions</a:t>
            </a:r>
          </a:p>
        </p:txBody>
      </p:sp>
      <p:graphicFrame>
        <p:nvGraphicFramePr>
          <p:cNvPr id="4" name="Content Placeholder 2">
            <a:extLst>
              <a:ext uri="{FF2B5EF4-FFF2-40B4-BE49-F238E27FC236}">
                <a16:creationId xmlns:a16="http://schemas.microsoft.com/office/drawing/2014/main" id="{C725A6F2-18C3-61A4-A401-F52E531ACBE1}"/>
              </a:ext>
            </a:extLst>
          </p:cNvPr>
          <p:cNvGraphicFramePr>
            <a:graphicFrameLocks/>
          </p:cNvGraphicFramePr>
          <p:nvPr>
            <p:extLst>
              <p:ext uri="{D42A27DB-BD31-4B8C-83A1-F6EECF244321}">
                <p14:modId xmlns:p14="http://schemas.microsoft.com/office/powerpoint/2010/main" val="588437378"/>
              </p:ext>
            </p:extLst>
          </p:nvPr>
        </p:nvGraphicFramePr>
        <p:xfrm>
          <a:off x="685798" y="2360816"/>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34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6B380-DEFC-84E6-C449-1F77CDA98DB0}"/>
              </a:ext>
            </a:extLst>
          </p:cNvPr>
          <p:cNvSpPr>
            <a:spLocks noGrp="1"/>
          </p:cNvSpPr>
          <p:nvPr>
            <p:ph type="title"/>
          </p:nvPr>
        </p:nvSpPr>
        <p:spPr>
          <a:xfrm>
            <a:off x="1136397" y="502021"/>
            <a:ext cx="6407403" cy="912110"/>
          </a:xfrm>
        </p:spPr>
        <p:txBody>
          <a:bodyPr anchor="b">
            <a:normAutofit/>
          </a:bodyPr>
          <a:lstStyle/>
          <a:p>
            <a:r>
              <a:rPr lang="en-US" sz="4000" dirty="0"/>
              <a:t>What is AmeriCorps?</a:t>
            </a:r>
          </a:p>
        </p:txBody>
      </p:sp>
      <p:sp>
        <p:nvSpPr>
          <p:cNvPr id="3" name="Content Placeholder 2">
            <a:extLst>
              <a:ext uri="{FF2B5EF4-FFF2-40B4-BE49-F238E27FC236}">
                <a16:creationId xmlns:a16="http://schemas.microsoft.com/office/drawing/2014/main" id="{BCD37085-8A04-24DA-8202-6FC9C0D642AA}"/>
              </a:ext>
            </a:extLst>
          </p:cNvPr>
          <p:cNvSpPr>
            <a:spLocks noGrp="1"/>
          </p:cNvSpPr>
          <p:nvPr>
            <p:ph idx="1"/>
          </p:nvPr>
        </p:nvSpPr>
        <p:spPr>
          <a:xfrm>
            <a:off x="668564" y="1584251"/>
            <a:ext cx="6407403" cy="4630811"/>
          </a:xfrm>
        </p:spPr>
        <p:txBody>
          <a:bodyPr anchor="t">
            <a:normAutofit/>
          </a:bodyPr>
          <a:lstStyle/>
          <a:p>
            <a:r>
              <a:rPr lang="en-US" sz="2000" dirty="0"/>
              <a:t>US Federal agency that “brings people together to tackle the country’s most pressing challenges through national service and volunteering.”</a:t>
            </a:r>
          </a:p>
          <a:p>
            <a:r>
              <a:rPr lang="en-US" sz="2000" dirty="0"/>
              <a:t>AmeriCorps </a:t>
            </a:r>
          </a:p>
          <a:p>
            <a:pPr lvl="1"/>
            <a:r>
              <a:rPr lang="en-US" sz="2000" dirty="0"/>
              <a:t>AmeriCorps NCCC</a:t>
            </a:r>
          </a:p>
          <a:p>
            <a:pPr lvl="1"/>
            <a:r>
              <a:rPr lang="en-US" sz="2000" dirty="0"/>
              <a:t>AmeriCorps State and National</a:t>
            </a:r>
          </a:p>
          <a:p>
            <a:pPr lvl="1"/>
            <a:r>
              <a:rPr lang="en-US" sz="2000" dirty="0"/>
              <a:t>Public Health AmeriCorps</a:t>
            </a:r>
          </a:p>
          <a:p>
            <a:pPr lvl="1"/>
            <a:r>
              <a:rPr lang="en-US" sz="2000" dirty="0"/>
              <a:t>AmeriCorps VISTA</a:t>
            </a:r>
          </a:p>
          <a:p>
            <a:r>
              <a:rPr lang="en-US" sz="2000" dirty="0"/>
              <a:t>AmeriCorps Seniors</a:t>
            </a:r>
          </a:p>
          <a:p>
            <a:pPr lvl="1"/>
            <a:r>
              <a:rPr lang="en-US" sz="2000" dirty="0"/>
              <a:t>Foster Grandparent Program</a:t>
            </a:r>
          </a:p>
          <a:p>
            <a:pPr lvl="1"/>
            <a:r>
              <a:rPr lang="en-US" sz="2000" dirty="0"/>
              <a:t>RSVP</a:t>
            </a:r>
          </a:p>
          <a:p>
            <a:pPr lvl="1"/>
            <a:r>
              <a:rPr lang="en-US" sz="2000" dirty="0"/>
              <a:t>Senior Companion Program</a:t>
            </a:r>
          </a:p>
          <a:p>
            <a:pPr lvl="1"/>
            <a:r>
              <a:rPr lang="en-US" sz="2000" dirty="0"/>
              <a:t>Senior Demonstration Program</a:t>
            </a:r>
          </a:p>
          <a:p>
            <a:pPr lvl="1"/>
            <a:endParaRPr lang="en-US" sz="2000" dirty="0"/>
          </a:p>
          <a:p>
            <a:pPr lvl="1"/>
            <a:endParaRPr lang="en-US" sz="2000" dirty="0"/>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ommunication Resources | AmeriCorps">
            <a:extLst>
              <a:ext uri="{FF2B5EF4-FFF2-40B4-BE49-F238E27FC236}">
                <a16:creationId xmlns:a16="http://schemas.microsoft.com/office/drawing/2014/main" id="{1D2BB2DC-E129-23D2-9B83-2A003672F0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2161706"/>
            <a:ext cx="4170530" cy="256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01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C8395A-64CF-0EA3-DAB0-FA439B0257CE}"/>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Where is the data from?</a:t>
            </a:r>
          </a:p>
        </p:txBody>
      </p:sp>
      <p:sp>
        <p:nvSpPr>
          <p:cNvPr id="3" name="Content Placeholder 2">
            <a:extLst>
              <a:ext uri="{FF2B5EF4-FFF2-40B4-BE49-F238E27FC236}">
                <a16:creationId xmlns:a16="http://schemas.microsoft.com/office/drawing/2014/main" id="{F1325F6E-995F-9256-9530-B87FFF796626}"/>
              </a:ext>
            </a:extLst>
          </p:cNvPr>
          <p:cNvSpPr>
            <a:spLocks noGrp="1"/>
          </p:cNvSpPr>
          <p:nvPr>
            <p:ph idx="1"/>
          </p:nvPr>
        </p:nvSpPr>
        <p:spPr>
          <a:xfrm>
            <a:off x="6503158" y="649480"/>
            <a:ext cx="4862447" cy="5546047"/>
          </a:xfrm>
        </p:spPr>
        <p:txBody>
          <a:bodyPr anchor="ctr">
            <a:normAutofit/>
          </a:bodyPr>
          <a:lstStyle/>
          <a:p>
            <a:r>
              <a:rPr lang="en-US" dirty="0">
                <a:latin typeface="Helvetica" pitchFamily="2" charset="0"/>
              </a:rPr>
              <a:t>Collected and published by AmeriCorps</a:t>
            </a:r>
          </a:p>
          <a:p>
            <a:r>
              <a:rPr lang="en-US" dirty="0">
                <a:latin typeface="Helvetica" pitchFamily="2" charset="0"/>
              </a:rPr>
              <a:t>P</a:t>
            </a:r>
            <a:r>
              <a:rPr lang="en-US" dirty="0">
                <a:effectLst/>
                <a:latin typeface="Helvetica" pitchFamily="2" charset="0"/>
              </a:rPr>
              <a:t>rovides comparisons of demographic group prevalence in AmeriCorps Member/Volunteers populations to the greater U.S. population</a:t>
            </a:r>
          </a:p>
          <a:p>
            <a:r>
              <a:rPr lang="en-US" dirty="0">
                <a:effectLst/>
                <a:latin typeface="Helvetica" pitchFamily="2" charset="0"/>
              </a:rPr>
              <a:t>The source dataset consists of about 26000 observations over 17 attributes </a:t>
            </a:r>
          </a:p>
          <a:p>
            <a:pPr marL="0" indent="0">
              <a:buNone/>
            </a:pPr>
            <a:endParaRPr lang="en-US" dirty="0">
              <a:effectLst/>
              <a:latin typeface="Helvetica" pitchFamily="2" charset="0"/>
            </a:endParaRPr>
          </a:p>
        </p:txBody>
      </p:sp>
    </p:spTree>
    <p:extLst>
      <p:ext uri="{BB962C8B-B14F-4D97-AF65-F5344CB8AC3E}">
        <p14:creationId xmlns:p14="http://schemas.microsoft.com/office/powerpoint/2010/main" val="429104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D7007F-098C-1868-EE33-C26AE69E00B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Proposed SMART Questions</a:t>
            </a:r>
          </a:p>
        </p:txBody>
      </p:sp>
      <p:graphicFrame>
        <p:nvGraphicFramePr>
          <p:cNvPr id="5" name="Content Placeholder 2">
            <a:extLst>
              <a:ext uri="{FF2B5EF4-FFF2-40B4-BE49-F238E27FC236}">
                <a16:creationId xmlns:a16="http://schemas.microsoft.com/office/drawing/2014/main" id="{B0DFEBA9-BE9D-7E53-13DF-E7892B2F0340}"/>
              </a:ext>
            </a:extLst>
          </p:cNvPr>
          <p:cNvGraphicFramePr>
            <a:graphicFrameLocks noGrp="1"/>
          </p:cNvGraphicFramePr>
          <p:nvPr>
            <p:ph idx="1"/>
            <p:extLst>
              <p:ext uri="{D42A27DB-BD31-4B8C-83A1-F6EECF244321}">
                <p14:modId xmlns:p14="http://schemas.microsoft.com/office/powerpoint/2010/main" val="3612172669"/>
              </p:ext>
            </p:extLst>
          </p:nvPr>
        </p:nvGraphicFramePr>
        <p:xfrm>
          <a:off x="632085" y="2162006"/>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48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D4898-0B03-46FE-0A1B-FADA422086F7}"/>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rPr>
              <a:t>Important note on Member Service Years (MSYs)</a:t>
            </a:r>
          </a:p>
        </p:txBody>
      </p:sp>
      <p:sp>
        <p:nvSpPr>
          <p:cNvPr id="3" name="Content Placeholder 2">
            <a:extLst>
              <a:ext uri="{FF2B5EF4-FFF2-40B4-BE49-F238E27FC236}">
                <a16:creationId xmlns:a16="http://schemas.microsoft.com/office/drawing/2014/main" id="{F2579978-B801-2B9C-F234-007E75B0970D}"/>
              </a:ext>
            </a:extLst>
          </p:cNvPr>
          <p:cNvSpPr>
            <a:spLocks noGrp="1"/>
          </p:cNvSpPr>
          <p:nvPr>
            <p:ph idx="1"/>
          </p:nvPr>
        </p:nvSpPr>
        <p:spPr>
          <a:xfrm>
            <a:off x="1371599" y="2318197"/>
            <a:ext cx="9724031" cy="3683358"/>
          </a:xfrm>
        </p:spPr>
        <p:txBody>
          <a:bodyPr anchor="ctr">
            <a:normAutofit/>
          </a:bodyPr>
          <a:lstStyle/>
          <a:p>
            <a:r>
              <a:rPr lang="en-US" dirty="0">
                <a:latin typeface="Helvetica" pitchFamily="2" charset="0"/>
              </a:rPr>
              <a:t>M</a:t>
            </a:r>
            <a:r>
              <a:rPr lang="en-US" dirty="0">
                <a:effectLst/>
                <a:latin typeface="Helvetica" pitchFamily="2" charset="0"/>
              </a:rPr>
              <a:t>ember service years [MSYs] =  the number of days or hours members are required to serve over the course of their term to fulfill their service requirements </a:t>
            </a:r>
          </a:p>
          <a:p>
            <a:r>
              <a:rPr lang="en-US" dirty="0">
                <a:latin typeface="Helvetica" pitchFamily="2" charset="0"/>
              </a:rPr>
              <a:t>S</a:t>
            </a:r>
            <a:r>
              <a:rPr lang="en-US" dirty="0">
                <a:effectLst/>
                <a:latin typeface="Helvetica" pitchFamily="2" charset="0"/>
              </a:rPr>
              <a:t>ummed and used in place of observed member counts to account for potential differences in service time allotments assigned to different demographic groups</a:t>
            </a:r>
          </a:p>
        </p:txBody>
      </p:sp>
    </p:spTree>
    <p:extLst>
      <p:ext uri="{BB962C8B-B14F-4D97-AF65-F5344CB8AC3E}">
        <p14:creationId xmlns:p14="http://schemas.microsoft.com/office/powerpoint/2010/main" val="308712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26A73E3-3A8F-DAD3-8737-DA7CE0B1EAE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What is the racial composition of the volunteers?</a:t>
            </a:r>
          </a:p>
        </p:txBody>
      </p:sp>
      <p:pic>
        <p:nvPicPr>
          <p:cNvPr id="9" name="Content Placeholder 8" descr="A graph showing the number of members of service&#10;&#10;Description automatically generated">
            <a:extLst>
              <a:ext uri="{FF2B5EF4-FFF2-40B4-BE49-F238E27FC236}">
                <a16:creationId xmlns:a16="http://schemas.microsoft.com/office/drawing/2014/main" id="{20BABD83-CEA9-920E-929F-67E19D647A26}"/>
              </a:ext>
            </a:extLst>
          </p:cNvPr>
          <p:cNvPicPr>
            <a:picLocks noGrp="1" noChangeAspect="1"/>
          </p:cNvPicPr>
          <p:nvPr>
            <p:ph idx="1"/>
          </p:nvPr>
        </p:nvPicPr>
        <p:blipFill>
          <a:blip r:embed="rId2"/>
          <a:stretch>
            <a:fillRect/>
          </a:stretch>
        </p:blipFill>
        <p:spPr>
          <a:xfrm>
            <a:off x="4089012" y="753171"/>
            <a:ext cx="7918299" cy="5424035"/>
          </a:xfrm>
          <a:prstGeom prst="rect">
            <a:avLst/>
          </a:prstGeom>
        </p:spPr>
      </p:pic>
    </p:spTree>
    <p:extLst>
      <p:ext uri="{BB962C8B-B14F-4D97-AF65-F5344CB8AC3E}">
        <p14:creationId xmlns:p14="http://schemas.microsoft.com/office/powerpoint/2010/main" val="186422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82814-4D8D-CDBC-9E09-E3CED6366D5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2500" kern="1200" dirty="0">
                <a:solidFill>
                  <a:srgbClr val="FFFFFF"/>
                </a:solidFill>
                <a:latin typeface="+mj-lt"/>
                <a:ea typeface="+mj-ea"/>
                <a:cs typeface="+mj-cs"/>
              </a:rPr>
              <a:t>Are some racial groups more engaged in volunteer activities within specific states? </a:t>
            </a:r>
            <a:br>
              <a:rPr lang="en-US" sz="2500" kern="1200" dirty="0">
                <a:solidFill>
                  <a:srgbClr val="FFFFFF"/>
                </a:solidFill>
                <a:latin typeface="+mj-lt"/>
                <a:ea typeface="+mj-ea"/>
                <a:cs typeface="+mj-cs"/>
              </a:rPr>
            </a:br>
            <a:endParaRPr lang="en-US" sz="2500" kern="1200" dirty="0">
              <a:solidFill>
                <a:srgbClr val="FFFFFF"/>
              </a:solidFill>
              <a:latin typeface="+mj-lt"/>
              <a:ea typeface="+mj-ea"/>
              <a:cs typeface="+mj-cs"/>
            </a:endParaRPr>
          </a:p>
        </p:txBody>
      </p:sp>
      <p:sp>
        <p:nvSpPr>
          <p:cNvPr id="5" name="AutoShape 4">
            <a:extLst>
              <a:ext uri="{FF2B5EF4-FFF2-40B4-BE49-F238E27FC236}">
                <a16:creationId xmlns:a16="http://schemas.microsoft.com/office/drawing/2014/main" id="{C693F95A-58CD-F57F-12CC-B136BAB3F4C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63E4159-93D2-F7C4-8CC3-BE803AA91D86}"/>
              </a:ext>
            </a:extLst>
          </p:cNvPr>
          <p:cNvPicPr>
            <a:picLocks noChangeAspect="1"/>
          </p:cNvPicPr>
          <p:nvPr/>
        </p:nvPicPr>
        <p:blipFill>
          <a:blip r:embed="rId2"/>
          <a:stretch>
            <a:fillRect/>
          </a:stretch>
        </p:blipFill>
        <p:spPr>
          <a:xfrm>
            <a:off x="2362200" y="1786704"/>
            <a:ext cx="7772400" cy="4857750"/>
          </a:xfrm>
          <a:prstGeom prst="rect">
            <a:avLst/>
          </a:prstGeom>
        </p:spPr>
      </p:pic>
    </p:spTree>
    <p:extLst>
      <p:ext uri="{BB962C8B-B14F-4D97-AF65-F5344CB8AC3E}">
        <p14:creationId xmlns:p14="http://schemas.microsoft.com/office/powerpoint/2010/main" val="9623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26DF-83AF-9B11-21D3-82AC617792BE}"/>
              </a:ext>
            </a:extLst>
          </p:cNvPr>
          <p:cNvSpPr>
            <a:spLocks noGrp="1"/>
          </p:cNvSpPr>
          <p:nvPr>
            <p:ph type="title"/>
          </p:nvPr>
        </p:nvSpPr>
        <p:spPr>
          <a:xfrm>
            <a:off x="1371599" y="294538"/>
            <a:ext cx="9895951" cy="1033669"/>
          </a:xfrm>
        </p:spPr>
        <p:txBody>
          <a:bodyPr>
            <a:normAutofit/>
          </a:bodyPr>
          <a:lstStyle/>
          <a:p>
            <a:r>
              <a:rPr lang="en-US" sz="2200">
                <a:solidFill>
                  <a:srgbClr val="FFFFFF"/>
                </a:solidFill>
              </a:rPr>
              <a:t>Which program offices are most effective in engaging a diverse range of participants? </a:t>
            </a:r>
            <a:br>
              <a:rPr lang="en-US" sz="2200">
                <a:solidFill>
                  <a:srgbClr val="FFFFFF"/>
                </a:solidFill>
              </a:rPr>
            </a:br>
            <a:endParaRPr lang="en-US" sz="2200">
              <a:solidFill>
                <a:srgbClr val="FFFFFF"/>
              </a:solidFill>
            </a:endParaRPr>
          </a:p>
        </p:txBody>
      </p:sp>
      <p:pic>
        <p:nvPicPr>
          <p:cNvPr id="4" name="Picture 3">
            <a:extLst>
              <a:ext uri="{FF2B5EF4-FFF2-40B4-BE49-F238E27FC236}">
                <a16:creationId xmlns:a16="http://schemas.microsoft.com/office/drawing/2014/main" id="{2C349930-41AB-52C6-C44D-AA8759A13DD9}"/>
              </a:ext>
            </a:extLst>
          </p:cNvPr>
          <p:cNvPicPr>
            <a:picLocks noChangeAspect="1"/>
          </p:cNvPicPr>
          <p:nvPr/>
        </p:nvPicPr>
        <p:blipFill>
          <a:blip r:embed="rId3"/>
          <a:stretch>
            <a:fillRect/>
          </a:stretch>
        </p:blipFill>
        <p:spPr>
          <a:xfrm>
            <a:off x="2433374" y="1798841"/>
            <a:ext cx="7772400" cy="4857750"/>
          </a:xfrm>
          <a:prstGeom prst="rect">
            <a:avLst/>
          </a:prstGeom>
        </p:spPr>
      </p:pic>
    </p:spTree>
    <p:extLst>
      <p:ext uri="{BB962C8B-B14F-4D97-AF65-F5344CB8AC3E}">
        <p14:creationId xmlns:p14="http://schemas.microsoft.com/office/powerpoint/2010/main" val="396531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6B807-3088-3DF3-0C00-BCE0F211FD61}"/>
              </a:ext>
            </a:extLst>
          </p:cNvPr>
          <p:cNvSpPr>
            <a:spLocks noGrp="1"/>
          </p:cNvSpPr>
          <p:nvPr>
            <p:ph type="title"/>
          </p:nvPr>
        </p:nvSpPr>
        <p:spPr>
          <a:xfrm>
            <a:off x="1371599" y="294538"/>
            <a:ext cx="9895951" cy="1033669"/>
          </a:xfrm>
        </p:spPr>
        <p:txBody>
          <a:bodyPr>
            <a:normAutofit/>
          </a:bodyPr>
          <a:lstStyle/>
          <a:p>
            <a:r>
              <a:rPr lang="en-US" sz="2400" dirty="0">
                <a:solidFill>
                  <a:srgbClr val="FFFFFF"/>
                </a:solidFill>
              </a:rPr>
              <a:t>How do participation rates compare between different programs within the same service region? </a:t>
            </a:r>
            <a:endParaRPr lang="en-US" sz="2200" dirty="0">
              <a:solidFill>
                <a:srgbClr val="FFFFFF"/>
              </a:solidFill>
            </a:endParaRPr>
          </a:p>
        </p:txBody>
      </p:sp>
      <p:pic>
        <p:nvPicPr>
          <p:cNvPr id="4" name="Picture 3">
            <a:extLst>
              <a:ext uri="{FF2B5EF4-FFF2-40B4-BE49-F238E27FC236}">
                <a16:creationId xmlns:a16="http://schemas.microsoft.com/office/drawing/2014/main" id="{87FA8915-981C-CD76-3214-A32EF8418458}"/>
              </a:ext>
            </a:extLst>
          </p:cNvPr>
          <p:cNvPicPr>
            <a:picLocks noChangeAspect="1"/>
          </p:cNvPicPr>
          <p:nvPr/>
        </p:nvPicPr>
        <p:blipFill>
          <a:blip r:embed="rId3"/>
          <a:stretch>
            <a:fillRect/>
          </a:stretch>
        </p:blipFill>
        <p:spPr>
          <a:xfrm>
            <a:off x="2433374" y="1798841"/>
            <a:ext cx="7772400" cy="4857750"/>
          </a:xfrm>
          <a:prstGeom prst="rect">
            <a:avLst/>
          </a:prstGeom>
        </p:spPr>
      </p:pic>
    </p:spTree>
    <p:extLst>
      <p:ext uri="{BB962C8B-B14F-4D97-AF65-F5344CB8AC3E}">
        <p14:creationId xmlns:p14="http://schemas.microsoft.com/office/powerpoint/2010/main" val="1573446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1108</TotalTime>
  <Words>709</Words>
  <Application>Microsoft Macintosh PowerPoint</Application>
  <PresentationFormat>Widescreen</PresentationFormat>
  <Paragraphs>62</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Helvetica</vt:lpstr>
      <vt:lpstr>Office Theme</vt:lpstr>
      <vt:lpstr>   Analyzing the Demographic Diversity of Volunteer Participation in AmeriCorps </vt:lpstr>
      <vt:lpstr>What is AmeriCorps?</vt:lpstr>
      <vt:lpstr>Where is the data from?</vt:lpstr>
      <vt:lpstr>Proposed SMART Questions</vt:lpstr>
      <vt:lpstr>Important note on Member Service Years (MSYs)</vt:lpstr>
      <vt:lpstr>What is the racial composition of the volunteers?</vt:lpstr>
      <vt:lpstr>Are some racial groups more engaged in volunteer activities within specific states?  </vt:lpstr>
      <vt:lpstr>Which program offices are most effective in engaging a diverse range of participants?  </vt:lpstr>
      <vt:lpstr>How do participation rates compare between different programs within the same service region? </vt:lpstr>
      <vt:lpstr>The questions we couldn’t answer</vt:lpstr>
      <vt:lpstr>Additional notes about our data set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Rachel Elisa</dc:creator>
  <cp:lastModifiedBy>Thomas, Rachel Elisa</cp:lastModifiedBy>
  <cp:revision>9</cp:revision>
  <dcterms:created xsi:type="dcterms:W3CDTF">2024-10-18T19:37:01Z</dcterms:created>
  <dcterms:modified xsi:type="dcterms:W3CDTF">2024-10-21T19:45:31Z</dcterms:modified>
</cp:coreProperties>
</file>