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esha Patel" initials="AP" lastIdx="2" clrIdx="0">
    <p:extLst>
      <p:ext uri="{19B8F6BF-5375-455C-9EA6-DF929625EA0E}">
        <p15:presenceInfo xmlns:p15="http://schemas.microsoft.com/office/powerpoint/2012/main" userId="934561e82c3307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4"/>
    <p:restoredTop sz="96012"/>
  </p:normalViewPr>
  <p:slideViewPr>
    <p:cSldViewPr snapToGrid="0" snapToObjects="1">
      <p:cViewPr varScale="1">
        <p:scale>
          <a:sx n="117" d="100"/>
          <a:sy n="117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9T18:47:41.644" idx="1">
    <p:pos x="10" y="10"/>
    <p:text>Dramatic upswing</p:text>
    <p:extLst>
      <p:ext uri="{C676402C-5697-4E1C-873F-D02D1690AC5C}">
        <p15:threadingInfo xmlns:p15="http://schemas.microsoft.com/office/powerpoint/2012/main" timeZoneBias="360"/>
      </p:ext>
    </p:extLst>
  </p:cm>
  <p:cm authorId="1" dt="2021-11-09T18:47:51.506" idx="2">
    <p:pos x="106" y="106"/>
    <p:text>disproportionate increase</p:text>
    <p:extLst>
      <p:ext uri="{C676402C-5697-4E1C-873F-D02D1690AC5C}">
        <p15:threadingInfo xmlns:p15="http://schemas.microsoft.com/office/powerpoint/2012/main" timeZoneBias="3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4:57.0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678 1 24575,'-76'58'0,"0"0"0,0 0 0,1 1 0,34-27 0,0 2 0,-30 25 0,-22 18 0,9-4 0,40-23 0,44-27 0,12 41 0,8 27 0,-2-15 0,-2-9 0,0 3 0,4 13 0,-1-25 0,-3-37 0,-1-11 0,3 11 0,0-10 0,-4 6 0,4-7 0,1 8 0,-1-8 0,0 7 0,6-2 0,-4 4 0,3-4 0,1 3 0,-4-8 0,3 9 0,1-9 0,-4 4 0,3-5 0,-9 0 0,4 0 0,-4 0 0,4 0 0,-4 0 0,3-4 0,1 3 0,1-3 0,-1 0 0,-1-1 0,-8-4 0,8 0 0,-7 0 0,7 0 0,-7 0 0,7 0 0,-8 0 0,9 0 0,-9 0 0,4 0 0,0 0 0,-4 0 0,8 0 0,-7 0 0,2 0 0,1 0 0,-3 0 0,2 0 0,-3 0 0,3 0 0,2-4 0,4-1 0,-5-3 0,0-1 0,-5 4 0,0-2 0,5 2 0,-4-3 0,4-1 0,-5 1 0,1-1 0,4-3 0,-4-2 0,5-5 0,-6 5 0,2-3 0,-2 3 0,1 0 0,0-3 0,0 8 0,0-9 0,-1 9 0,4-7 0,-2 2 0,2 1 0,-3-5 0,0 9 0,0-8 0,-1 7 0,-3-7 0,3 3 0,-3-4 0,0-1 0,3 1 0,-3 0 0,5-6 0,-5 4 0,4-9 0,-3 4 0,4-5 0,0 5 0,0-4 0,-5 4 0,4-5 0,-8 0 0,7 5 0,-7-4 0,8 9 0,-8-9 0,3 10 0,0-5 0,-3 6 0,3-1 0,-4 1 0,0 4 0,0-3 0,0 3 0,0 0 0,0-3 0,0 7 0,0-7 0,0 8 0,0-9 0,0 9 0,0-4 0,0 5 0,-4-5 0,-1 4 0,-4-4 0,5 0 0,-4 4 0,4-4 0,-5 4 0,1-3 0,-1 2 0,4-2 0,-2 3 0,2 1 0,-3 0 0,0-1 0,0 1 0,-1 0 0,1-1 0,0 1 0,-1 4 0,1-4 0,0 7 0,-1-6 0,1 2 0,0 1 0,0 0 0,-1 0 0,1 3 0,0-6 0,-1 6 0,1-3 0,0 4 0,-1 0 0,1-3 0,0 2 0,0-3 0,-1 4 0,1-4 0,0 3 0,-1-6 0,-3 6 0,2-6 0,-7 6 0,7-7 0,-2 4 0,-1-1 0,3-2 0,-7 6 0,8-6 0,-8 6 0,7-7 0,-3 7 0,1-6 0,2 6 0,-3-4 0,1 5 0,2 0 0,-3 0 0,5 0 0,-5 0 0,4 0 0,-4 0 0,5 0 0,0 0 0,-1 0 0,-3-3 0,3 2 0,-3-3 0,4 4 0,-1 0 0,1 0 0,0 0 0,0-4 0,-1 4 0,1-4 0,0 4 0,-1 0 0,1 0 0,0 0 0,-1 0 0,1-4 0,0 3 0,0-2 0,-1 3 0,1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6:31.7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1114 45 24575,'-14'0'0,"-3"0"0,8 0 0,-8 0 0,7 0 0,-7 0 0,7 0 0,-7 0 0,8 0 0,-4 0 0,0 0 0,4 0 0,-8 0 0,7 0 0,-3 0 0,1 0 0,2-4 0,-7 3 0,3-3 0,-4 4 0,4-3 0,-4 2 0,5-3 0,-6 0 0,1 3 0,-1-7 0,1 7 0,0-3 0,-1 4 0,1-4 0,-1 3 0,1-4 0,0 5 0,-1 0 0,1 0 0,0 0 0,-1 0 0,5 0 0,-3 0 0,3 0 0,-4 0 0,-1 0 0,5 0 0,-3 0 0,3 0 0,-4 0 0,4 0 0,-3 0 0,3 0 0,-4 0 0,4 4 0,-4 1 0,4 0 0,-4 3 0,4-7 0,-3 7 0,3-3 0,0 4 0,-3 0 0,7 0 0,-7-4 0,8 2 0,-4-2 0,0 3 0,4 1 0,-4-1 0,5 1 0,-1 3 0,1-2 0,-6 3 0,5-5 0,-4 6 0,8-5 0,-3 8 0,3-7 0,0 7 0,-2-8 0,6 9 0,-6-9 0,6 8 0,-3-7 0,4 7 0,-4-8 0,3 9 0,-2-4 0,3 4 0,0 0 0,0 1 0,0-1 0,0 0 0,0 1 0,0 5 0,0-5 0,0 5 0,0 0 0,0-5 0,0 10 0,0 4 0,0 0 0,0 0 0,0-10 0,0 1 0,0-4 0,0 3 0,4-4 0,-3-1 0,3 1 0,0-1 0,1 0 0,0 1 0,3-5 0,-7-2 0,7 1 0,-4-3 0,1 2 0,3-3 0,-4-1 0,1 0 0,2 1 0,-2-5 0,3 4 0,1-8 0,-1 4 0,4 0 0,-3-3 0,7 2 0,-2-3 0,5 0 0,-1 0 0,1 0 0,4 0 0,-3 0 0,9 0 0,-9 0 0,8 0 0,-8 0 0,9 0 0,-4 0 0,0 0 0,4 0 0,-4 0 0,0 0 0,4 0 0,-4 0 0,5 0 0,0 0 0,1 0 0,-1 0 0,-5-4 0,4 3 0,-10-7 0,10 7 0,-9-7 0,4 3 0,-6 0 0,0-3 0,1 2 0,-1 1 0,1-3 0,-6 3 0,5 0 0,-9-2 0,8 2 0,-3-4 0,0 4 0,3-3 0,1-1 0,-3 0 0,2-8 0,-4 7 0,-4-3 0,9 0 0,-9 3 0,8-7 0,-7 8 0,3-9 0,0 5 0,-3-1 0,3-4 0,-4 4 0,0-4 0,-4 4 0,3-3 0,-7 3 0,3-4 0,-4-1 0,0 1 0,0 4 0,0-3 0,0 3 0,0-5 0,0 1 0,0 4 0,0-3 0,0 3 0,-4 0 0,4-3 0,-8 3 0,3 0 0,0-3 0,-2 7 0,6-7 0,-7 8 0,7-9 0,-6 9 0,6-8 0,-6 7 0,6-2 0,-7-1 0,3 3 0,0-2 0,-2 3 0,2 1 0,1 0 0,-4-1 0,4 1 0,-4 0 0,-1 0 0,1-1 0,0 1 0,-1 3 0,-3-2 0,2 2 0,-3 0 0,1-3 0,2 3 0,-7-4 0,7 1 0,-2-1 0,-1 0 0,3 1 0,-7-1 0,8 4 0,-4-3 0,5 8 0,3-4 0,1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6:46.4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865 64 24575,'-14'0'0,"1"0"0,5 0 0,0 0 0,0 0 0,-1 0 0,1 0 0,0 0 0,-5 0 0,3 0 0,-2 0 0,3 0 0,1 0 0,0 0 0,-1 0 0,1 0 0,0 0 0,0 0 0,-1 0 0,-4 0 0,4 0 0,-4 0 0,5 0 0,0 0 0,-1 0 0,1 0 0,0 0 0,-1 0 0,-3 0 0,2 0 0,-3 0 0,2 0 0,1 0 0,-6 0 0,6 0 0,-2 0 0,3 0 0,-3 0 0,2 0 0,-3 4 0,5-3 0,0 6 0,-5-6 0,4 3 0,-4 0 0,4-3 0,-3 2 0,2 1 0,-2-3 0,-1 7 0,3-7 0,-2 7 0,3-8 0,1 8 0,0-7 0,-1 6 0,1-6 0,0 6 0,-1-6 0,1 7 0,0-7 0,0 6 0,-1-2 0,1-1 0,0 4 0,3-4 0,-2 5 0,2-5 0,-3 4 0,-1-4 0,1 4 0,0 1 0,0-1 0,3 0 0,-2 1 0,6-1 0,-3 0 0,0 1 0,3-1 0,-6 0 0,6 0 0,-6 1 0,6-1 0,-3 0 0,0 1 0,3-1 0,-6 0 0,6 1 0,-6-1 0,6 0 0,-7 0 0,4 1 0,-5 3 0,4-2 0,-2 3 0,6-5 0,-7 0 0,4 1 0,-1-1 0,-2 0 0,6 0 0,-7 1 0,8-1 0,-8 0 0,7 1 0,-6-1 0,6 0 0,-7 5 0,7-4 0,-3 4 0,0-4 0,3-1 0,-2 0 0,3 0 0,0 1 0,0 4 0,0-4 0,0 4 0,0-5 0,0 0 0,0 4 0,0-2 0,0 2 0,0-4 0,0 0 0,0 0 0,0 1 0,0-1 0,0 0 0,0 1 0,0-1 0,0 0 0,0 1 0,0-1 0,0 0 0,0 5 0,0-4 0,3 4 0,-2 0 0,7 1 0,-3 4 0,4-4 0,0 3 0,0-3 0,4 8 0,-3-2 0,2-3 0,-2 0 0,-2-7 0,1 7 0,-1-7 0,2 7 0,2-7 0,-2 2 0,7-2 0,-7 2 0,8-1 0,-9 2 0,9-4 0,-4-1 0,0 1 0,3 0 0,-8 0 0,8 0 0,6 4 0,-3-3 0,6 3 0,-7-4 0,-1 1 0,6-1 0,-4 0 0,3 1 0,-4-5 0,-1 3 0,6-7 0,-5 3 0,5 0 0,-6-3 0,1 4 0,-1-5 0,1 0 0,-1 0 0,0 0 0,-4 0 0,3 0 0,-3 0 0,5 0 0,-5 0 0,3 0 0,-8 0 0,9 0 0,-9-4 0,4-1 0,-5-3 0,5-1 0,-4 1 0,9-1 0,-9 0 0,4 1 0,0-1 0,-4-4 0,4 3 0,0-3 0,-3 0 0,8 3 0,-8-13 0,4 8 0,-4-14 0,4 4 0,-4 0 0,5-4 0,-6 9 0,1-9 0,4-4 0,-3 6 0,2-5 0,-3 9 0,-1 3 0,-3-9 0,2 9 0,-7-3 0,7 4 0,-7-4 0,3 3 0,0-4 0,-3 10 0,3-3 0,-4 8 0,0-8 0,0 7 0,0-3 0,0 1 0,0 2 0,0-3 0,0 5 0,0 0 0,0-1 0,0 1 0,0 0 0,0-5 0,0 4 0,0-9 0,-3 9 0,-2-8 0,-4 7 0,4-7 0,-2 3 0,6-4 0,-8-1 0,4 1 0,-4-6 0,3-1 0,-2 0 0,2-4 0,1 10 0,-3-5 0,3-2 0,-4 10 0,4-10 0,-3 17 0,4-4 0,-1 5 0,-2-1 0,2 1 0,-3 3 0,3-2 0,-2 6 0,2-6 0,-3 6 0,0-6 0,-1 2 0,1 0 0,-5-2 0,4 5 0,-4-2 0,5 1 0,-1 2 0,1-3 0,0 0 0,0 4 0,-1-4 0,1 4 0,0 0 0,-1 0 0,1 0 0,0 0 0,-1 0 0,1 0 0,0 0 0,0 0 0,-1 0 0,1 0 0,0 0 0,-5 0 0,3 0 0,-2 0 0,3 0 0,1 0 0,0 0 0,0 0 0,-1 0 0,1 0 0,0 0 0,-1 0 0,1 0 0,0 0 0,-1 0 0,1 0 0,0 0 0,0 0 0,-1 0 0,5 4 0,0-4 0,4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6:51.2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75 121 24575,'13'0'0,"-1"0"0,-4 0 0,1 0 0,-1 0 0,0 0 0,1 0 0,-1 0 0,0 0 0,1 0 0,-1 3 0,-4 2 0,4-1 0,-4 4 0,5-4 0,-1 5 0,0-1 0,-3 0 0,2-3 0,-6 2 0,3-2 0,0 0 0,-3 2 0,2-2 0,-3 3 0,0 0 0,0 0 0,0 1 0,0-1 0,0 0 0,0 1 0,0-1 0,-3-3 0,-2-2 0,-3-3 0,-1 0 0,1 0 0,0 0 0,-1 0 0,1 0 0,0 0 0,0 0 0,-1 0 0,1 0 0,0 0 0,-1 0 0,1 0 0,0 0 0,-1-3 0,1-2 0,0-3 0,0-1 0,-1 1 0,1 0 0,0 3 0,3-2 0,-2 6 0,6-7 0,-7 7 0,7-6 0,-6 6 0,6-6 0,-6 6 0,6-6 0,-3 2 0,0-3 0,4-1 0,-4 1 0,4 0 0,0-1 0,-4 1 0,3-5 0,-2 4 0,3-4 0,0 5 0,0-5 0,0 4 0,0-4 0,0 5 0,0-1 0,0 1 0,0 0 0,0-1 0,0 1 0,3 3 0,2 2 0,3 3 0,0 0 0,1 0 0,-1 0 0,0 0 0,1 0 0,-1 0 0,0 0 0,-3 3 0,2-2 0,-6 7 0,7-7 0,-8 6 0,8-2 0,-4-1 0,1 4 0,2-4 0,-6 5 0,7-5 0,-7 4 0,2-4 0,1 4 0,1 1 0,3-1 0,0 0 0,-3 1 0,2-1 0,-6 0 0,7 1 0,-8-1 0,8 0 0,-7 0 0,2 1 0,-3-1 0,0 0 0,0 1 0,0-1 0,0 0 0,0 1 0,0-1 0,0 0 0,0 0 0,-3-3 0,-2-1 0,-3-4 0,-5 0 0,4 0 0,-4 0 0,5 0 0,-1 0 0,1 0 0,0 0 0,-5-4 0,3-1 0,-3-8 0,5 3 0,-1-2 0,1 3 0,-1-4 0,1 4 0,3-4 0,-3 5 0,7 0 0,-2-1 0,3 1 0,0 0 0,0-5 0,0 7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0T05:49:03.780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6017,'0'-64,"0"12,0 43,0-10,0-14,0 8,0-14,0 22,0-6,0-10,0 12,0-16,4 14,-3-4,3-3,-4 6,4-1,1-5,-1 11,0-15,0 10,-4-4,8-2,-7 10,7-15,-7 9,8-2,-8 0,7 3,-7-6,8 1,-8 5,8 1,-8-7,7 9,-7-15,7 17,-7-12,8 12,-8-10,6 7,-6-4,3 1,-4 0,0 0,0 0,0-4,0 6,4-11,-3 14,3-5,-4-1,0 7,4-15,-3 15,3-7,-4 1,0 5,0-14,0 15,0-7,0 1,0 6,0-11,0 7,0 0,0-8,0 7,0-8,0 8,0-4,0 4,0-5,0-1,0 1,0 0,0 5,0-4,0 4,0 0,0-7,0 12,0-15,0 15,0-7,0 0,0 2,0-3,0-1,0 9,0-9,0 4,0-5,0 5,0-10,0 9,0-11,0 12,0-4,0 4,0 0,0-3,0 3,0-6,0 6,0-4,0 4,0-5,4 5,-3-4,4 4,-1 0,-3-4,3 2,0 1,-3-4,3 7,-4-4,4 0,-3-4,6 7,-6-3,12-8,-7 12,3-12,4 3,-7 10,8-15,-4 12,-5-5,4-6,-3 4,0-4,-1 5,-1 6,-3-7,3 13,3-15,-5 11,5-4,-7-2,0 9,0-10,0-1,0 6,0-5,0-2,0 10,0-15,0 17,0-9,0-4,0 6,0-10,0 12,0-5,0 0,0 0,0-1,0 1,0 0,0-7,0 0,0-7,0 0,0 6,0-4,0 4,0 0,0 2,0 5,0 1,0 0,0 5,0-4,0-4,0 1,0-2,0 5,0 5,0-7,0 1,0 0,0 0,0-1,0-5,0 4,0-4,0 6,0-1,0 1,0 5,0-7,0 12,0-10,0 3,0 4,5-6,-1 6,5-3,-1-1,-3 4,3-3,-3 3,8-8,-7 12,10-15,-9 14,5-3,-2-5,2 9,1-10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14.2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1111 10 24575,'-13'0'0,"1"0"0,4 0 0,0 0 0,-1 0 0,-3 0 0,2 0 0,-2 0 0,-1 0 0,3 0 0,-7 0 0,8 0 0,-4 0 0,5 0 0,-5-5 0,3 4 0,-7-3 0,8 4 0,-9 0 0,9 0 0,-8 0 0,7 0 0,-7 0 0,3 0 0,0 0 0,1 0 0,1 0 0,-2 0 0,-8 0 0,7 0 0,-6 0 0,7 0 0,0 0 0,-3 0 0,3 0 0,0 0 0,-3 0 0,7 0 0,-7 0 0,8 0 0,-9 0 0,9 0 0,-8 0 0,7 0 0,-2 0 0,-1 0 0,3 0 0,-7 0 0,8 0 0,-4 0 0,0 0 0,4 0 0,-4 0 0,5 0 0,-5 0 0,3 0 0,-2 0 0,3 0 0,1 0 0,-5 0 0,4 0 0,-4 0 0,5 4 0,-5-3 0,4 3 0,-4-1 0,5 2 0,-5 0 0,3 2 0,-7-2 0,8 3 0,-4 1 0,0-4 0,4 2 0,-9-2 0,9 0 0,-4 3 0,0-3 0,4 3 0,-4-3 0,5 2 0,-5-2 0,4 4 0,-4-1 0,5 1 0,-1-1 0,1 0 0,0 1 0,-1-1 0,5 0 0,-3 1 0,6-1 0,-7 0 0,7 0 0,-2 1 0,-1-1 0,3 0 0,-3 1 0,4 7 0,0-6 0,0 7 0,0-9 0,0 0 0,0 5 0,0-3 0,0 2 0,0-3 0,0-1 0,0 5 0,0-4 0,0 4 0,0-5 0,0 5 0,0-3 0,0 2 0,0 1 0,0-4 0,0 9 0,0-4 0,0 0 0,0 3 0,0-8 0,0 8 0,0-3 0,0 0 0,0 4 0,0-5 0,4 1 0,-3 4 0,3-9 0,0 8 0,-3-3 0,6 0 0,-6 3 0,7-7 0,-3 7 0,-1-3 0,4 0 0,-3 3 0,0-7 0,3 7 0,-7-8 0,7 4 0,-3 3 0,3-5 0,1 5 0,-4-7 0,2-1 0,-2 5 0,3-4 0,-3 4 0,3-5 0,-4 0 0,1 1 0,2-1 0,-2 0 0,3 1 0,1-1 0,-1 0 0,0-3 0,-3 2 0,2-2 0,-2-1 0,7 7 0,-3-9 0,3 6 0,-4-5 0,1 2 0,-1 0 0,0 2 0,0-6 0,1 6 0,-1-6 0,0 7 0,1-7 0,-1 6 0,0-3 0,5 1 0,1 3 0,4-7 0,-4 7 0,4-3 0,-5-1 0,6 5 0,-1-8 0,1 3 0,-1 0 0,0-3 0,1 7 0,3-7 0,-3 3 0,-1-4 0,-1 0 0,-8 0 0,9 4 0,-9-3 0,8 3 0,-3-4 0,0 0 0,3 0 0,-7 0 0,7 0 0,-3 0 0,0 0 0,3 0 0,-3 0 0,4 0 0,-4 0 0,3 0 0,6 0 0,-7 0 0,9 0 0,-11-4 0,0 3 0,3-7 0,-8 3 0,9 0 0,-9-2 0,4 2 0,-5 1 0,0-4 0,1 4 0,-1-1 0,0-2 0,1 2 0,-1 0 0,0-2 0,-3 2 0,2-3 0,-2 0 0,-1 0 0,4-1 0,-3-4 0,0 4 0,2-4 0,-2 1 0,0 2 0,3-7 0,-3 7 0,4-7 0,-4 3 0,3-9 0,-3 3 0,5-9 0,0 4 0,0-5 0,0-1 0,0 1 0,0 5 0,0-4 0,0 4 0,-1 0 0,1 2 0,-1 4 0,0 1 0,0 4 0,-4-3 0,3 7 0,-7-2 0,2-1 0,-3 3 0,0-7 0,0 8 0,0-4 0,0 5 0,0-5 0,0 3 0,0-2 0,0 3 0,0 1 0,0-5 0,0 4 0,0-4 0,0 5 0,0 0 0,0-5 0,0 3 0,0-2 0,0 3 0,-4-4 0,3 4 0,-7-7 0,7 6 0,-2-2 0,-1 4 0,3 0 0,-6-1 0,6 1 0,-7 0 0,8 0 0,-8-1 0,4 5 0,-5-4 0,5 4 0,-4-5 0,4 5 0,-5-4 0,1 4 0,3-4 0,-2 3 0,2-2 0,-3 6 0,0-7 0,0 7 0,-1-6 0,1 6 0,-5-7 0,4 4 0,-4-1 0,5-3 0,-1 7 0,1-6 0,0 2 0,-1 1 0,1-4 0,0 7 0,3-6 0,-2 2 0,2 1 0,-3 0 0,0 0 0,-1 3 0,1-2 0,3-1 0,-2 3 0,2-3 0,1 1 0,-3 2 0,2-3 0,-3 4 0,-1 0 0,1 0 0,0 0 0,-1 0 0,1 0 0,0 0 0,3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32.3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32.6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32.8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33.0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36.9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51 162 24575,'0'-13'0,"0"-3"0,0 6 0,0-2 0,0 3 0,0 1 0,0 0 0,0-1 0,0 1 0,0 0 0,3 3 0,-2-2 0,7 6 0,-7-7 0,6 8 0,-2-4 0,3 4 0,0-4 0,1 3 0,-1-2 0,-3-1 0,2 3 0,-3-3 0,5 1 0,-1 2 0,0-3 0,1 4 0,-1 0 0,0 0 0,1 0 0,-1 0 0,0 0 0,0 4 0,-3 0 0,-1 5 0,-4-1 0,3 0 0,-2 0 0,3 1 0,-4-1 0,0 0 0,0 1 0,0-1 0,0 0 0,0 1 0,0-1 0,0 0 0,0 0 0,0 1 0,0-1 0,0 0 0,0 1 0,-4-1 0,0 0 0,-5-3 0,1-1 0,4-1 0,-4-2 0,4 6 0,-5-6 0,1 3 0,0-4 0,-1 0 0,1 0 0,0 0 0,-1 0 0,1 0 0,0 0 0,0 0 0,-1 0 0,1 0 0,0 0 0,-1 0 0,1 0 0,0 0 0,0 0 0,-1-4 0,1-5 0,-1 0 0,4-4 0,1 5 0,4 0 0,-3 3 0,2-2 0,-3 2 0,4-3 0,0-1 0,0 1 0,0 0 0,0-1 0,0 1 0,0 0 0,0 0 0,0-1 0,0 1 0,0 0 0,0-1 0,0 1 0,0 0 0,0-1 0,0 1 0,4 4 0,0 0 0,5 4 0,-1 0 0,0 0 0,1 0 0,-1 0 0,0 0 0,1 0 0,-1 0 0,0 0 0,0 0 0,1 0 0,-1 0 0,0 0 0,1 0 0,-1 0 0,0 4 0,0-4 0,1 8 0,-1-7 0,-3 6 0,2-6 0,-6 6 0,6-6 0,-2 7 0,3-4 0,1 5 0,-5-1 0,4-3 0,-8 2 0,4-2 0,0-1 0,-3 4 0,6-4 0,-6 4 0,3 1 0,-1-5 0,-2 4 0,3-4 0,0 1 0,-3 2 0,2-2 0,-3 3 0,0 1 0,0-1 0,0 0 0,0 0 0,0 1 0,0-1 0,0 0 0,-3-3 0,-2-1 0,-3-4 0,-1 0 0,1 0 0,0 0 0,0 0 0,-1 0 0,1 0 0,0 0 0,-1 0 0,1 0 0,0 0 0,-1 0 0,1 0 0,0 0 0,0-4 0,-1 3 0,5-6 0,-4 6 0,7-7 0,-6 4 0,6-5 0,-3 5 0,4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41.8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125 225 24575,'-5'-8'0,"-2"-1"0,6 1 0,-3 0 0,4-1 0,0 1 0,0 0 0,0 0 0,0-1 0,0 1 0,0 0 0,0-1 0,0 1 0,0 0 0,0-1 0,0 1 0,0 0 0,0 0 0,0-1 0,0 1 0,0 0 0,0-1 0,4 1 0,0 3 0,5 2 0,-1 3 0,0 0 0,1 0 0,-1 0 0,0 0 0,1 0 0,-1 3 0,0 2 0,-3 3 0,2-3 0,-6 2 0,6-2 0,-6 3 0,7-3 0,-7 2 0,2-2 0,1-1 0,-3 4 0,3-4 0,-1 5 0,-2-1 0,3 0 0,0 1 0,-3-1 0,2 0 0,-3 1 0,0-1 0,0 0 0,4 0 0,-3 1 0,2-1 0,-3 0 0,0 1 0,0-1 0,-3-3 0,-2-2 0,-3-3 0,0 0 0,-1 0 0,1 0 0,0 0 0,-1 0 0,1 0 0,0 0 0,0-3 0,-1-2 0,1 0 0,0-2 0,-1 2 0,1 1 0,0 0 0,-1 4 0,5-4 0,-4 3 0,4-2 0,-4 3 0,-1 0 0,5-4 0,-4 3 0,4-6 0,-5 6 0,5-7 0,-4 8 0,4-8 0,-5 4 0,5-5 0,-4 5 0,8-4 0,-8 4 0,7-5 0,-2 1 0,3 0 0,-4-1 0,3 1 0,-3 0 0,4 0 0,0-1 0,0 1 0,0 0 0,0-1 0,0 1 0,0 0 0,0-1 0,0 1 0,4 4 0,1 0 0,3 4 0,0 0 0,0 0 0,1 4 0,-1-3 0,-3 6 0,2-6 0,-2 6 0,3-6 0,-3 6 0,2-6 0,-6 7 0,6-7 0,-6 6 0,7-6 0,-8 6 0,4-2 0,0 0 0,-3 2 0,2-2 0,1 3 0,-3 0 0,6 0 0,-6 1 0,3-1 0,-4 0 0,4 1 0,-3-1 0,2 0 0,-3 1 0,0-1 0,0 0 0,0 0 0,0 1 0,0-1 0,0 0 0,0 1 0,0-1 0,0 0 0,0 1 0,0-1 0,0 0 0,0 0 0,0 1 0,0-1 0,0 0 0,-3-3 0,-2-1 0,-3-4 0,-1 0 0,1 0 0,0 0 0,0 0 0,-1 0 0,1 0 0,0 0 0,-1-4 0,1 3 0,3-6 0,-2 2 0,2-3 0,1-1 0,-4 1 0,8 0 0,-8 0 0,7-5 0,-2-1 0,3 0 0,-4 1 0,3 5 0,-3 0 0,4-5 0,0 3 0,0-2 0,0 3 0,0 1 0,0 0 0,0-1 0,0 1 0,0 0 0,0 0 0,0-1 0,0 1 0,0 0 0,0-1 0,0 1 0,4 3 0,1 2 0,3 3 0,0 0 0,0 0 0,1 0 0,-1 0 0,0 0 0,1 0 0,-1 0 0,0 0 0,1 0 0,-1 0 0,0 0 0,0 0 0,1 0 0,-1 0 0,-3 3 0,2-2 0,-6 7 0,6-4 0,-6 5 0,7-1 0,-7 0 0,2 1 0,1-1 0,-3 0 0,3 0 0,-1 1 0,-2-1 0,3 0 0,-1 1 0,-2-1 0,3 0 0,-4 1 0,4-1 0,-3 0 0,2 0 0,-3 1 0,0-1 0,0 0 0,0 1 0,0-1 0,0 0 0,0 0 0,0 1 0,0-1 0,-3-3 0,-2-2 0,-3-3 0,0 0 0,-1 0 0,1-3 0,3-2 0,-2-3 0,6-1 0,-3 1 0,4 4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6:28.3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67 175 24575,'0'-13'0,"0"1"0,0 3 0,4 5 0,-3-4 0,6 8 0,-2-4 0,3 4 0,0 0 0,1 0 0,-5 4 0,0 0 0,0 1 0,-3 2 0,2-2 0,1-1 0,-3 4 0,3-4 0,-4 5 0,3-1 0,-2 0 0,3 1 0,-4-1 0,0 0 0,-4-3 0,0-2 0,-5-3 0,1 0 0,0 0 0,-1 0 0,5-3 0,-4 2 0,7-7 0,-6 8 0,2-8 0,-3 4 0,0-5 0,0 5 0,3-4 0,-2 4 0,2-5 0,0 1 0,-2 3 0,6-2 0,-3 2 0,4-3 0,-3 4 0,2-4 0,-3 4 0,4-5 0,0 1 0,0 0 0,-4-1 0,3 1 0,-2 0 0,3-1 0,0 1 0,0 0 0,0 0 0,0-1 0,0 1 0,3 3 0,-2-2 0,7 6 0,-4-3 0,5 4 0,-1 0 0,0 0 0,1 0 0,-1 0 0,-4 4 0,4-3 0,-7 6 0,2-2 0,1 0 0,-3 2 0,6-2 0,-6 3 0,7-4 0,-7 4 0,6-4 0,-6 5 0,6-5 0,-6 4 0,7-4 0,-7 5 0,6-1 0,-6 0 0,3 1 0,-1-5 0,-2 4 0,3-4 0,-4 4 0,4 1 0,-4-1 0,4 0 0,-4 1 0,0-1 0,0 0 0,0 1 0,0-1 0,-4-4 0,0 0 0,-4-4 0,-1 0 0,5-4 0,0 0 0,0-4 0,3-1 0,-2-4 0,-1 4 0,3-4 0,-3 5 0,0-5 0,3 4 0,-3-4 0,4 5 0,0-1 0,-4 1 0,4 0 0,-4-1 0,4 1 0,0 0 0,-4 3 0,3-2 0,-2 2 0,3-3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2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03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2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05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24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3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4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50F955-37C9-1F4E-951F-27D1E4C8095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6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6" r:id="rId16"/>
    <p:sldLayoutId id="21474842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7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image" Target="../media/image15.jpeg"/><Relationship Id="rId21" Type="http://schemas.openxmlformats.org/officeDocument/2006/relationships/customXml" Target="../ink/ink11.xml"/><Relationship Id="rId7" Type="http://schemas.openxmlformats.org/officeDocument/2006/relationships/image" Target="../media/image17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14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24.png"/><Relationship Id="rId5" Type="http://schemas.openxmlformats.org/officeDocument/2006/relationships/image" Target="../media/image16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4" Type="http://schemas.openxmlformats.org/officeDocument/2006/relationships/customXml" Target="../ink/ink1.xml"/><Relationship Id="rId9" Type="http://schemas.openxmlformats.org/officeDocument/2006/relationships/image" Target="../media/image18.png"/><Relationship Id="rId14" Type="http://schemas.openxmlformats.org/officeDocument/2006/relationships/image" Target="../media/image19.png"/><Relationship Id="rId2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C935-AB09-FF41-86EF-2E08B8C3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361" y="1176259"/>
            <a:ext cx="11395276" cy="1077423"/>
          </a:xfrm>
        </p:spPr>
        <p:txBody>
          <a:bodyPr>
            <a:normAutofit/>
          </a:bodyPr>
          <a:lstStyle/>
          <a:p>
            <a:r>
              <a:rPr lang="en-US" sz="5500" dirty="0"/>
              <a:t>National Level Hate Crime 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6EA71-D1CB-024B-98EE-C0EF4DAA1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4929" y="5663891"/>
            <a:ext cx="5362140" cy="745373"/>
          </a:xfrm>
        </p:spPr>
        <p:txBody>
          <a:bodyPr>
            <a:normAutofit/>
          </a:bodyPr>
          <a:lstStyle/>
          <a:p>
            <a:r>
              <a:rPr lang="en-US" sz="3600" b="1" dirty="0"/>
              <a:t>By: Ayesha &amp; Anusha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6C016B7-8C06-EF40-BF82-EBBEDA7EB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55" y="2364130"/>
            <a:ext cx="4887089" cy="30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2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6CD56CF-64DC-D340-AC6B-F691A52FF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2" y="180473"/>
            <a:ext cx="7053263" cy="649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look centre encourage victims to report hate crime in Cleveland -  Cleveland Police and Crime Commissioner">
            <a:extLst>
              <a:ext uri="{FF2B5EF4-FFF2-40B4-BE49-F238E27FC236}">
                <a16:creationId xmlns:a16="http://schemas.microsoft.com/office/drawing/2014/main" id="{FACC38B0-4776-4544-94E7-92FB3C20F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722" y="2418788"/>
            <a:ext cx="4047408" cy="40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39CF4D-236B-1646-992E-29C07F089EF7}"/>
              </a:ext>
            </a:extLst>
          </p:cNvPr>
          <p:cNvSpPr/>
          <p:nvPr/>
        </p:nvSpPr>
        <p:spPr>
          <a:xfrm>
            <a:off x="7227788" y="1218459"/>
            <a:ext cx="4964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1717"/>
                </a:solidFill>
                <a:latin typeface="Montserrat" panose="020F0502020204030204" pitchFamily="34" charset="0"/>
              </a:rPr>
              <a:t>“Misunderstanding arising from ignorance breeds fear, and fear remains the greatest enemy of peace.”</a:t>
            </a:r>
            <a:br>
              <a:rPr lang="en-US" dirty="0"/>
            </a:br>
            <a:r>
              <a:rPr lang="en-US" dirty="0">
                <a:solidFill>
                  <a:srgbClr val="171717"/>
                </a:solidFill>
                <a:latin typeface="Montserrat" panose="020F0502020204030204" pitchFamily="34" charset="0"/>
              </a:rPr>
              <a:t>– </a:t>
            </a:r>
            <a:r>
              <a:rPr lang="en-US" b="1" dirty="0">
                <a:solidFill>
                  <a:srgbClr val="171717"/>
                </a:solidFill>
                <a:latin typeface="Montserrat" panose="020F0502020204030204" pitchFamily="34" charset="0"/>
              </a:rPr>
              <a:t>Lester B. Pearson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388D68-8DD4-B84E-9D19-E79C88C4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" y="1332166"/>
            <a:ext cx="6967009" cy="45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1BA251-C6EE-664E-8EAA-ADF655225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6512" y="2382520"/>
            <a:ext cx="4442856" cy="2495915"/>
          </a:xfrm>
        </p:spPr>
      </p:pic>
    </p:spTree>
    <p:extLst>
      <p:ext uri="{BB962C8B-B14F-4D97-AF65-F5344CB8AC3E}">
        <p14:creationId xmlns:p14="http://schemas.microsoft.com/office/powerpoint/2010/main" val="12235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18C8-47AF-4F46-8B9C-111F5086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that Influence the Spike (Anti-Asian)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FD67-3B0B-7B44-8A1C-C817082D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48567"/>
            <a:ext cx="5795075" cy="3939744"/>
          </a:xfrm>
        </p:spPr>
        <p:txBody>
          <a:bodyPr/>
          <a:lstStyle/>
          <a:p>
            <a:r>
              <a:rPr lang="en-US" sz="2400" dirty="0"/>
              <a:t>Average count (2018-2020): 196</a:t>
            </a:r>
          </a:p>
          <a:p>
            <a:r>
              <a:rPr lang="en-US" sz="2400" dirty="0"/>
              <a:t>Anti-Asian hate crimes rose 73% from 2019 to 2020</a:t>
            </a:r>
          </a:p>
          <a:p>
            <a:r>
              <a:rPr lang="en-US" sz="2400" dirty="0"/>
              <a:t>COVID: end of 2019</a:t>
            </a:r>
          </a:p>
          <a:p>
            <a:r>
              <a:rPr lang="en-US" sz="2400" dirty="0"/>
              <a:t>Political climate: “Chinese Virus”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B00A6D-21E5-E442-8CFA-BB5D02FF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35" y="2367654"/>
            <a:ext cx="4749056" cy="25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DCDC-6804-924F-931F-E5BA6CEC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863" y="1207005"/>
            <a:ext cx="4728411" cy="176939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“My faith was viewed as a curiosity not a threat but that morning things changed.”</a:t>
            </a:r>
          </a:p>
          <a:p>
            <a:pPr marL="0" indent="0">
              <a:buNone/>
            </a:pPr>
            <a:r>
              <a:rPr lang="en-US" dirty="0"/>
              <a:t>                          -Farhana Khera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89E203-BAD1-5C46-AC1D-24566719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4" y="894038"/>
            <a:ext cx="6126866" cy="59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A82CA-E481-AC4E-BA6B-449B8CC3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83" y="3161834"/>
            <a:ext cx="4814973" cy="31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4CCD-9B66-FC4C-A8B9-32B13802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that Influence the Spike (Anti-Muslim)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2184-BCAD-EE4B-B984-D89806E1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Misconceptions</a:t>
            </a:r>
          </a:p>
          <a:p>
            <a:r>
              <a:rPr lang="en-US" sz="2400" dirty="0"/>
              <a:t>Fear</a:t>
            </a:r>
          </a:p>
          <a:p>
            <a:r>
              <a:rPr lang="en-US" sz="2400" dirty="0"/>
              <a:t>Mistaken Identity: some were for being perceived as Muslim</a:t>
            </a:r>
          </a:p>
          <a:p>
            <a:r>
              <a:rPr lang="en-US" sz="2400" dirty="0"/>
              <a:t>Hate crimes against Muslims rose 1620%</a:t>
            </a:r>
          </a:p>
          <a:p>
            <a:r>
              <a:rPr lang="en-US" sz="2400" dirty="0"/>
              <a:t>Hate crimes against Arabs rose 568%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7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716475A-A941-184A-B839-C0D4AF43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4" y="442461"/>
            <a:ext cx="6335491" cy="6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AFEFF9-54C6-C74A-878C-5C382528247D}"/>
              </a:ext>
            </a:extLst>
          </p:cNvPr>
          <p:cNvSpPr txBox="1"/>
          <p:nvPr/>
        </p:nvSpPr>
        <p:spPr>
          <a:xfrm>
            <a:off x="6833444" y="1397945"/>
            <a:ext cx="49771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“We black men have a hard enough time in our own struggle for justice.”</a:t>
            </a:r>
          </a:p>
          <a:p>
            <a:r>
              <a:rPr lang="en-US" sz="2100" dirty="0"/>
              <a:t>                           -Malcom X</a:t>
            </a:r>
          </a:p>
        </p:txBody>
      </p:sp>
      <p:pic>
        <p:nvPicPr>
          <p:cNvPr id="4100" name="Picture 4" descr="Art &amp;amp; Anti-Racism - Art &amp;amp; Design Research - Lesley University Library at  Lesley University">
            <a:extLst>
              <a:ext uri="{FF2B5EF4-FFF2-40B4-BE49-F238E27FC236}">
                <a16:creationId xmlns:a16="http://schemas.microsoft.com/office/drawing/2014/main" id="{D9615C5B-27F1-CF49-8047-7192915E0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713" y="2657639"/>
            <a:ext cx="2291133" cy="34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8053D1-2F53-0D4A-923D-6314DE3EB258}"/>
                  </a:ext>
                </a:extLst>
              </p14:cNvPr>
              <p14:cNvContentPartPr/>
              <p14:nvPr/>
            </p14:nvContentPartPr>
            <p14:xfrm>
              <a:off x="576879" y="6170778"/>
              <a:ext cx="480240" cy="51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8053D1-2F53-0D4A-923D-6314DE3EB2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239" y="6153138"/>
                <a:ext cx="51588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0C6C6F-254A-BA47-B461-F9064B5633AA}"/>
                  </a:ext>
                </a:extLst>
              </p14:cNvPr>
              <p14:cNvContentPartPr/>
              <p14:nvPr/>
            </p14:nvContentPartPr>
            <p14:xfrm>
              <a:off x="1497399" y="6189498"/>
              <a:ext cx="469080" cy="41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0C6C6F-254A-BA47-B461-F9064B5633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9399" y="6171498"/>
                <a:ext cx="504720" cy="45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9E75B80-4A19-EC4B-B7B4-09CB9D9263DD}"/>
              </a:ext>
            </a:extLst>
          </p:cNvPr>
          <p:cNvGrpSpPr/>
          <p:nvPr/>
        </p:nvGrpSpPr>
        <p:grpSpPr>
          <a:xfrm>
            <a:off x="987279" y="5960178"/>
            <a:ext cx="92880" cy="78120"/>
            <a:chOff x="987279" y="5960178"/>
            <a:chExt cx="92880" cy="7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F3D65E-4556-8A48-B222-B9EA6F9A77E9}"/>
                    </a:ext>
                  </a:extLst>
                </p14:cNvPr>
                <p14:cNvContentPartPr/>
                <p14:nvPr/>
              </p14:nvContentPartPr>
              <p14:xfrm>
                <a:off x="1033719" y="601813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F3D65E-4556-8A48-B222-B9EA6F9A7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5719" y="60001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1DB202-CE13-C942-A557-0F6DA365325A}"/>
                    </a:ext>
                  </a:extLst>
                </p14:cNvPr>
                <p14:cNvContentPartPr/>
                <p14:nvPr/>
              </p14:nvContentPartPr>
              <p14:xfrm>
                <a:off x="1033719" y="6018138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1DB202-CE13-C942-A557-0F6DA36532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5719" y="60001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271F0-7F02-2A4C-944F-2ACE5C294D59}"/>
                    </a:ext>
                  </a:extLst>
                </p14:cNvPr>
                <p14:cNvContentPartPr/>
                <p14:nvPr/>
              </p14:nvContentPartPr>
              <p14:xfrm>
                <a:off x="1033719" y="601813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271F0-7F02-2A4C-944F-2ACE5C294D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5719" y="60001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E89F84-CD86-EF47-834F-97E6C395B94D}"/>
                    </a:ext>
                  </a:extLst>
                </p14:cNvPr>
                <p14:cNvContentPartPr/>
                <p14:nvPr/>
              </p14:nvContentPartPr>
              <p14:xfrm>
                <a:off x="1033719" y="601813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E89F84-CD86-EF47-834F-97E6C395B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5719" y="60001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4E0D52-D7FA-3342-A00B-D7B860A8B9AA}"/>
                    </a:ext>
                  </a:extLst>
                </p14:cNvPr>
                <p14:cNvContentPartPr/>
                <p14:nvPr/>
              </p14:nvContentPartPr>
              <p14:xfrm>
                <a:off x="987279" y="5960178"/>
                <a:ext cx="92880" cy="78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4E0D52-D7FA-3342-A00B-D7B860A8B9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9279" y="5942538"/>
                  <a:ext cx="12852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D277C8-1F1C-084E-AC29-53EA84F676BB}"/>
                  </a:ext>
                </a:extLst>
              </p14:cNvPr>
              <p14:cNvContentPartPr/>
              <p14:nvPr/>
            </p14:nvContentPartPr>
            <p14:xfrm>
              <a:off x="1860999" y="929898"/>
              <a:ext cx="92880" cy="108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D277C8-1F1C-084E-AC29-53EA84F676B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999" y="912258"/>
                <a:ext cx="1285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E6A8B9-3027-264E-AD18-F507334C9CF6}"/>
                  </a:ext>
                </a:extLst>
              </p14:cNvPr>
              <p14:cNvContentPartPr/>
              <p14:nvPr/>
            </p14:nvContentPartPr>
            <p14:xfrm>
              <a:off x="5239959" y="5636178"/>
              <a:ext cx="54000" cy="81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E6A8B9-3027-264E-AD18-F507334C9C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22319" y="5618178"/>
                <a:ext cx="896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0733CE-8037-B64D-9261-6C3DC954BC87}"/>
                  </a:ext>
                </a:extLst>
              </p14:cNvPr>
              <p14:cNvContentPartPr/>
              <p14:nvPr/>
            </p14:nvContentPartPr>
            <p14:xfrm>
              <a:off x="5043399" y="6235218"/>
              <a:ext cx="444960" cy="365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0733CE-8037-B64D-9261-6C3DC954BC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25759" y="6217218"/>
                <a:ext cx="4806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D9A7DB-2CD6-5C46-9ED1-B3EEB93636C6}"/>
                  </a:ext>
                </a:extLst>
              </p14:cNvPr>
              <p14:cNvContentPartPr/>
              <p14:nvPr/>
            </p14:nvContentPartPr>
            <p14:xfrm>
              <a:off x="5951319" y="6173658"/>
              <a:ext cx="415440" cy="45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D9A7DB-2CD6-5C46-9ED1-B3EEB93636C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33679" y="6156018"/>
                <a:ext cx="451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3E7695-781E-364C-907F-352FD87584E2}"/>
                  </a:ext>
                </a:extLst>
              </p14:cNvPr>
              <p14:cNvContentPartPr/>
              <p14:nvPr/>
            </p14:nvContentPartPr>
            <p14:xfrm>
              <a:off x="6102519" y="2903418"/>
              <a:ext cx="87120" cy="10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3E7695-781E-364C-907F-352FD87584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84879" y="2885778"/>
                <a:ext cx="122760" cy="135720"/>
              </a:xfrm>
              <a:prstGeom prst="rect">
                <a:avLst/>
              </a:prstGeom>
            </p:spPr>
          </p:pic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8672A8-833A-D04A-A2C3-A96916E0D232}"/>
              </a:ext>
            </a:extLst>
          </p:cNvPr>
          <p:cNvCxnSpPr>
            <a:cxnSpLocks/>
          </p:cNvCxnSpPr>
          <p:nvPr/>
        </p:nvCxnSpPr>
        <p:spPr>
          <a:xfrm flipV="1">
            <a:off x="5944801" y="2903418"/>
            <a:ext cx="214238" cy="2258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BDC20E4-D780-5E46-AF0C-FD45341D1FE6}"/>
                  </a:ext>
                </a:extLst>
              </p14:cNvPr>
              <p14:cNvContentPartPr/>
              <p14:nvPr/>
            </p14:nvContentPartPr>
            <p14:xfrm>
              <a:off x="6009022" y="2903418"/>
              <a:ext cx="160920" cy="2166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BDC20E4-D780-5E46-AF0C-FD45341D1F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19022" y="2723778"/>
                <a:ext cx="340560" cy="25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4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1815-935F-3647-BD7D-FB990DEB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that Influence the Spike (Anti-Black)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8EA-D20D-E949-A210-A47B78D1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552034"/>
          </a:xfrm>
        </p:spPr>
        <p:txBody>
          <a:bodyPr>
            <a:noAutofit/>
          </a:bodyPr>
          <a:lstStyle/>
          <a:p>
            <a:r>
              <a:rPr lang="en-US" sz="2200" dirty="0"/>
              <a:t>Overall increase between: 1990-1995</a:t>
            </a:r>
          </a:p>
          <a:p>
            <a:pPr lvl="1"/>
            <a:r>
              <a:rPr lang="en-US" sz="2200" dirty="0"/>
              <a:t>1991-1993: “tough on crime” policies—almost impossible for candidates to run for office and appear soft on crime. “Tough on crime” was essentially code for imprisonment of black men. </a:t>
            </a:r>
          </a:p>
          <a:p>
            <a:pPr lvl="1"/>
            <a:r>
              <a:rPr lang="en-US" sz="2200" dirty="0"/>
              <a:t>Public opinion: fear</a:t>
            </a:r>
          </a:p>
          <a:p>
            <a:pPr lvl="1"/>
            <a:r>
              <a:rPr lang="en-US" sz="2200" dirty="0"/>
              <a:t>Push for crime bill of 1994 </a:t>
            </a:r>
          </a:p>
          <a:p>
            <a:pPr lvl="1"/>
            <a:r>
              <a:rPr lang="en-US" sz="2200" dirty="0"/>
              <a:t>“Super Predator” </a:t>
            </a:r>
          </a:p>
          <a:p>
            <a:pPr lvl="1"/>
            <a:r>
              <a:rPr lang="en-US" sz="2200" dirty="0"/>
              <a:t>Central park 5 jogger case: Massive public pressure to lock them up </a:t>
            </a:r>
          </a:p>
          <a:p>
            <a:pPr lvl="1"/>
            <a:r>
              <a:rPr lang="en-US" sz="2200" dirty="0"/>
              <a:t>Resource: 13</a:t>
            </a:r>
            <a:r>
              <a:rPr lang="en-US" sz="2200" baseline="30000" dirty="0"/>
              <a:t>th</a:t>
            </a:r>
            <a:r>
              <a:rPr lang="en-US" sz="2200" dirty="0"/>
              <a:t> documentary (Netflix) </a:t>
            </a:r>
          </a:p>
        </p:txBody>
      </p:sp>
    </p:spTree>
    <p:extLst>
      <p:ext uri="{BB962C8B-B14F-4D97-AF65-F5344CB8AC3E}">
        <p14:creationId xmlns:p14="http://schemas.microsoft.com/office/powerpoint/2010/main" val="201318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D70-FFCA-1B45-A652-ACC589BB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that Influence the Spike (Anti-Black)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6F44-043B-DA4D-A582-08A571C2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Overall increase between: 2014-2020</a:t>
            </a:r>
          </a:p>
          <a:p>
            <a:pPr lvl="1"/>
            <a:r>
              <a:rPr lang="en-US" sz="2400" dirty="0"/>
              <a:t>Political Climate (2015-2016 &amp; 2017-2020) was such that it may have encouraged people to express their intolerance towards black Americans. </a:t>
            </a:r>
          </a:p>
          <a:p>
            <a:r>
              <a:rPr lang="en-US" sz="2400" dirty="0"/>
              <a:t>Spike in 2020—46% increase</a:t>
            </a:r>
          </a:p>
          <a:p>
            <a:pPr lvl="1"/>
            <a:r>
              <a:rPr lang="en-US" sz="2400" dirty="0"/>
              <a:t>A rise in hate crimes for a group that has already been the most victimized</a:t>
            </a:r>
          </a:p>
          <a:p>
            <a:pPr lvl="1"/>
            <a:r>
              <a:rPr lang="en-US" sz="2400" dirty="0"/>
              <a:t>2020 Protests due to police brutality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4">
      <a:dk1>
        <a:srgbClr val="000000"/>
      </a:dk1>
      <a:lt1>
        <a:srgbClr val="FFFFFF"/>
      </a:lt1>
      <a:dk2>
        <a:srgbClr val="C49888"/>
      </a:dk2>
      <a:lt2>
        <a:srgbClr val="EBEBEB"/>
      </a:lt2>
      <a:accent1>
        <a:srgbClr val="BAA38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{C3BB79CF-E8D3-A947-9C90-0AC1DE8F28FD}tf10001062</Template>
  <TotalTime>1481</TotalTime>
  <Words>291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Montserrat</vt:lpstr>
      <vt:lpstr>Wingdings 3</vt:lpstr>
      <vt:lpstr>Ion</vt:lpstr>
      <vt:lpstr>National Level Hate Crime Count</vt:lpstr>
      <vt:lpstr>PowerPoint Presentation</vt:lpstr>
      <vt:lpstr>PowerPoint Presentation</vt:lpstr>
      <vt:lpstr>Factors that Influence the Spike (Anti-Asian)</vt:lpstr>
      <vt:lpstr>PowerPoint Presentation</vt:lpstr>
      <vt:lpstr>Factors that Influence the Spike (Anti-Muslim)</vt:lpstr>
      <vt:lpstr>PowerPoint Presentation</vt:lpstr>
      <vt:lpstr>Factors that Influence the Spike (Anti-Black)</vt:lpstr>
      <vt:lpstr>Factors that Influence the Spike (Anti-Black)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level Hate Crime Count</dc:title>
  <dc:creator>Ayesha Patel</dc:creator>
  <cp:lastModifiedBy>Ayesha Patel</cp:lastModifiedBy>
  <cp:revision>7</cp:revision>
  <dcterms:created xsi:type="dcterms:W3CDTF">2021-11-09T23:45:29Z</dcterms:created>
  <dcterms:modified xsi:type="dcterms:W3CDTF">2021-11-11T00:41:02Z</dcterms:modified>
</cp:coreProperties>
</file>