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6" r:id="rId11"/>
    <p:sldId id="267" r:id="rId12"/>
    <p:sldId id="272" r:id="rId13"/>
    <p:sldId id="274" r:id="rId14"/>
    <p:sldId id="276" r:id="rId15"/>
    <p:sldId id="277" r:id="rId16"/>
    <p:sldId id="278" r:id="rId17"/>
    <p:sldId id="279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B1F4-5CBC-41CD-B276-9975178B4F47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7D5BBD7-E767-4DF0-A9D3-5630701EAFD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50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B1F4-5CBC-41CD-B276-9975178B4F47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BBD7-E767-4DF0-A9D3-5630701EAFDD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065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B1F4-5CBC-41CD-B276-9975178B4F47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BBD7-E767-4DF0-A9D3-5630701EAFD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49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B1F4-5CBC-41CD-B276-9975178B4F47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BBD7-E767-4DF0-A9D3-5630701EAFDD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28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B1F4-5CBC-41CD-B276-9975178B4F47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BBD7-E767-4DF0-A9D3-5630701EAFD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B1F4-5CBC-41CD-B276-9975178B4F47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BBD7-E767-4DF0-A9D3-5630701EAFDD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44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B1F4-5CBC-41CD-B276-9975178B4F47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BBD7-E767-4DF0-A9D3-5630701EAFDD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32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B1F4-5CBC-41CD-B276-9975178B4F47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BBD7-E767-4DF0-A9D3-5630701EAFDD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16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B1F4-5CBC-41CD-B276-9975178B4F47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BBD7-E767-4DF0-A9D3-5630701EA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45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B1F4-5CBC-41CD-B276-9975178B4F47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BBD7-E767-4DF0-A9D3-5630701EAFDD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79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F9DB1F4-5CBC-41CD-B276-9975178B4F47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BBD7-E767-4DF0-A9D3-5630701EAFDD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33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DB1F4-5CBC-41CD-B276-9975178B4F47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7D5BBD7-E767-4DF0-A9D3-5630701EAFD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89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CD72-4A72-D81E-B05B-F7DF7BA00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785365"/>
            <a:ext cx="8637073" cy="2541431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 </a:t>
            </a:r>
            <a:r>
              <a:rPr lang="en-I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18E2A-7423-3093-92DC-5D43006F5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Anusha g s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42361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4160-56BA-5186-97EB-7543FE2B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Bernoulli NAIVE BAYES CLASSIFIER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19C3F-F3D8-24C3-3A42-2D23A8952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4513"/>
            <a:ext cx="9603275" cy="3882899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only takes binary values.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most general example is where we check if each value will be whether or not a word that appears in a document.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Bernoulli distribution has two mutually exclusive outcomes : P(X=1)=p or P(X=0)=1-p.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Bernoulli Naive Bayes theorem, we can have multiple features but each one is assumed to be binary valued variable i.e. boolean.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</a:t>
            </a:r>
            <a:endParaRPr lang="en-US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Formula: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219A5ED-7725-B071-0B5F-751FC57C6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468" y="4929614"/>
            <a:ext cx="5249476" cy="55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38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0A47-4682-057E-92EC-D246CDF4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Multinomial Naive Bayes Classifier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E6F0B-58B3-89D8-021E-10E026AEE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Multinomial Naive Bayes algorithm is a probabilistic learning method that is mostly used in Natural Language Processing (NLP).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is based on the Bayes theorem and predicts the tag of a text such as a piece of email or newspaper article.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9B719E1-37E0-17DF-3908-4C7CE2B506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344706" cy="142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6DD41870-3165-A845-BAA4-51FCE1F9BE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936812" cy="93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16F029BB-464B-454C-D901-519FB62BC7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4BE8B3-BC02-493D-85BE-01D7DFBF1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435" y="3729318"/>
            <a:ext cx="4520581" cy="182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21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6D76-E3DE-F518-F2E9-F9B55139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naive bayes classifier </a:t>
            </a:r>
          </a:p>
        </p:txBody>
      </p:sp>
      <p:pic>
        <p:nvPicPr>
          <p:cNvPr id="1026" name="Picture 2" descr="example dataset">
            <a:extLst>
              <a:ext uri="{FF2B5EF4-FFF2-40B4-BE49-F238E27FC236}">
                <a16:creationId xmlns:a16="http://schemas.microsoft.com/office/drawing/2014/main" id="{A5D9F79C-84FB-B1FB-CC9D-2B299E242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436" y="1853754"/>
            <a:ext cx="5997388" cy="394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991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EA1A-953C-C8C3-D1F6-CD382B027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Assumptions of examples</a:t>
            </a:r>
            <a:br>
              <a:rPr lang="en-I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assumptions | Naive Bayes Algorithm ">
            <a:extLst>
              <a:ext uri="{FF2B5EF4-FFF2-40B4-BE49-F238E27FC236}">
                <a16:creationId xmlns:a16="http://schemas.microsoft.com/office/drawing/2014/main" id="{2A0BF5EA-51E7-0455-7505-310CD8337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1853755"/>
            <a:ext cx="9603275" cy="347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62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obabilities | Naive Bayes Algorithm ">
            <a:extLst>
              <a:ext uri="{FF2B5EF4-FFF2-40B4-BE49-F238E27FC236}">
                <a16:creationId xmlns:a16="http://schemas.microsoft.com/office/drawing/2014/main" id="{C64EFE43-618C-6B87-F8C1-8218ACE19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74" y="2061602"/>
            <a:ext cx="89630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1CF1EA-C0E3-C505-EC28-FF7EF9015DA4}"/>
              </a:ext>
            </a:extLst>
          </p:cNvPr>
          <p:cNvSpPr txBox="1"/>
          <p:nvPr/>
        </p:nvSpPr>
        <p:spPr>
          <a:xfrm>
            <a:off x="1478474" y="4212976"/>
            <a:ext cx="6100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New test data to be classified, suppose </a:t>
            </a: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test = (Cow, Medium, Black)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9925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6F3DFFE7-97D0-E472-4AF9-5CEAF9676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0450" y="1786077"/>
            <a:ext cx="7433786" cy="3431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petting an animal 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 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                                                                       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                                        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Probability of petting an animal">
            <a:extLst>
              <a:ext uri="{FF2B5EF4-FFF2-40B4-BE49-F238E27FC236}">
                <a16:creationId xmlns:a16="http://schemas.microsoft.com/office/drawing/2014/main" id="{D13D5B7B-D658-0934-F129-97318AF14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129" y="2433776"/>
            <a:ext cx="7987993" cy="111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Probability of petting an animal value">
            <a:extLst>
              <a:ext uri="{FF2B5EF4-FFF2-40B4-BE49-F238E27FC236}">
                <a16:creationId xmlns:a16="http://schemas.microsoft.com/office/drawing/2014/main" id="{ACC68F8B-02E3-0ED2-CBBB-5CAC0B938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082" y="3948250"/>
            <a:ext cx="3719711" cy="73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966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F48A013-B3A2-AF99-C9C4-0A1EAE816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850" y="1901768"/>
            <a:ext cx="7404244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the probability of not petting an animal: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 </a:t>
            </a:r>
            <a:r>
              <a:rPr kumimoji="0" lang="en-US" altLang="en-US" sz="57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                                                                  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 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                                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probability of not petting an animal | Naive bayes algorithm">
            <a:extLst>
              <a:ext uri="{FF2B5EF4-FFF2-40B4-BE49-F238E27FC236}">
                <a16:creationId xmlns:a16="http://schemas.microsoft.com/office/drawing/2014/main" id="{F375EAFC-97F4-C57F-D58A-1D4055019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165" y="2626659"/>
            <a:ext cx="7826188" cy="102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value">
            <a:extLst>
              <a:ext uri="{FF2B5EF4-FFF2-40B4-BE49-F238E27FC236}">
                <a16:creationId xmlns:a16="http://schemas.microsoft.com/office/drawing/2014/main" id="{83DAF1BB-A576-429F-511F-F46A66D99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612" y="4032868"/>
            <a:ext cx="354360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662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normalize the result | probability of not petting an animal">
            <a:extLst>
              <a:ext uri="{FF2B5EF4-FFF2-40B4-BE49-F238E27FC236}">
                <a16:creationId xmlns:a16="http://schemas.microsoft.com/office/drawing/2014/main" id="{5442AB4F-DCE9-5384-6322-735E49A61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023" y="2652054"/>
            <a:ext cx="56007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21E882-8BB9-0196-DCDF-29B3A5A5BB78}"/>
              </a:ext>
            </a:extLst>
          </p:cNvPr>
          <p:cNvSpPr txBox="1"/>
          <p:nvPr/>
        </p:nvSpPr>
        <p:spPr>
          <a:xfrm>
            <a:off x="1517277" y="2065474"/>
            <a:ext cx="6100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know P(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Yes|Test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)+P(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No|test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 1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F35FA6-3A5C-1B49-CC2C-EB2FA4B5C14C}"/>
              </a:ext>
            </a:extLst>
          </p:cNvPr>
          <p:cNvSpPr txBox="1"/>
          <p:nvPr/>
        </p:nvSpPr>
        <p:spPr>
          <a:xfrm>
            <a:off x="1517277" y="2611713"/>
            <a:ext cx="6100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So, we will normalize the result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: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7EE1D3-28C9-6B4F-1A07-01DF1FF77C73}"/>
              </a:ext>
            </a:extLst>
          </p:cNvPr>
          <p:cNvSpPr txBox="1"/>
          <p:nvPr/>
        </p:nvSpPr>
        <p:spPr>
          <a:xfrm>
            <a:off x="1624853" y="4810199"/>
            <a:ext cx="61004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see here that P(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Yes|Test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&gt; P(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No|Test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so the prediction that we can pet this animal is 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“Yes”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1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4D83-6BC9-1DE9-B6D2-C2E1E11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ED2F0-0833-5C14-1CF7-C64F51200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29629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1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easy to implement as you only have to calculate probability.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1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use this algorithm on both continuous and discrete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1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simple and can be used for predicting real-time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1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highly scalable and can easily handle large datasets.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4373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4BB5-8DC7-723E-796C-98D5C535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CFDDC-5174-C2A8-C3E0-A1A1A2237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031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prediction accuracy of this algorithm is lower than the other probability algorithms.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031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not suitable for regression.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031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Naive Bayes algorithm is only used for textual data classification and cannot be used to predict numeric values.</a:t>
            </a:r>
          </a:p>
          <a:p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a categorical variable has a category in the test data set, which is not observed by the model in the training data, it will assign a 0 (zero) probability and not be able to make a prediction. This is often referred to as “</a:t>
            </a:r>
            <a:r>
              <a:rPr lang="en-US" sz="2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Zero Frequency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solve this problem, we can use the smoothing technique. One of the simplest smoothing techniques is called </a:t>
            </a:r>
            <a:r>
              <a:rPr lang="en-US" sz="2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Laplace estimation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16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9AE7-2A59-4661-43F4-8CD4ABF9C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145AE-E5E4-7FC6-7028-048CD2C7D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Naive Bayes Classification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Naive Bayes Classification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Representation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</a:p>
        </p:txBody>
      </p:sp>
    </p:spTree>
    <p:extLst>
      <p:ext uri="{BB962C8B-B14F-4D97-AF65-F5344CB8AC3E}">
        <p14:creationId xmlns:p14="http://schemas.microsoft.com/office/powerpoint/2010/main" val="477631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73082-F79B-8E0F-3E38-F6EA92F4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B45EB-997F-E438-C7B3-DF6E540D5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031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031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Weather prediction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031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Medical diagnosis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031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Spam detection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031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Sentimental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031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News classification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907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B2F3-7D6D-C6DB-2FAD-A625326C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CC099-E419-8025-0B2A-2E1330690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Naive Bayes is a term that is collectively used for </a:t>
            </a: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algorithms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that are based on </a:t>
            </a: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Bayes Theorem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Naive Bayes is based on Bayes Theorem, which was proposed by Reverend Thomas Bayes back in the 1760’s.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 </a:t>
            </a:r>
          </a:p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 Bayes Classifier is the 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Machine Learning Algorithm.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Naive Bayes is one of the simplest Machine Learning algorithms that has always been a favorite for classifying data.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13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F9BA-BE46-FC87-A8C4-5D23270F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naive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DF59-C714-FFA0-E424-DD48526FF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Naive Bayes Classifier is one of the simple and most effective Classification algorithms which helps in building the fast machine learning models that can make quick predictions.</a:t>
            </a:r>
          </a:p>
          <a:p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classifier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means it predicts on the basis of the probability of an object.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mainly used in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classification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that includes a high-dimensional training dataset.</a:t>
            </a:r>
          </a:p>
          <a:p>
            <a:endParaRPr lang="en-US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5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8950-A336-D870-8048-B78E2D59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Probability, Conditional Probability, and Bayes Theorem</a:t>
            </a:r>
            <a:br>
              <a:rPr lang="en-US" b="1" i="0" dirty="0">
                <a:effectLst/>
                <a:latin typeface="Poppins" panose="000005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0A693-5594-8775-EE8B-B7AA9EBB3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measure of the likelihood of an event to happen</a:t>
            </a:r>
            <a:r>
              <a:rPr lang="en-IN" sz="24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Example: </a:t>
            </a:r>
            <a:r>
              <a:rPr lang="en-US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you throw a die, then the probability of getting 1 is 1/6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u="sng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an Event = Number of Favorable Events / Total Number of Outcomes.</a:t>
            </a:r>
          </a:p>
          <a:p>
            <a:pPr marL="0" indent="0" algn="l">
              <a:buNone/>
            </a:pPr>
            <a:r>
              <a:rPr lang="en-US" sz="2000" b="1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                                               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&lt;= Probability of an Event &lt;= 1</a:t>
            </a:r>
          </a:p>
          <a:p>
            <a:pPr algn="l"/>
            <a:r>
              <a:rPr lang="en-US" sz="2400" i="0" u="sng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Conditional Probability </a:t>
            </a:r>
            <a:r>
              <a:rPr lang="en-US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 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possibility of an event or outcome happening, based on the existence of a previous event or outcome.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83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13834-0F23-11D5-D8FE-7F120D161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828800"/>
            <a:ext cx="9603275" cy="4087906"/>
          </a:xfrm>
        </p:spPr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Representation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</a:t>
            </a: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P(B|A) = P(A and B)/P(A)</a:t>
            </a:r>
          </a:p>
          <a:p>
            <a:r>
              <a:rPr lang="en-US" sz="2400" u="sng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 Rule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Bayes' theorem is also known as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Bayes' Rule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Bayes' law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is used to determine the probability of a hypothesis with prior knowledge.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depends on conditional probability.</a:t>
            </a:r>
          </a:p>
          <a:p>
            <a:r>
              <a:rPr lang="en-US" sz="24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 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Naïve Bayes Classifier Algorithm">
            <a:extLst>
              <a:ext uri="{FF2B5EF4-FFF2-40B4-BE49-F238E27FC236}">
                <a16:creationId xmlns:a16="http://schemas.microsoft.com/office/drawing/2014/main" id="{BA2CD36C-23EA-DDB2-FA1F-B23685673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181" y="4647919"/>
            <a:ext cx="2883925" cy="85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943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86CFE-999A-7DA3-9C50-7978C53F7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P(A|B) is Posterior probability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Probability of hypothesis A on the observed event B.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P(B|A) is Likelihood probability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Probability of the evidence given that the probability of a hypothesis is true.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P(A) is Prior Probability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Probability of hypothesis before observing the evidence.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P(B) is Marginal Probability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Probability of Evidence.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311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164C-19F6-10CC-A372-3656AAC07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Naive bayes classifier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94A38-09D0-2142-8260-DB2D2E99B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1964597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Naive Bayes Classifier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Bernoulli Naive Bayes Classifier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Multinomial Naive Bayes Classifier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23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E9D6-D4A1-842D-E01D-16340D0A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Gaussian</a:t>
            </a:r>
            <a:r>
              <a:rPr lang="en-IN" b="1" i="0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i="0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Naive</a:t>
            </a:r>
            <a:r>
              <a:rPr lang="en-IN" b="1" i="0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i="0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Bayes classifier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A8794-B4D5-31B5-82F9-63E5D04DA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853754"/>
            <a:ext cx="9603275" cy="2861682"/>
          </a:xfrm>
        </p:spPr>
        <p:txBody>
          <a:bodyPr>
            <a:normAutofit lnSpcReduction="10000"/>
          </a:bodyPr>
          <a:lstStyle/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classifier is employed when the predictor values are continuous and are expected to follow a Gaussian distribution.</a:t>
            </a:r>
          </a:p>
          <a:p>
            <a:r>
              <a:rPr lang="en-US" sz="2400" b="0" i="0" dirty="0">
                <a:solidFill>
                  <a:srgbClr val="3C48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working with continuous data, an assumption often taken is that the continuous values associated with each class are distributed according to a normal (or Gaussian) distribution. 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Formula:    </a:t>
            </a:r>
          </a:p>
        </p:txBody>
      </p:sp>
      <p:pic>
        <p:nvPicPr>
          <p:cNvPr id="4" name="Picture 2" descr="Screenshot_6">
            <a:extLst>
              <a:ext uri="{FF2B5EF4-FFF2-40B4-BE49-F238E27FC236}">
                <a16:creationId xmlns:a16="http://schemas.microsoft.com/office/drawing/2014/main" id="{DB626683-D925-02B4-942E-92DA19C0F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809" y="4634754"/>
            <a:ext cx="5346502" cy="97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5270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320</TotalTime>
  <Words>883</Words>
  <Application>Microsoft Office PowerPoint</Application>
  <PresentationFormat>Widescreen</PresentationFormat>
  <Paragraphs>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Gill Sans MT</vt:lpstr>
      <vt:lpstr>inter-regular</vt:lpstr>
      <vt:lpstr>Lato</vt:lpstr>
      <vt:lpstr>Poppins</vt:lpstr>
      <vt:lpstr>Roboto</vt:lpstr>
      <vt:lpstr>source-serif-pro</vt:lpstr>
      <vt:lpstr>Times New Roman</vt:lpstr>
      <vt:lpstr>Gallery</vt:lpstr>
      <vt:lpstr>Naive Bayes CLASSIFIER</vt:lpstr>
      <vt:lpstr>CONTENTS</vt:lpstr>
      <vt:lpstr>Introduction</vt:lpstr>
      <vt:lpstr>What is naive bayes</vt:lpstr>
      <vt:lpstr>Probability, Conditional Probability, and Bayes Theorem </vt:lpstr>
      <vt:lpstr>PowerPoint Presentation</vt:lpstr>
      <vt:lpstr>PowerPoint Presentation</vt:lpstr>
      <vt:lpstr>Types of Naive bayes classifier </vt:lpstr>
      <vt:lpstr>Gaussian Naive Bayes classifier</vt:lpstr>
      <vt:lpstr>Bernoulli NAIVE BAYES CLASSIFIER </vt:lpstr>
      <vt:lpstr>Multinomial Naive Bayes Classifier </vt:lpstr>
      <vt:lpstr>Example of naive bayes classifier </vt:lpstr>
      <vt:lpstr>Assumptions of examples </vt:lpstr>
      <vt:lpstr>PowerPoint Presentation</vt:lpstr>
      <vt:lpstr>PowerPoint Presentation</vt:lpstr>
      <vt:lpstr>PowerPoint Presentation</vt:lpstr>
      <vt:lpstr>PowerPoint Presentation</vt:lpstr>
      <vt:lpstr>Advantages</vt:lpstr>
      <vt:lpstr>DISADVANTAGES</vt:lpstr>
      <vt:lpstr>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Naive Bayes CLASSIFIER</dc:title>
  <dc:creator>Anusha G S</dc:creator>
  <cp:lastModifiedBy>Anusha G S</cp:lastModifiedBy>
  <cp:revision>8</cp:revision>
  <dcterms:created xsi:type="dcterms:W3CDTF">2023-02-15T12:47:14Z</dcterms:created>
  <dcterms:modified xsi:type="dcterms:W3CDTF">2023-02-16T16:50:18Z</dcterms:modified>
</cp:coreProperties>
</file>