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59" r:id="rId6"/>
    <p:sldId id="260" r:id="rId7"/>
    <p:sldId id="261" r:id="rId8"/>
    <p:sldId id="262" r:id="rId9"/>
    <p:sldId id="264" r:id="rId10"/>
    <p:sldId id="265" r:id="rId11"/>
    <p:sldId id="263"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D18F"/>
    <a:srgbClr val="AAD1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7A18D8-29F6-4054-8599-E6980A9D2ECF}"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2EA3A0-8C4D-48CD-B465-4D26036F55FF}" type="slidenum">
              <a:rPr lang="en-IN" smtClean="0"/>
              <a:t>‹#›</a:t>
            </a:fld>
            <a:endParaRPr lang="en-IN"/>
          </a:p>
        </p:txBody>
      </p:sp>
    </p:spTree>
    <p:extLst>
      <p:ext uri="{BB962C8B-B14F-4D97-AF65-F5344CB8AC3E}">
        <p14:creationId xmlns:p14="http://schemas.microsoft.com/office/powerpoint/2010/main" val="9608963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7A18D8-29F6-4054-8599-E6980A9D2ECF}"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2EA3A0-8C4D-48CD-B465-4D26036F55FF}" type="slidenum">
              <a:rPr lang="en-IN" smtClean="0"/>
              <a:t>‹#›</a:t>
            </a:fld>
            <a:endParaRPr lang="en-IN"/>
          </a:p>
        </p:txBody>
      </p:sp>
    </p:spTree>
    <p:extLst>
      <p:ext uri="{BB962C8B-B14F-4D97-AF65-F5344CB8AC3E}">
        <p14:creationId xmlns:p14="http://schemas.microsoft.com/office/powerpoint/2010/main" val="6790267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7A18D8-29F6-4054-8599-E6980A9D2ECF}"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2EA3A0-8C4D-48CD-B465-4D26036F55FF}" type="slidenum">
              <a:rPr lang="en-IN" smtClean="0"/>
              <a:t>‹#›</a:t>
            </a:fld>
            <a:endParaRPr lang="en-IN"/>
          </a:p>
        </p:txBody>
      </p:sp>
    </p:spTree>
    <p:extLst>
      <p:ext uri="{BB962C8B-B14F-4D97-AF65-F5344CB8AC3E}">
        <p14:creationId xmlns:p14="http://schemas.microsoft.com/office/powerpoint/2010/main" val="21021915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7A18D8-29F6-4054-8599-E6980A9D2ECF}"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2EA3A0-8C4D-48CD-B465-4D26036F55FF}" type="slidenum">
              <a:rPr lang="en-IN" smtClean="0"/>
              <a:t>‹#›</a:t>
            </a:fld>
            <a:endParaRPr lang="en-IN"/>
          </a:p>
        </p:txBody>
      </p:sp>
    </p:spTree>
    <p:extLst>
      <p:ext uri="{BB962C8B-B14F-4D97-AF65-F5344CB8AC3E}">
        <p14:creationId xmlns:p14="http://schemas.microsoft.com/office/powerpoint/2010/main" val="2283209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7A18D8-29F6-4054-8599-E6980A9D2ECF}"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2EA3A0-8C4D-48CD-B465-4D26036F55FF}" type="slidenum">
              <a:rPr lang="en-IN" smtClean="0"/>
              <a:t>‹#›</a:t>
            </a:fld>
            <a:endParaRPr lang="en-IN"/>
          </a:p>
        </p:txBody>
      </p:sp>
    </p:spTree>
    <p:extLst>
      <p:ext uri="{BB962C8B-B14F-4D97-AF65-F5344CB8AC3E}">
        <p14:creationId xmlns:p14="http://schemas.microsoft.com/office/powerpoint/2010/main" val="14800939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7A18D8-29F6-4054-8599-E6980A9D2ECF}"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2EA3A0-8C4D-48CD-B465-4D26036F55FF}" type="slidenum">
              <a:rPr lang="en-IN" smtClean="0"/>
              <a:t>‹#›</a:t>
            </a:fld>
            <a:endParaRPr lang="en-IN"/>
          </a:p>
        </p:txBody>
      </p:sp>
    </p:spTree>
    <p:extLst>
      <p:ext uri="{BB962C8B-B14F-4D97-AF65-F5344CB8AC3E}">
        <p14:creationId xmlns:p14="http://schemas.microsoft.com/office/powerpoint/2010/main" val="17418790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7A18D8-29F6-4054-8599-E6980A9D2ECF}" type="datetimeFigureOut">
              <a:rPr lang="en-IN" smtClean="0"/>
              <a:t>13-03-2024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2EA3A0-8C4D-48CD-B465-4D26036F55FF}" type="slidenum">
              <a:rPr lang="en-IN" smtClean="0"/>
              <a:t>‹#›</a:t>
            </a:fld>
            <a:endParaRPr lang="en-IN"/>
          </a:p>
        </p:txBody>
      </p:sp>
    </p:spTree>
    <p:extLst>
      <p:ext uri="{BB962C8B-B14F-4D97-AF65-F5344CB8AC3E}">
        <p14:creationId xmlns:p14="http://schemas.microsoft.com/office/powerpoint/2010/main" val="33423031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7A18D8-29F6-4054-8599-E6980A9D2ECF}" type="datetimeFigureOut">
              <a:rPr lang="en-IN" smtClean="0"/>
              <a:t>13-03-2024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2EA3A0-8C4D-48CD-B465-4D26036F55FF}" type="slidenum">
              <a:rPr lang="en-IN" smtClean="0"/>
              <a:t>‹#›</a:t>
            </a:fld>
            <a:endParaRPr lang="en-IN"/>
          </a:p>
        </p:txBody>
      </p:sp>
    </p:spTree>
    <p:extLst>
      <p:ext uri="{BB962C8B-B14F-4D97-AF65-F5344CB8AC3E}">
        <p14:creationId xmlns:p14="http://schemas.microsoft.com/office/powerpoint/2010/main" val="20414037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7A18D8-29F6-4054-8599-E6980A9D2ECF}" type="datetimeFigureOut">
              <a:rPr lang="en-IN" smtClean="0"/>
              <a:t>13-03-2024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2EA3A0-8C4D-48CD-B465-4D26036F55FF}" type="slidenum">
              <a:rPr lang="en-IN" smtClean="0"/>
              <a:t>‹#›</a:t>
            </a:fld>
            <a:endParaRPr lang="en-IN"/>
          </a:p>
        </p:txBody>
      </p:sp>
    </p:spTree>
    <p:extLst>
      <p:ext uri="{BB962C8B-B14F-4D97-AF65-F5344CB8AC3E}">
        <p14:creationId xmlns:p14="http://schemas.microsoft.com/office/powerpoint/2010/main" val="27401910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7A18D8-29F6-4054-8599-E6980A9D2ECF}"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2EA3A0-8C4D-48CD-B465-4D26036F55FF}" type="slidenum">
              <a:rPr lang="en-IN" smtClean="0"/>
              <a:t>‹#›</a:t>
            </a:fld>
            <a:endParaRPr lang="en-IN"/>
          </a:p>
        </p:txBody>
      </p:sp>
    </p:spTree>
    <p:extLst>
      <p:ext uri="{BB962C8B-B14F-4D97-AF65-F5344CB8AC3E}">
        <p14:creationId xmlns:p14="http://schemas.microsoft.com/office/powerpoint/2010/main" val="28174285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7A18D8-29F6-4054-8599-E6980A9D2ECF}"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2EA3A0-8C4D-48CD-B465-4D26036F55FF}" type="slidenum">
              <a:rPr lang="en-IN" smtClean="0"/>
              <a:t>‹#›</a:t>
            </a:fld>
            <a:endParaRPr lang="en-IN"/>
          </a:p>
        </p:txBody>
      </p:sp>
    </p:spTree>
    <p:extLst>
      <p:ext uri="{BB962C8B-B14F-4D97-AF65-F5344CB8AC3E}">
        <p14:creationId xmlns:p14="http://schemas.microsoft.com/office/powerpoint/2010/main" val="1193575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7A18D8-29F6-4054-8599-E6980A9D2ECF}" type="datetimeFigureOut">
              <a:rPr lang="en-IN" smtClean="0"/>
              <a:t>13-03-2024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2EA3A0-8C4D-48CD-B465-4D26036F55FF}" type="slidenum">
              <a:rPr lang="en-IN" smtClean="0"/>
              <a:t>‹#›</a:t>
            </a:fld>
            <a:endParaRPr lang="en-IN"/>
          </a:p>
        </p:txBody>
      </p:sp>
    </p:spTree>
    <p:extLst>
      <p:ext uri="{BB962C8B-B14F-4D97-AF65-F5344CB8AC3E}">
        <p14:creationId xmlns:p14="http://schemas.microsoft.com/office/powerpoint/2010/main" val="3065934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Columbia_Asia"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blog.hubspot.com/marketing/blog/tabid/6307/bid/6012/17-examples-of-great-presentation-design.aspx"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Multinational_corporation"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en.wikipedia.org/wiki/Sarawak,_East_Malaysia" TargetMode="External"/><Relationship Id="rId4" Type="http://schemas.openxmlformats.org/officeDocument/2006/relationships/hyperlink" Target="https://en.wikipedia.org/wiki/Southeast_Asia"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3245475" y="796813"/>
            <a:ext cx="5164429" cy="3940936"/>
          </a:xfrm>
          <a:prstGeom prst="rect">
            <a:avLst/>
          </a:prstGeom>
          <a:ln>
            <a:solidFill>
              <a:schemeClr val="tx1"/>
            </a:solidFill>
          </a:ln>
        </p:spPr>
      </p:pic>
      <p:sp>
        <p:nvSpPr>
          <p:cNvPr id="7" name="TextBox 6"/>
          <p:cNvSpPr txBox="1"/>
          <p:nvPr/>
        </p:nvSpPr>
        <p:spPr>
          <a:xfrm>
            <a:off x="7132749" y="5136155"/>
            <a:ext cx="4857482" cy="1323439"/>
          </a:xfrm>
          <a:prstGeom prst="rect">
            <a:avLst/>
          </a:prstGeom>
          <a:noFill/>
        </p:spPr>
        <p:txBody>
          <a:bodyPr wrap="square" rtlCol="0">
            <a:spAutoFit/>
          </a:bodyPr>
          <a:lstStyle/>
          <a:p>
            <a:pPr algn="ctr"/>
            <a:r>
              <a:rPr lang="en-US" sz="4000" dirty="0" err="1" smtClean="0">
                <a:latin typeface="Forte" panose="03060902040502070203" pitchFamily="66" charset="0"/>
              </a:rPr>
              <a:t>Anusha</a:t>
            </a:r>
            <a:r>
              <a:rPr lang="en-US" sz="4000" dirty="0" smtClean="0">
                <a:latin typeface="Forte" panose="03060902040502070203" pitchFamily="66" charset="0"/>
              </a:rPr>
              <a:t> </a:t>
            </a:r>
            <a:r>
              <a:rPr lang="en-US" sz="4000" dirty="0" err="1" smtClean="0">
                <a:latin typeface="Forte" panose="03060902040502070203" pitchFamily="66" charset="0"/>
              </a:rPr>
              <a:t>Sundaram</a:t>
            </a:r>
            <a:r>
              <a:rPr lang="en-US" sz="4000" dirty="0" smtClean="0">
                <a:latin typeface="Forte" panose="03060902040502070203" pitchFamily="66" charset="0"/>
              </a:rPr>
              <a:t/>
            </a:r>
            <a:br>
              <a:rPr lang="en-US" sz="4000" dirty="0" smtClean="0">
                <a:latin typeface="Forte" panose="03060902040502070203" pitchFamily="66" charset="0"/>
              </a:rPr>
            </a:br>
            <a:r>
              <a:rPr lang="en-US" sz="4000" dirty="0" smtClean="0">
                <a:latin typeface="Forte" panose="03060902040502070203" pitchFamily="66" charset="0"/>
              </a:rPr>
              <a:t>14/March/2024</a:t>
            </a:r>
          </a:p>
        </p:txBody>
      </p:sp>
    </p:spTree>
    <p:extLst>
      <p:ext uri="{BB962C8B-B14F-4D97-AF65-F5344CB8AC3E}">
        <p14:creationId xmlns:p14="http://schemas.microsoft.com/office/powerpoint/2010/main" val="24580691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p:cNvSpPr txBox="1"/>
          <p:nvPr/>
        </p:nvSpPr>
        <p:spPr>
          <a:xfrm>
            <a:off x="618186" y="398037"/>
            <a:ext cx="10212946" cy="707886"/>
          </a:xfrm>
          <a:prstGeom prst="rect">
            <a:avLst/>
          </a:prstGeom>
          <a:noFill/>
        </p:spPr>
        <p:txBody>
          <a:bodyPr wrap="square" rtlCol="0">
            <a:spAutoFit/>
          </a:bodyPr>
          <a:lstStyle/>
          <a:p>
            <a:pPr algn="ctr"/>
            <a:r>
              <a:rPr lang="en-US" sz="4000" dirty="0" smtClean="0">
                <a:latin typeface="Baskerville Old Face" panose="02020602080505020303" pitchFamily="18" charset="0"/>
              </a:rPr>
              <a:t>Recommendations</a:t>
            </a:r>
          </a:p>
        </p:txBody>
      </p:sp>
      <p:sp>
        <p:nvSpPr>
          <p:cNvPr id="9" name="TextBox 8"/>
          <p:cNvSpPr txBox="1"/>
          <p:nvPr/>
        </p:nvSpPr>
        <p:spPr>
          <a:xfrm>
            <a:off x="115910" y="1407596"/>
            <a:ext cx="6800045" cy="5262979"/>
          </a:xfrm>
          <a:prstGeom prst="rect">
            <a:avLst/>
          </a:prstGeom>
          <a:noFill/>
          <a:ln>
            <a:noFill/>
          </a:ln>
        </p:spPr>
        <p:txBody>
          <a:bodyPr wrap="square" rtlCol="0">
            <a:spAutoFit/>
          </a:bodyPr>
          <a:lstStyle/>
          <a:p>
            <a:pPr marL="342900" indent="-342900">
              <a:buFont typeface="Wingdings" panose="05000000000000000000" pitchFamily="2" charset="2"/>
              <a:buChar char="Ø"/>
            </a:pPr>
            <a:r>
              <a:rPr lang="en-US" sz="2400" b="1" dirty="0"/>
              <a:t>Continuous Monitoring</a:t>
            </a:r>
            <a:r>
              <a:rPr lang="en-US" sz="2400" dirty="0"/>
              <a:t>: Regular monitoring of patient demographics and healthcare utilization patterns to identify trends and areas for improvement</a:t>
            </a:r>
            <a:r>
              <a:rPr lang="en-US" sz="2400" dirty="0" smtClean="0"/>
              <a:t>.</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b="1" dirty="0"/>
              <a:t>Quality Improvement Initiatives</a:t>
            </a:r>
            <a:r>
              <a:rPr lang="en-US" sz="2400" dirty="0"/>
              <a:t>: Implementation of quality improvement initiatives to reduce wait times and enhance patient satisfaction</a:t>
            </a:r>
            <a:r>
              <a:rPr lang="en-US" sz="2400" dirty="0" smtClean="0"/>
              <a:t>.</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b="1" dirty="0"/>
              <a:t>Cultural Competency Training</a:t>
            </a:r>
            <a:r>
              <a:rPr lang="en-US" sz="2400" dirty="0"/>
              <a:t>: Providing cultural competency training to healthcare staff to ensure the delivery of culturally sensitive care to all patients.</a:t>
            </a:r>
          </a:p>
          <a:p>
            <a:pPr marL="342900" indent="-342900">
              <a:buFont typeface="Wingdings" panose="05000000000000000000" pitchFamily="2" charset="2"/>
              <a:buChar char="Ø"/>
            </a:pPr>
            <a:endParaRPr lang="en-US" sz="2400"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19931"/>
          <a:stretch/>
        </p:blipFill>
        <p:spPr>
          <a:xfrm>
            <a:off x="7212169" y="1503960"/>
            <a:ext cx="4584879" cy="4665020"/>
          </a:xfrm>
          <a:prstGeom prst="rect">
            <a:avLst/>
          </a:prstGeom>
          <a:ln>
            <a:solidFill>
              <a:schemeClr val="tx1"/>
            </a:solidFill>
          </a:ln>
        </p:spPr>
      </p:pic>
    </p:spTree>
    <p:extLst>
      <p:ext uri="{BB962C8B-B14F-4D97-AF65-F5344CB8AC3E}">
        <p14:creationId xmlns:p14="http://schemas.microsoft.com/office/powerpoint/2010/main" val="41128053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p:cNvSpPr txBox="1"/>
          <p:nvPr/>
        </p:nvSpPr>
        <p:spPr>
          <a:xfrm>
            <a:off x="618186" y="398037"/>
            <a:ext cx="10212946" cy="707886"/>
          </a:xfrm>
          <a:prstGeom prst="rect">
            <a:avLst/>
          </a:prstGeom>
          <a:noFill/>
        </p:spPr>
        <p:txBody>
          <a:bodyPr wrap="square" rtlCol="0">
            <a:spAutoFit/>
          </a:bodyPr>
          <a:lstStyle/>
          <a:p>
            <a:pPr algn="ctr"/>
            <a:r>
              <a:rPr lang="en-US" sz="4000" dirty="0" smtClean="0">
                <a:latin typeface="Baskerville Old Face" panose="02020602080505020303" pitchFamily="18" charset="0"/>
              </a:rPr>
              <a:t>Conclusion</a:t>
            </a:r>
          </a:p>
        </p:txBody>
      </p:sp>
      <p:sp>
        <p:nvSpPr>
          <p:cNvPr id="9" name="TextBox 8"/>
          <p:cNvSpPr txBox="1"/>
          <p:nvPr/>
        </p:nvSpPr>
        <p:spPr>
          <a:xfrm>
            <a:off x="740535" y="2134188"/>
            <a:ext cx="6536028" cy="4154984"/>
          </a:xfrm>
          <a:prstGeom prst="rect">
            <a:avLst/>
          </a:prstGeom>
          <a:noFill/>
          <a:ln>
            <a:noFill/>
          </a:ln>
        </p:spPr>
        <p:txBody>
          <a:bodyPr wrap="square" rtlCol="0">
            <a:spAutoFit/>
          </a:bodyPr>
          <a:lstStyle/>
          <a:p>
            <a:pPr marL="342900" indent="-342900">
              <a:buFont typeface="Wingdings" panose="05000000000000000000" pitchFamily="2" charset="2"/>
              <a:buChar char="Ø"/>
            </a:pPr>
            <a:r>
              <a:rPr lang="en-US" sz="2400" dirty="0"/>
              <a:t>Understanding patient </a:t>
            </a:r>
            <a:r>
              <a:rPr lang="en-US" sz="2400" dirty="0" smtClean="0"/>
              <a:t>demographics, healthcare </a:t>
            </a:r>
            <a:r>
              <a:rPr lang="en-US" sz="2400" dirty="0"/>
              <a:t>utilization </a:t>
            </a:r>
            <a:r>
              <a:rPr lang="en-US" sz="2400" dirty="0" smtClean="0"/>
              <a:t>patterns, physician billing trends </a:t>
            </a:r>
            <a:r>
              <a:rPr lang="en-US" sz="2400" dirty="0"/>
              <a:t>is crucial for optimizing healthcare delivery and enhancing patient satisfaction</a:t>
            </a:r>
            <a:r>
              <a:rPr lang="en-US" sz="2400" dirty="0" smtClean="0"/>
              <a:t>.</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Further research and analysis are warranted to identify areas for improvement and implement targeted interventions to meet the diverse needs of </a:t>
            </a:r>
            <a:r>
              <a:rPr lang="en-US" sz="2400" dirty="0" smtClean="0"/>
              <a:t>the patient </a:t>
            </a:r>
            <a:r>
              <a:rPr lang="en-US" sz="2400" dirty="0"/>
              <a:t>population</a:t>
            </a:r>
            <a:r>
              <a:rPr lang="en-US" sz="2400" dirty="0" smtClean="0"/>
              <a:t>.</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6361" y="1911682"/>
            <a:ext cx="4795233" cy="4140558"/>
          </a:xfrm>
          <a:prstGeom prst="rect">
            <a:avLst/>
          </a:prstGeom>
          <a:ln>
            <a:solidFill>
              <a:schemeClr val="tx1"/>
            </a:solidFill>
          </a:ln>
        </p:spPr>
      </p:pic>
    </p:spTree>
    <p:extLst>
      <p:ext uri="{BB962C8B-B14F-4D97-AF65-F5344CB8AC3E}">
        <p14:creationId xmlns:p14="http://schemas.microsoft.com/office/powerpoint/2010/main" val="15382210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p:cNvSpPr txBox="1"/>
          <p:nvPr/>
        </p:nvSpPr>
        <p:spPr>
          <a:xfrm>
            <a:off x="618186" y="398037"/>
            <a:ext cx="10212946" cy="707886"/>
          </a:xfrm>
          <a:prstGeom prst="rect">
            <a:avLst/>
          </a:prstGeom>
          <a:noFill/>
        </p:spPr>
        <p:txBody>
          <a:bodyPr wrap="square" rtlCol="0">
            <a:spAutoFit/>
          </a:bodyPr>
          <a:lstStyle/>
          <a:p>
            <a:pPr algn="ctr"/>
            <a:r>
              <a:rPr lang="en-US" sz="4000" dirty="0" smtClean="0">
                <a:latin typeface="Baskerville Old Face" panose="02020602080505020303" pitchFamily="18" charset="0"/>
              </a:rPr>
              <a:t>References</a:t>
            </a:r>
          </a:p>
        </p:txBody>
      </p:sp>
      <p:sp>
        <p:nvSpPr>
          <p:cNvPr id="9" name="TextBox 8"/>
          <p:cNvSpPr txBox="1"/>
          <p:nvPr/>
        </p:nvSpPr>
        <p:spPr>
          <a:xfrm>
            <a:off x="854298" y="3012465"/>
            <a:ext cx="10483403" cy="1938992"/>
          </a:xfrm>
          <a:prstGeom prst="rect">
            <a:avLst/>
          </a:prstGeom>
          <a:noFill/>
          <a:ln>
            <a:noFill/>
          </a:ln>
        </p:spPr>
        <p:txBody>
          <a:bodyPr wrap="square" rtlCol="0">
            <a:spAutoFit/>
          </a:bodyPr>
          <a:lstStyle/>
          <a:p>
            <a:pPr marL="342900" indent="-342900">
              <a:buFont typeface="Wingdings" panose="05000000000000000000" pitchFamily="2" charset="2"/>
              <a:buChar char="Ø"/>
            </a:pPr>
            <a:r>
              <a:rPr lang="en-US" sz="2400" dirty="0">
                <a:hlinkClick r:id="rId3"/>
              </a:rPr>
              <a:t>https://</a:t>
            </a:r>
            <a:r>
              <a:rPr lang="en-US" sz="2400" dirty="0" smtClean="0">
                <a:hlinkClick r:id="rId3"/>
              </a:rPr>
              <a:t>en.wikipedia.org/wiki/Columbia_Asia</a:t>
            </a:r>
            <a:endParaRPr lang="en-US" sz="2400" dirty="0" smtClean="0"/>
          </a:p>
          <a:p>
            <a:pPr marL="342900" indent="-342900">
              <a:buFont typeface="Wingdings" panose="05000000000000000000" pitchFamily="2" charset="2"/>
              <a:buChar char="Ø"/>
            </a:pPr>
            <a:endParaRPr lang="en-US" sz="2400" dirty="0" smtClean="0"/>
          </a:p>
          <a:p>
            <a:pPr marL="342900" indent="-342900">
              <a:buFont typeface="Wingdings" panose="05000000000000000000" pitchFamily="2" charset="2"/>
              <a:buChar char="Ø"/>
            </a:pPr>
            <a:r>
              <a:rPr lang="en-US" sz="2400" dirty="0">
                <a:hlinkClick r:id="rId4"/>
              </a:rPr>
              <a:t>https://</a:t>
            </a:r>
            <a:r>
              <a:rPr lang="en-US" sz="2400" dirty="0" smtClean="0">
                <a:hlinkClick r:id="rId4"/>
              </a:rPr>
              <a:t>blog.hubspot.com/marketing/blog/tabid/6307/bid/6012/17-examples-of-great-presentation-design.aspx</a:t>
            </a:r>
            <a:endParaRPr lang="en-US" sz="2400" dirty="0" smtClean="0"/>
          </a:p>
          <a:p>
            <a:pPr marL="342900" indent="-342900">
              <a:buFont typeface="Wingdings" panose="05000000000000000000" pitchFamily="2" charset="2"/>
              <a:buChar char="Ø"/>
            </a:pPr>
            <a:endParaRPr lang="en-US" sz="2400" dirty="0"/>
          </a:p>
        </p:txBody>
      </p:sp>
    </p:spTree>
    <p:extLst>
      <p:ext uri="{BB962C8B-B14F-4D97-AF65-F5344CB8AC3E}">
        <p14:creationId xmlns:p14="http://schemas.microsoft.com/office/powerpoint/2010/main" val="5103696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7" name="TextBox 6"/>
          <p:cNvSpPr txBox="1"/>
          <p:nvPr/>
        </p:nvSpPr>
        <p:spPr>
          <a:xfrm>
            <a:off x="4636393" y="6150114"/>
            <a:ext cx="7555605" cy="707886"/>
          </a:xfrm>
          <a:prstGeom prst="rect">
            <a:avLst/>
          </a:prstGeom>
          <a:noFill/>
          <a:ln>
            <a:noFill/>
          </a:ln>
        </p:spPr>
        <p:txBody>
          <a:bodyPr wrap="square" rtlCol="0">
            <a:spAutoFit/>
          </a:bodyPr>
          <a:lstStyle/>
          <a:p>
            <a:pPr algn="ctr"/>
            <a:r>
              <a:rPr lang="en-US" sz="4000" dirty="0" smtClean="0">
                <a:latin typeface="Forte" panose="03060902040502070203" pitchFamily="66" charset="0"/>
              </a:rPr>
              <a:t>anushashankar0707@gmail.com</a:t>
            </a:r>
          </a:p>
        </p:txBody>
      </p:sp>
    </p:spTree>
    <p:extLst>
      <p:ext uri="{BB962C8B-B14F-4D97-AF65-F5344CB8AC3E}">
        <p14:creationId xmlns:p14="http://schemas.microsoft.com/office/powerpoint/2010/main" val="20409754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p:cNvSpPr txBox="1"/>
          <p:nvPr/>
        </p:nvSpPr>
        <p:spPr>
          <a:xfrm>
            <a:off x="618186" y="398037"/>
            <a:ext cx="10212946" cy="1323439"/>
          </a:xfrm>
          <a:prstGeom prst="rect">
            <a:avLst/>
          </a:prstGeom>
          <a:noFill/>
        </p:spPr>
        <p:txBody>
          <a:bodyPr wrap="square" rtlCol="0">
            <a:spAutoFit/>
          </a:bodyPr>
          <a:lstStyle/>
          <a:p>
            <a:pPr algn="ctr"/>
            <a:r>
              <a:rPr lang="en-US" sz="4000" dirty="0">
                <a:latin typeface="Baskerville Old Face" panose="02020602080505020303" pitchFamily="18" charset="0"/>
              </a:rPr>
              <a:t>Columbia Asia: A Leading Multinational Healthcare Chain in Southeast Asia</a:t>
            </a:r>
            <a:endParaRPr lang="en-US" sz="4000" dirty="0" smtClean="0">
              <a:latin typeface="Baskerville Old Face" panose="02020602080505020303" pitchFamily="18" charset="0"/>
            </a:endParaRPr>
          </a:p>
        </p:txBody>
      </p:sp>
      <p:sp>
        <p:nvSpPr>
          <p:cNvPr id="9" name="TextBox 8"/>
          <p:cNvSpPr txBox="1"/>
          <p:nvPr/>
        </p:nvSpPr>
        <p:spPr>
          <a:xfrm>
            <a:off x="618186" y="2119513"/>
            <a:ext cx="5331854" cy="3785652"/>
          </a:xfrm>
          <a:prstGeom prst="rect">
            <a:avLst/>
          </a:prstGeom>
          <a:noFill/>
        </p:spPr>
        <p:txBody>
          <a:bodyPr wrap="square" rtlCol="0">
            <a:spAutoFit/>
          </a:bodyPr>
          <a:lstStyle/>
          <a:p>
            <a:pPr algn="ctr"/>
            <a:r>
              <a:rPr lang="en-US" sz="2400" b="1" dirty="0"/>
              <a:t>Columbia Asia</a:t>
            </a:r>
            <a:r>
              <a:rPr lang="en-US" sz="2400" dirty="0"/>
              <a:t> is a </a:t>
            </a:r>
            <a:r>
              <a:rPr lang="en-US" sz="2400" dirty="0">
                <a:hlinkClick r:id="rId3" tooltip="Multinational corporation"/>
              </a:rPr>
              <a:t>multinational</a:t>
            </a:r>
            <a:r>
              <a:rPr lang="en-US" sz="2400" dirty="0"/>
              <a:t> chain of hospitals and one of the largest and fastest-growing healthcare companies in </a:t>
            </a:r>
            <a:r>
              <a:rPr lang="en-US" sz="2400" dirty="0">
                <a:hlinkClick r:id="rId4" tooltip="Southeast Asia"/>
              </a:rPr>
              <a:t>Southeast Asia</a:t>
            </a:r>
            <a:r>
              <a:rPr lang="en-US" sz="2400" dirty="0"/>
              <a:t>. Columbia Asia started its operations in 1996, with the first hospital acquired a year later in </a:t>
            </a:r>
            <a:r>
              <a:rPr lang="en-US" sz="2400" dirty="0">
                <a:hlinkClick r:id="rId5" tooltip="Sarawak, East Malaysia"/>
              </a:rPr>
              <a:t>Sarawak, East Malaysia</a:t>
            </a:r>
            <a:r>
              <a:rPr lang="en-US" sz="2400" dirty="0"/>
              <a:t>. Currently, it has 22 medical facilities across </a:t>
            </a:r>
            <a:r>
              <a:rPr lang="en-US" sz="2400" dirty="0">
                <a:hlinkClick r:id="rId4" tooltip="Southeast Asia"/>
              </a:rPr>
              <a:t>Southeast Asia</a:t>
            </a:r>
            <a:r>
              <a:rPr lang="en-US" sz="2400" dirty="0"/>
              <a:t>: 14 in Malaysia, 3 in Vietnam, and 5 in Indonesia.</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09138" y="2119514"/>
            <a:ext cx="4816699" cy="3785652"/>
          </a:xfrm>
          <a:prstGeom prst="rect">
            <a:avLst/>
          </a:prstGeom>
          <a:ln>
            <a:solidFill>
              <a:schemeClr val="tx1"/>
            </a:solidFill>
          </a:ln>
        </p:spPr>
      </p:pic>
    </p:spTree>
    <p:extLst>
      <p:ext uri="{BB962C8B-B14F-4D97-AF65-F5344CB8AC3E}">
        <p14:creationId xmlns:p14="http://schemas.microsoft.com/office/powerpoint/2010/main" val="37283546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p:cNvSpPr txBox="1"/>
          <p:nvPr/>
        </p:nvSpPr>
        <p:spPr>
          <a:xfrm>
            <a:off x="618186" y="398037"/>
            <a:ext cx="10212946" cy="707886"/>
          </a:xfrm>
          <a:prstGeom prst="rect">
            <a:avLst/>
          </a:prstGeom>
          <a:noFill/>
        </p:spPr>
        <p:txBody>
          <a:bodyPr wrap="square" rtlCol="0">
            <a:spAutoFit/>
          </a:bodyPr>
          <a:lstStyle/>
          <a:p>
            <a:pPr algn="ctr"/>
            <a:r>
              <a:rPr lang="en-US" sz="4000" dirty="0" smtClean="0">
                <a:latin typeface="Baskerville Old Face" panose="02020602080505020303" pitchFamily="18" charset="0"/>
              </a:rPr>
              <a:t>Problem Statement</a:t>
            </a:r>
          </a:p>
        </p:txBody>
      </p:sp>
      <p:sp>
        <p:nvSpPr>
          <p:cNvPr id="9" name="TextBox 8"/>
          <p:cNvSpPr txBox="1"/>
          <p:nvPr/>
        </p:nvSpPr>
        <p:spPr>
          <a:xfrm>
            <a:off x="618185" y="1727182"/>
            <a:ext cx="6701309" cy="452431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t>The healthcare industry continuously strives to understand patient demographics and their healthcare utilization patterns to optimize services and improve patient outcomes.</a:t>
            </a:r>
          </a:p>
          <a:p>
            <a:pPr marL="342900" indent="-342900">
              <a:buFont typeface="Wingdings" panose="05000000000000000000" pitchFamily="2" charset="2"/>
              <a:buChar char="Ø"/>
            </a:pPr>
            <a:endParaRPr lang="en-US" sz="2400" dirty="0" smtClean="0"/>
          </a:p>
          <a:p>
            <a:pPr marL="342900" indent="-342900">
              <a:buFont typeface="Wingdings" panose="05000000000000000000" pitchFamily="2" charset="2"/>
              <a:buChar char="Ø"/>
            </a:pPr>
            <a:r>
              <a:rPr lang="en-US" sz="2400" dirty="0" smtClean="0"/>
              <a:t>This </a:t>
            </a:r>
            <a:r>
              <a:rPr lang="en-US" sz="2400" dirty="0"/>
              <a:t>presentation focuses on analyzing department </a:t>
            </a:r>
            <a:r>
              <a:rPr lang="en-US" sz="2400" dirty="0" smtClean="0"/>
              <a:t>referrals, physician </a:t>
            </a:r>
            <a:r>
              <a:rPr lang="en-US" sz="2400" dirty="0"/>
              <a:t>billing </a:t>
            </a:r>
            <a:r>
              <a:rPr lang="en-US" sz="2400" dirty="0" smtClean="0"/>
              <a:t>patterns, Satisfaction score and revenue generated for 2019 &amp; 2020.</a:t>
            </a:r>
          </a:p>
          <a:p>
            <a:pPr marL="342900" indent="-342900">
              <a:buFont typeface="Wingdings" panose="05000000000000000000" pitchFamily="2" charset="2"/>
              <a:buChar char="Ø"/>
            </a:pPr>
            <a:endParaRPr lang="en-US" sz="2400" dirty="0">
              <a:latin typeface="Baskerville Old Face" panose="02020602080505020303" pitchFamily="18" charset="0"/>
            </a:endParaRPr>
          </a:p>
          <a:p>
            <a:pPr marL="342900" indent="-342900">
              <a:buFont typeface="Wingdings" panose="05000000000000000000" pitchFamily="2" charset="2"/>
              <a:buChar char="Ø"/>
            </a:pPr>
            <a:r>
              <a:rPr lang="en-US" sz="2400" dirty="0" smtClean="0"/>
              <a:t>Let us also see in detail regarding patient’s age group, visits w.r.t to AM/PM, Wait time etc.</a:t>
            </a:r>
            <a:endParaRPr lang="en-US" sz="2400" dirty="0" smtClean="0">
              <a:latin typeface="Baskerville Old Face" panose="02020602080505020303" pitchFamily="18"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53083" y="2119513"/>
            <a:ext cx="4005328" cy="3477874"/>
          </a:xfrm>
          <a:prstGeom prst="rect">
            <a:avLst/>
          </a:prstGeom>
          <a:ln>
            <a:solidFill>
              <a:schemeClr val="tx1"/>
            </a:solidFill>
          </a:ln>
        </p:spPr>
      </p:pic>
    </p:spTree>
    <p:extLst>
      <p:ext uri="{BB962C8B-B14F-4D97-AF65-F5344CB8AC3E}">
        <p14:creationId xmlns:p14="http://schemas.microsoft.com/office/powerpoint/2010/main" val="7428348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p:cNvSpPr txBox="1"/>
          <p:nvPr/>
        </p:nvSpPr>
        <p:spPr>
          <a:xfrm>
            <a:off x="631065" y="126147"/>
            <a:ext cx="10212946" cy="707886"/>
          </a:xfrm>
          <a:prstGeom prst="rect">
            <a:avLst/>
          </a:prstGeom>
          <a:noFill/>
        </p:spPr>
        <p:txBody>
          <a:bodyPr wrap="square" rtlCol="0">
            <a:spAutoFit/>
          </a:bodyPr>
          <a:lstStyle/>
          <a:p>
            <a:pPr algn="ctr"/>
            <a:r>
              <a:rPr lang="en-US" sz="4000" dirty="0" smtClean="0">
                <a:latin typeface="Baskerville Old Face" panose="02020602080505020303" pitchFamily="18" charset="0"/>
              </a:rPr>
              <a:t>Data Cleaning</a:t>
            </a:r>
          </a:p>
        </p:txBody>
      </p:sp>
      <p:sp>
        <p:nvSpPr>
          <p:cNvPr id="9" name="TextBox 8"/>
          <p:cNvSpPr txBox="1"/>
          <p:nvPr/>
        </p:nvSpPr>
        <p:spPr>
          <a:xfrm>
            <a:off x="141668" y="1118652"/>
            <a:ext cx="7765960" cy="5262979"/>
          </a:xfrm>
          <a:prstGeom prst="rect">
            <a:avLst/>
          </a:prstGeom>
          <a:noFill/>
        </p:spPr>
        <p:txBody>
          <a:bodyPr wrap="square" rtlCol="0">
            <a:spAutoFit/>
          </a:bodyPr>
          <a:lstStyle/>
          <a:p>
            <a:pPr marL="342900" indent="-342900">
              <a:buFont typeface="Wingdings" panose="05000000000000000000" pitchFamily="2" charset="2"/>
              <a:buChar char="Ø"/>
            </a:pPr>
            <a:r>
              <a:rPr lang="en-US" sz="1600" b="1" dirty="0"/>
              <a:t>Inconsistent Date Format</a:t>
            </a:r>
            <a:r>
              <a:rPr lang="en-US" sz="1600" dirty="0"/>
              <a:t>: The date format in the dataset was inconsistent, with some dates in "</a:t>
            </a:r>
            <a:r>
              <a:rPr lang="en-US" sz="1600" dirty="0" err="1"/>
              <a:t>dd</a:t>
            </a:r>
            <a:r>
              <a:rPr lang="en-US" sz="1600" dirty="0"/>
              <a:t>-mm-</a:t>
            </a:r>
            <a:r>
              <a:rPr lang="en-US" sz="1600" dirty="0" err="1"/>
              <a:t>yyyy</a:t>
            </a:r>
            <a:r>
              <a:rPr lang="en-US" sz="1600" dirty="0"/>
              <a:t>" format and others in "mm-</a:t>
            </a:r>
            <a:r>
              <a:rPr lang="en-US" sz="1600" dirty="0" err="1"/>
              <a:t>dd</a:t>
            </a:r>
            <a:r>
              <a:rPr lang="en-US" sz="1600" dirty="0"/>
              <a:t>-</a:t>
            </a:r>
            <a:r>
              <a:rPr lang="en-US" sz="1600" dirty="0" err="1"/>
              <a:t>yyyy</a:t>
            </a:r>
            <a:r>
              <a:rPr lang="en-US" sz="1600" dirty="0"/>
              <a:t>" format. To ensure consistency for easier processing and analysis, all dates were converted to the "</a:t>
            </a:r>
            <a:r>
              <a:rPr lang="en-US" sz="1600" dirty="0" err="1" smtClean="0"/>
              <a:t>dd-mmmm-yyyy</a:t>
            </a:r>
            <a:r>
              <a:rPr lang="en-US" sz="1600" dirty="0"/>
              <a:t>" format</a:t>
            </a:r>
            <a:r>
              <a:rPr lang="en-US" sz="1600" dirty="0" smtClean="0"/>
              <a:t>.</a:t>
            </a:r>
          </a:p>
          <a:p>
            <a:endParaRPr lang="en-US" sz="1600" dirty="0"/>
          </a:p>
          <a:p>
            <a:pPr marL="342900" indent="-342900">
              <a:buFont typeface="Wingdings" panose="05000000000000000000" pitchFamily="2" charset="2"/>
              <a:buChar char="Ø"/>
            </a:pPr>
            <a:r>
              <a:rPr lang="en-US" sz="1600" b="1" dirty="0"/>
              <a:t>Patient Gender Representation</a:t>
            </a:r>
            <a:r>
              <a:rPr lang="en-US" sz="1600" dirty="0" smtClean="0"/>
              <a:t>: </a:t>
            </a:r>
            <a:r>
              <a:rPr lang="en-US" sz="1600" dirty="0"/>
              <a:t>Instead of using abbreviations like "M" for male, "F" for female, and "NC" for non-binary or other gender identities, providing full forms such as "Male," "Female," and "Non-Confirming" avoids potential confusion and ensures clarity in the dataset.</a:t>
            </a:r>
            <a:endParaRPr lang="en-US" sz="1600" dirty="0" smtClean="0"/>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r>
              <a:rPr lang="en-US" sz="1600" b="1" dirty="0"/>
              <a:t>Combining Patient First Initial and Last Name</a:t>
            </a:r>
            <a:r>
              <a:rPr lang="en-US" sz="1600" dirty="0"/>
              <a:t>: The dataset contained separate columns for Patient First Initial and Patient Last Name. To simplify and consolidate the patient name information, these two columns were combined into a single column named "Patient Full Name". This consolidation facilitates easier reference and analysis of patient names</a:t>
            </a:r>
            <a:r>
              <a:rPr lang="en-US" sz="1600" dirty="0" smtClean="0"/>
              <a:t>.</a:t>
            </a:r>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r>
              <a:rPr lang="en-US" sz="1600" b="1" dirty="0"/>
              <a:t>Retention of Null Values in Patient Sat Score</a:t>
            </a:r>
            <a:r>
              <a:rPr lang="en-US" sz="1600" dirty="0"/>
              <a:t>: Null values in the "Patient Sat Score" column were retained. Null values represent missing data and may contain valuable information for analysis or interpretation. Retaining null values ensures that no data is lost and allows for accurate representation of the dataset</a:t>
            </a:r>
            <a:r>
              <a:rPr lang="en-US" sz="1600" dirty="0" smtClean="0"/>
              <a:t>.</a:t>
            </a:r>
          </a:p>
          <a:p>
            <a:pPr marL="342900" indent="-342900">
              <a:buFont typeface="Wingdings" panose="05000000000000000000" pitchFamily="2" charset="2"/>
              <a:buChar char="Ø"/>
            </a:pPr>
            <a:endParaRPr lang="en-US" sz="1600" dirty="0" smtClean="0">
              <a:latin typeface="Baskerville Old Face" panose="02020602080505020303"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4146" y="1503960"/>
            <a:ext cx="3644721" cy="4483658"/>
          </a:xfrm>
          <a:prstGeom prst="rect">
            <a:avLst/>
          </a:prstGeom>
        </p:spPr>
      </p:pic>
    </p:spTree>
    <p:extLst>
      <p:ext uri="{BB962C8B-B14F-4D97-AF65-F5344CB8AC3E}">
        <p14:creationId xmlns:p14="http://schemas.microsoft.com/office/powerpoint/2010/main" val="22994274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234"/>
            <a:ext cx="12192000" cy="6858000"/>
          </a:xfrm>
          <a:prstGeom prst="rect">
            <a:avLst/>
          </a:prstGeom>
        </p:spPr>
      </p:pic>
      <p:sp>
        <p:nvSpPr>
          <p:cNvPr id="6" name="TextBox 5"/>
          <p:cNvSpPr txBox="1"/>
          <p:nvPr/>
        </p:nvSpPr>
        <p:spPr>
          <a:xfrm>
            <a:off x="618186" y="398037"/>
            <a:ext cx="10212946" cy="707886"/>
          </a:xfrm>
          <a:prstGeom prst="rect">
            <a:avLst/>
          </a:prstGeom>
          <a:noFill/>
        </p:spPr>
        <p:txBody>
          <a:bodyPr wrap="square" rtlCol="0">
            <a:spAutoFit/>
          </a:bodyPr>
          <a:lstStyle/>
          <a:p>
            <a:pPr algn="ctr"/>
            <a:r>
              <a:rPr lang="en-US" sz="4000" dirty="0" smtClean="0">
                <a:latin typeface="Baskerville Old Face" panose="02020602080505020303" pitchFamily="18" charset="0"/>
              </a:rPr>
              <a:t>Understanding the Dataset</a:t>
            </a:r>
          </a:p>
        </p:txBody>
      </p:sp>
      <p:sp>
        <p:nvSpPr>
          <p:cNvPr id="9" name="TextBox 8"/>
          <p:cNvSpPr txBox="1"/>
          <p:nvPr/>
        </p:nvSpPr>
        <p:spPr>
          <a:xfrm>
            <a:off x="493690" y="3736287"/>
            <a:ext cx="5602310" cy="2893100"/>
          </a:xfrm>
          <a:prstGeom prst="rect">
            <a:avLst/>
          </a:prstGeom>
          <a:noFill/>
          <a:ln>
            <a:noFill/>
          </a:ln>
        </p:spPr>
        <p:txBody>
          <a:bodyPr wrap="square" rtlCol="0">
            <a:spAutoFit/>
          </a:bodyPr>
          <a:lstStyle/>
          <a:p>
            <a:pPr marL="342900" indent="-342900">
              <a:buFont typeface="Wingdings" panose="05000000000000000000" pitchFamily="2" charset="2"/>
              <a:buChar char="Ø"/>
            </a:pPr>
            <a:r>
              <a:rPr lang="en-US" b="1" dirty="0"/>
              <a:t>Gender Distribution</a:t>
            </a:r>
            <a:r>
              <a:rPr lang="en-US" dirty="0"/>
              <a:t>: The dataset indicates a slight male </a:t>
            </a:r>
            <a:r>
              <a:rPr lang="en-US" dirty="0" smtClean="0"/>
              <a:t>predominance </a:t>
            </a:r>
            <a:r>
              <a:rPr lang="en-US" dirty="0"/>
              <a:t>with </a:t>
            </a:r>
            <a:r>
              <a:rPr lang="en-US" dirty="0" smtClean="0"/>
              <a:t>51.05% male, 48.69% </a:t>
            </a:r>
            <a:r>
              <a:rPr lang="en-US" dirty="0"/>
              <a:t>female </a:t>
            </a:r>
            <a:r>
              <a:rPr lang="en-US" dirty="0" smtClean="0"/>
              <a:t>patients</a:t>
            </a:r>
            <a:r>
              <a:rPr lang="en-US" dirty="0"/>
              <a:t> </a:t>
            </a:r>
            <a:r>
              <a:rPr lang="en-US" dirty="0" smtClean="0"/>
              <a:t>and 0.26% </a:t>
            </a:r>
            <a:r>
              <a:rPr lang="en-US" dirty="0" smtClean="0"/>
              <a:t>non-confirming.</a:t>
            </a:r>
            <a:endParaRPr lang="en-US" dirty="0" smtClean="0"/>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b="1" dirty="0"/>
              <a:t>Age Distribution</a:t>
            </a:r>
            <a:r>
              <a:rPr lang="en-US" dirty="0"/>
              <a:t>: The age range varies widely, from infants to elderly </a:t>
            </a:r>
            <a:r>
              <a:rPr lang="en-US" dirty="0" smtClean="0"/>
              <a:t>individuals.</a:t>
            </a:r>
            <a:endParaRPr lang="en-US" dirty="0" smtClean="0"/>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b="1" dirty="0"/>
              <a:t>Racial Distribution</a:t>
            </a:r>
            <a:r>
              <a:rPr lang="en-US" dirty="0"/>
              <a:t>: The patient population reflects diversity, encompassing various racial </a:t>
            </a:r>
            <a:r>
              <a:rPr lang="en-US" dirty="0" smtClean="0"/>
              <a:t>backgrounds.</a:t>
            </a:r>
            <a:endParaRPr lang="en-US" dirty="0">
              <a:latin typeface="Baskerville Old Face" panose="02020602080505020303" pitchFamily="18" charset="0"/>
            </a:endParaRPr>
          </a:p>
          <a:p>
            <a:pPr marL="342900" indent="-342900">
              <a:buFont typeface="Wingdings" panose="05000000000000000000" pitchFamily="2" charset="2"/>
              <a:buChar char="Ø"/>
            </a:pPr>
            <a:endParaRPr lang="en-US" sz="2000" dirty="0" smtClean="0">
              <a:latin typeface="Baskerville Old Face" panose="02020602080505020303" pitchFamily="18" charset="0"/>
            </a:endParaRPr>
          </a:p>
        </p:txBody>
      </p:sp>
      <p:sp>
        <p:nvSpPr>
          <p:cNvPr id="7" name="TextBox 6"/>
          <p:cNvSpPr txBox="1"/>
          <p:nvPr/>
        </p:nvSpPr>
        <p:spPr>
          <a:xfrm>
            <a:off x="6342845" y="3736286"/>
            <a:ext cx="5602310" cy="2862322"/>
          </a:xfrm>
          <a:prstGeom prst="rect">
            <a:avLst/>
          </a:prstGeom>
          <a:noFill/>
          <a:ln>
            <a:noFill/>
          </a:ln>
        </p:spPr>
        <p:txBody>
          <a:bodyPr wrap="square" rtlCol="0">
            <a:spAutoFit/>
          </a:bodyPr>
          <a:lstStyle/>
          <a:p>
            <a:pPr marL="342900" indent="-342900">
              <a:buFont typeface="Wingdings" panose="05000000000000000000" pitchFamily="2" charset="2"/>
              <a:buChar char="Ø"/>
            </a:pPr>
            <a:r>
              <a:rPr lang="en-US" b="1" dirty="0"/>
              <a:t>General Practice</a:t>
            </a:r>
            <a:r>
              <a:rPr lang="en-US" dirty="0"/>
              <a:t>: The majority of patients were referred to the General Practice department, indicating its importance as the primary point of contact for patients seeking healthcare services</a:t>
            </a:r>
            <a:r>
              <a:rPr lang="en-US" dirty="0" smtClean="0"/>
              <a:t>.</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b="1" dirty="0" smtClean="0"/>
              <a:t>Orthopedics and Physiotherapy</a:t>
            </a:r>
            <a:r>
              <a:rPr lang="en-US" dirty="0" smtClean="0"/>
              <a:t>: </a:t>
            </a:r>
            <a:r>
              <a:rPr lang="en-US" dirty="0"/>
              <a:t>While General Practice had the highest referral rate, </a:t>
            </a:r>
            <a:r>
              <a:rPr lang="en-US" dirty="0" smtClean="0"/>
              <a:t>Orthopedics and Physiotherapy also </a:t>
            </a:r>
            <a:r>
              <a:rPr lang="en-US" dirty="0"/>
              <a:t>received significant patient referrals, highlighting the need for specialized care in these areas.</a:t>
            </a:r>
            <a:endParaRPr lang="en-US" dirty="0" smtClean="0">
              <a:latin typeface="Baskerville Old Face" panose="02020602080505020303" pitchFamily="18" charset="0"/>
            </a:endParaRPr>
          </a:p>
        </p:txBody>
      </p:sp>
      <p:pic>
        <p:nvPicPr>
          <p:cNvPr id="10" name="Picture 9"/>
          <p:cNvPicPr>
            <a:picLocks noChangeAspect="1"/>
          </p:cNvPicPr>
          <p:nvPr/>
        </p:nvPicPr>
        <p:blipFill rotWithShape="1">
          <a:blip r:embed="rId3"/>
          <a:srcRect l="18795" t="24602" r="61474" b="58128"/>
          <a:stretch/>
        </p:blipFill>
        <p:spPr>
          <a:xfrm>
            <a:off x="7205400" y="1496724"/>
            <a:ext cx="3877200" cy="2166739"/>
          </a:xfrm>
          <a:prstGeom prst="rect">
            <a:avLst/>
          </a:prstGeom>
          <a:ln>
            <a:solidFill>
              <a:schemeClr val="tx1"/>
            </a:solidFill>
          </a:ln>
        </p:spPr>
      </p:pic>
      <p:pic>
        <p:nvPicPr>
          <p:cNvPr id="11" name="Picture 10"/>
          <p:cNvPicPr>
            <a:picLocks noChangeAspect="1"/>
          </p:cNvPicPr>
          <p:nvPr/>
        </p:nvPicPr>
        <p:blipFill rotWithShape="1">
          <a:blip r:embed="rId4"/>
          <a:srcRect l="16214" t="64581" r="64583" b="15915"/>
          <a:stretch/>
        </p:blipFill>
        <p:spPr>
          <a:xfrm>
            <a:off x="1355941" y="1496724"/>
            <a:ext cx="3877807" cy="2166739"/>
          </a:xfrm>
          <a:prstGeom prst="rect">
            <a:avLst/>
          </a:prstGeom>
          <a:ln>
            <a:solidFill>
              <a:schemeClr val="tx1"/>
            </a:solidFill>
          </a:ln>
        </p:spPr>
      </p:pic>
    </p:spTree>
    <p:extLst>
      <p:ext uri="{BB962C8B-B14F-4D97-AF65-F5344CB8AC3E}">
        <p14:creationId xmlns:p14="http://schemas.microsoft.com/office/powerpoint/2010/main" val="597423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p:cNvSpPr txBox="1"/>
          <p:nvPr/>
        </p:nvSpPr>
        <p:spPr>
          <a:xfrm>
            <a:off x="618186" y="398037"/>
            <a:ext cx="10212946" cy="707886"/>
          </a:xfrm>
          <a:prstGeom prst="rect">
            <a:avLst/>
          </a:prstGeom>
          <a:noFill/>
        </p:spPr>
        <p:txBody>
          <a:bodyPr wrap="square" rtlCol="0">
            <a:spAutoFit/>
          </a:bodyPr>
          <a:lstStyle/>
          <a:p>
            <a:pPr algn="ctr"/>
            <a:r>
              <a:rPr lang="en-US" sz="4000" dirty="0" smtClean="0">
                <a:latin typeface="Baskerville Old Face" panose="02020602080505020303" pitchFamily="18" charset="0"/>
              </a:rPr>
              <a:t>Healthcare Utilization and Physician Analysis</a:t>
            </a:r>
          </a:p>
        </p:txBody>
      </p:sp>
      <p:sp>
        <p:nvSpPr>
          <p:cNvPr id="9" name="TextBox 8"/>
          <p:cNvSpPr txBox="1"/>
          <p:nvPr/>
        </p:nvSpPr>
        <p:spPr>
          <a:xfrm>
            <a:off x="740535" y="1451608"/>
            <a:ext cx="5602310" cy="2800767"/>
          </a:xfrm>
          <a:prstGeom prst="rect">
            <a:avLst/>
          </a:prstGeom>
          <a:noFill/>
          <a:ln>
            <a:solidFill>
              <a:schemeClr val="tx1"/>
            </a:solidFill>
          </a:ln>
        </p:spPr>
        <p:txBody>
          <a:bodyPr wrap="square" rtlCol="0">
            <a:spAutoFit/>
          </a:bodyPr>
          <a:lstStyle/>
          <a:p>
            <a:pPr marL="342900" indent="-342900">
              <a:buFont typeface="Wingdings" panose="05000000000000000000" pitchFamily="2" charset="2"/>
              <a:buChar char="Ø"/>
            </a:pPr>
            <a:r>
              <a:rPr lang="en-US" sz="1600" b="1" dirty="0"/>
              <a:t>Patient Wait Time</a:t>
            </a:r>
            <a:r>
              <a:rPr lang="en-US" sz="1600" dirty="0"/>
              <a:t>: On average, patients waited approximately </a:t>
            </a:r>
            <a:r>
              <a:rPr lang="en-US" sz="1600" dirty="0" smtClean="0"/>
              <a:t>35.26 </a:t>
            </a:r>
            <a:r>
              <a:rPr lang="en-US" sz="1600" dirty="0"/>
              <a:t>minutes before being attended to, with some variations across different departments</a:t>
            </a:r>
            <a:r>
              <a:rPr lang="en-US" sz="1600" dirty="0" smtClean="0"/>
              <a:t>.</a:t>
            </a:r>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r>
              <a:rPr lang="en-US" sz="1600" b="1" dirty="0"/>
              <a:t>Patient Satisfaction Scores</a:t>
            </a:r>
            <a:r>
              <a:rPr lang="en-US" sz="1600" dirty="0"/>
              <a:t>: The majority of patients reported satisfactory experiences, with an average satisfaction score of </a:t>
            </a:r>
            <a:r>
              <a:rPr lang="en-US" sz="1600" dirty="0" smtClean="0"/>
              <a:t>5.47 </a:t>
            </a:r>
            <a:r>
              <a:rPr lang="en-US" sz="1600" dirty="0"/>
              <a:t>out of </a:t>
            </a:r>
            <a:r>
              <a:rPr lang="en-US" sz="1600" dirty="0" smtClean="0"/>
              <a:t>10</a:t>
            </a:r>
            <a:r>
              <a:rPr lang="en-US" sz="1600" dirty="0"/>
              <a:t> </a:t>
            </a:r>
            <a:r>
              <a:rPr lang="en-US" sz="1600" dirty="0" smtClean="0"/>
              <a:t>as 75.10% didn’t rate the service.</a:t>
            </a:r>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r>
              <a:rPr lang="en-US" sz="1600" b="1" dirty="0"/>
              <a:t>Department Referral</a:t>
            </a:r>
            <a:r>
              <a:rPr lang="en-US" sz="1600" dirty="0"/>
              <a:t>: The most frequently visited department was General Practice, followed by Orthopedics and </a:t>
            </a:r>
            <a:r>
              <a:rPr lang="en-US" sz="1600" dirty="0" smtClean="0"/>
              <a:t>Physiotherapy.</a:t>
            </a:r>
            <a:endParaRPr lang="en-US" sz="2000" dirty="0" smtClean="0">
              <a:latin typeface="Baskerville Old Face" panose="02020602080505020303" pitchFamily="18" charset="0"/>
            </a:endParaRPr>
          </a:p>
        </p:txBody>
      </p:sp>
      <p:sp>
        <p:nvSpPr>
          <p:cNvPr id="7" name="TextBox 6"/>
          <p:cNvSpPr txBox="1"/>
          <p:nvPr/>
        </p:nvSpPr>
        <p:spPr>
          <a:xfrm>
            <a:off x="740535" y="4401025"/>
            <a:ext cx="5602310" cy="2308324"/>
          </a:xfrm>
          <a:prstGeom prst="rect">
            <a:avLst/>
          </a:prstGeom>
          <a:noFill/>
          <a:ln>
            <a:solidFill>
              <a:schemeClr val="tx1"/>
            </a:solidFill>
          </a:ln>
        </p:spPr>
        <p:txBody>
          <a:bodyPr wrap="square" rtlCol="0">
            <a:spAutoFit/>
          </a:bodyPr>
          <a:lstStyle/>
          <a:p>
            <a:pPr marL="342900" indent="-342900">
              <a:buFont typeface="Wingdings" panose="05000000000000000000" pitchFamily="2" charset="2"/>
              <a:buChar char="Ø"/>
            </a:pPr>
            <a:r>
              <a:rPr lang="en-US" sz="1600" b="1" dirty="0"/>
              <a:t>Dr. Smith</a:t>
            </a:r>
            <a:r>
              <a:rPr lang="en-US" sz="1600" dirty="0"/>
              <a:t>: Among the physicians, Dr. Smith had the highest number of patient consultations across multiple departments, indicating </a:t>
            </a:r>
            <a:r>
              <a:rPr lang="en-US" sz="1600" dirty="0" smtClean="0"/>
              <a:t>his popularity </a:t>
            </a:r>
            <a:r>
              <a:rPr lang="en-US" sz="1600" dirty="0"/>
              <a:t>and expertise in providing primary care services</a:t>
            </a:r>
            <a:r>
              <a:rPr lang="en-US" sz="1600" dirty="0" smtClean="0"/>
              <a:t>.</a:t>
            </a:r>
          </a:p>
          <a:p>
            <a:pPr marL="342900" indent="-342900">
              <a:buFont typeface="Wingdings" panose="05000000000000000000" pitchFamily="2" charset="2"/>
              <a:buChar char="Ø"/>
            </a:pPr>
            <a:endParaRPr lang="en-US" sz="1600" dirty="0"/>
          </a:p>
          <a:p>
            <a:pPr marL="342900" indent="-342900">
              <a:buFont typeface="Wingdings" panose="05000000000000000000" pitchFamily="2" charset="2"/>
              <a:buChar char="Ø"/>
            </a:pPr>
            <a:r>
              <a:rPr lang="en-US" sz="1600" b="1" dirty="0" smtClean="0"/>
              <a:t>Dr</a:t>
            </a:r>
            <a:r>
              <a:rPr lang="en-US" sz="1600" b="1" dirty="0"/>
              <a:t>. Miller</a:t>
            </a:r>
            <a:r>
              <a:rPr lang="en-US" sz="1600" b="1" dirty="0" smtClean="0"/>
              <a:t>, </a:t>
            </a:r>
            <a:r>
              <a:rPr lang="en-US" sz="1600" b="1" dirty="0" err="1" smtClean="0"/>
              <a:t>Dr.Davis</a:t>
            </a:r>
            <a:r>
              <a:rPr lang="en-US" sz="1600" b="1" dirty="0" smtClean="0"/>
              <a:t> </a:t>
            </a:r>
            <a:r>
              <a:rPr lang="en-US" sz="1600" b="1" dirty="0"/>
              <a:t>and Dr. Brown</a:t>
            </a:r>
            <a:r>
              <a:rPr lang="en-US" sz="1600" dirty="0"/>
              <a:t>: Other physicians, such as Dr. Miller, </a:t>
            </a:r>
            <a:r>
              <a:rPr lang="en-US" sz="1600" dirty="0" err="1"/>
              <a:t>Dr.Davis</a:t>
            </a:r>
            <a:r>
              <a:rPr lang="en-US" sz="1600" dirty="0"/>
              <a:t> and Dr. Brown</a:t>
            </a:r>
            <a:r>
              <a:rPr lang="en-US" sz="1600" dirty="0" smtClean="0"/>
              <a:t>, </a:t>
            </a:r>
            <a:r>
              <a:rPr lang="en-US" sz="1600" dirty="0"/>
              <a:t>also had notable patient consultations, reflecting the diverse expertise available within </a:t>
            </a:r>
            <a:r>
              <a:rPr lang="en-US" sz="1600" dirty="0" smtClean="0"/>
              <a:t>the facility</a:t>
            </a:r>
            <a:r>
              <a:rPr lang="en-US" sz="1600" dirty="0"/>
              <a:t>.</a:t>
            </a:r>
          </a:p>
        </p:txBody>
      </p:sp>
      <p:pic>
        <p:nvPicPr>
          <p:cNvPr id="3" name="Picture 2"/>
          <p:cNvPicPr>
            <a:picLocks noChangeAspect="1"/>
          </p:cNvPicPr>
          <p:nvPr/>
        </p:nvPicPr>
        <p:blipFill rotWithShape="1">
          <a:blip r:embed="rId3"/>
          <a:srcRect l="43521" t="58445" r="32894" b="14216"/>
          <a:stretch/>
        </p:blipFill>
        <p:spPr>
          <a:xfrm>
            <a:off x="6997148" y="1451608"/>
            <a:ext cx="4664765" cy="2800767"/>
          </a:xfrm>
          <a:prstGeom prst="rect">
            <a:avLst/>
          </a:prstGeom>
          <a:ln>
            <a:solidFill>
              <a:schemeClr val="tx1"/>
            </a:solidFill>
          </a:ln>
        </p:spPr>
      </p:pic>
      <p:pic>
        <p:nvPicPr>
          <p:cNvPr id="2" name="Picture 1"/>
          <p:cNvPicPr>
            <a:picLocks noChangeAspect="1"/>
          </p:cNvPicPr>
          <p:nvPr/>
        </p:nvPicPr>
        <p:blipFill rotWithShape="1">
          <a:blip r:embed="rId4"/>
          <a:srcRect l="19171" t="57556" r="57711" b="15089"/>
          <a:stretch/>
        </p:blipFill>
        <p:spPr>
          <a:xfrm>
            <a:off x="6997148" y="4492487"/>
            <a:ext cx="4664765" cy="2216862"/>
          </a:xfrm>
          <a:prstGeom prst="rect">
            <a:avLst/>
          </a:prstGeom>
          <a:ln>
            <a:solidFill>
              <a:schemeClr val="tx1"/>
            </a:solidFill>
          </a:ln>
        </p:spPr>
      </p:pic>
    </p:spTree>
    <p:extLst>
      <p:ext uri="{BB962C8B-B14F-4D97-AF65-F5344CB8AC3E}">
        <p14:creationId xmlns:p14="http://schemas.microsoft.com/office/powerpoint/2010/main" val="4327347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p:cNvSpPr txBox="1"/>
          <p:nvPr/>
        </p:nvSpPr>
        <p:spPr>
          <a:xfrm>
            <a:off x="618186" y="398037"/>
            <a:ext cx="10212946" cy="707886"/>
          </a:xfrm>
          <a:prstGeom prst="rect">
            <a:avLst/>
          </a:prstGeom>
          <a:noFill/>
        </p:spPr>
        <p:txBody>
          <a:bodyPr wrap="square" rtlCol="0">
            <a:spAutoFit/>
          </a:bodyPr>
          <a:lstStyle/>
          <a:p>
            <a:pPr algn="ctr"/>
            <a:r>
              <a:rPr lang="en-US" sz="4000" dirty="0" smtClean="0">
                <a:latin typeface="Baskerville Old Face" panose="02020602080505020303" pitchFamily="18" charset="0"/>
              </a:rPr>
              <a:t>Financial Analysis</a:t>
            </a:r>
          </a:p>
        </p:txBody>
      </p:sp>
      <p:sp>
        <p:nvSpPr>
          <p:cNvPr id="9" name="TextBox 8"/>
          <p:cNvSpPr txBox="1"/>
          <p:nvPr/>
        </p:nvSpPr>
        <p:spPr>
          <a:xfrm>
            <a:off x="740535" y="1451608"/>
            <a:ext cx="5602310" cy="4708981"/>
          </a:xfrm>
          <a:prstGeom prst="rect">
            <a:avLst/>
          </a:prstGeom>
          <a:noFill/>
          <a:ln>
            <a:noFill/>
          </a:ln>
        </p:spPr>
        <p:txBody>
          <a:bodyPr wrap="square" rtlCol="0">
            <a:spAutoFit/>
          </a:bodyPr>
          <a:lstStyle/>
          <a:p>
            <a:pPr marL="342900" indent="-342900">
              <a:buFont typeface="Wingdings" panose="05000000000000000000" pitchFamily="2" charset="2"/>
              <a:buChar char="Ø"/>
            </a:pPr>
            <a:r>
              <a:rPr lang="en-US" sz="2000" b="1" dirty="0"/>
              <a:t>Appointment Fees</a:t>
            </a:r>
            <a:r>
              <a:rPr lang="en-US" sz="2000" dirty="0"/>
              <a:t>: The </a:t>
            </a:r>
            <a:r>
              <a:rPr lang="en-US" sz="2000" dirty="0" smtClean="0"/>
              <a:t>appointment </a:t>
            </a:r>
            <a:r>
              <a:rPr lang="en-US" sz="2000" dirty="0"/>
              <a:t>fee across all departments </a:t>
            </a:r>
            <a:r>
              <a:rPr lang="en-US" sz="2000" dirty="0" smtClean="0"/>
              <a:t>ranges from </a:t>
            </a:r>
            <a:br>
              <a:rPr lang="en-US" sz="2000" dirty="0" smtClean="0"/>
            </a:br>
            <a:r>
              <a:rPr lang="en-US" sz="2000" dirty="0" smtClean="0"/>
              <a:t>$500- </a:t>
            </a:r>
            <a:r>
              <a:rPr lang="en-US" sz="2000" dirty="0"/>
              <a:t>$1500, reflecting the specialized nature of services provided</a:t>
            </a:r>
            <a:r>
              <a:rPr lang="en-US" sz="2000" dirty="0" smtClean="0"/>
              <a:t>.</a:t>
            </a:r>
          </a:p>
          <a:p>
            <a:pPr marL="342900" indent="-342900">
              <a:buFont typeface="Wingdings" panose="05000000000000000000" pitchFamily="2" charset="2"/>
              <a:buChar char="Ø"/>
            </a:pPr>
            <a:endParaRPr lang="en-US" sz="2000" dirty="0">
              <a:latin typeface="Baskerville Old Face" panose="02020602080505020303" pitchFamily="18" charset="0"/>
            </a:endParaRPr>
          </a:p>
          <a:p>
            <a:pPr marL="342900" indent="-342900">
              <a:buFont typeface="Wingdings" panose="05000000000000000000" pitchFamily="2" charset="2"/>
              <a:buChar char="Ø"/>
            </a:pPr>
            <a:r>
              <a:rPr lang="en-US" sz="2000" b="1" dirty="0"/>
              <a:t>Total Bill</a:t>
            </a:r>
            <a:r>
              <a:rPr lang="en-US" sz="2000" dirty="0"/>
              <a:t>: The total bill varied across patients and departments, with </a:t>
            </a:r>
            <a:r>
              <a:rPr lang="en-US" sz="2000" dirty="0" smtClean="0"/>
              <a:t>“General Practice” consultations </a:t>
            </a:r>
            <a:r>
              <a:rPr lang="en-US" sz="2000" dirty="0"/>
              <a:t>resulting in significantly higher </a:t>
            </a:r>
            <a:r>
              <a:rPr lang="en-US" sz="2000" dirty="0" smtClean="0"/>
              <a:t>bills of $4M as maximum patients visit this department.</a:t>
            </a:r>
          </a:p>
          <a:p>
            <a:pPr marL="342900" indent="-342900">
              <a:buFont typeface="Wingdings" panose="05000000000000000000" pitchFamily="2" charset="2"/>
              <a:buChar char="Ø"/>
            </a:pPr>
            <a:endParaRPr lang="en-US" sz="2000" dirty="0">
              <a:latin typeface="Baskerville Old Face" panose="02020602080505020303" pitchFamily="18" charset="0"/>
            </a:endParaRPr>
          </a:p>
          <a:p>
            <a:pPr marL="342900" indent="-342900">
              <a:buFont typeface="Wingdings" panose="05000000000000000000" pitchFamily="2" charset="2"/>
              <a:buChar char="Ø"/>
            </a:pPr>
            <a:r>
              <a:rPr lang="en-US" sz="2000" b="1" dirty="0"/>
              <a:t>Total </a:t>
            </a:r>
            <a:r>
              <a:rPr lang="en-US" sz="2000" b="1" dirty="0" smtClean="0"/>
              <a:t>Revenue</a:t>
            </a:r>
            <a:r>
              <a:rPr lang="en-US" sz="2000" dirty="0" smtClean="0"/>
              <a:t>: The total revenue of all departments is $509M. This can be calculated using </a:t>
            </a:r>
            <a:r>
              <a:rPr lang="en-US" sz="2000" dirty="0" err="1" smtClean="0"/>
              <a:t>Dax</a:t>
            </a:r>
            <a:r>
              <a:rPr lang="en-US" sz="2000" dirty="0" smtClean="0"/>
              <a:t>- “Total </a:t>
            </a:r>
            <a:r>
              <a:rPr lang="en-US" sz="2000" dirty="0"/>
              <a:t>Revenue = SUM('Doctor Dataset'[Total Bill</a:t>
            </a:r>
            <a:r>
              <a:rPr lang="en-US" sz="2000" dirty="0" smtClean="0"/>
              <a:t>])”.</a:t>
            </a:r>
            <a:endParaRPr lang="en-US" sz="2000" dirty="0"/>
          </a:p>
        </p:txBody>
      </p:sp>
      <p:sp>
        <p:nvSpPr>
          <p:cNvPr id="5" name="Rectangle 4"/>
          <p:cNvSpPr/>
          <p:nvPr/>
        </p:nvSpPr>
        <p:spPr>
          <a:xfrm>
            <a:off x="7662930" y="1223493"/>
            <a:ext cx="3721994" cy="5203065"/>
          </a:xfrm>
          <a:prstGeom prst="rect">
            <a:avLst/>
          </a:prstGeom>
          <a:solidFill>
            <a:srgbClr val="A5D18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p:cNvPicPr>
          <p:nvPr/>
        </p:nvPicPr>
        <p:blipFill rotWithShape="1">
          <a:blip r:embed="rId3"/>
          <a:srcRect l="52611" t="38840" r="32620" b="43494"/>
          <a:stretch/>
        </p:blipFill>
        <p:spPr>
          <a:xfrm>
            <a:off x="7942344" y="1451608"/>
            <a:ext cx="3142446" cy="1416325"/>
          </a:xfrm>
          <a:prstGeom prst="rect">
            <a:avLst/>
          </a:prstGeom>
          <a:ln>
            <a:solidFill>
              <a:schemeClr val="tx1"/>
            </a:solidFill>
          </a:ln>
        </p:spPr>
      </p:pic>
      <p:cxnSp>
        <p:nvCxnSpPr>
          <p:cNvPr id="10" name="Straight Connector 9"/>
          <p:cNvCxnSpPr/>
          <p:nvPr/>
        </p:nvCxnSpPr>
        <p:spPr>
          <a:xfrm flipV="1">
            <a:off x="7662930" y="2959745"/>
            <a:ext cx="372199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rotWithShape="1">
          <a:blip r:embed="rId4"/>
          <a:srcRect l="50066" t="57417" r="25782" b="14635"/>
          <a:stretch/>
        </p:blipFill>
        <p:spPr>
          <a:xfrm>
            <a:off x="7942344" y="3068452"/>
            <a:ext cx="3142446" cy="1555063"/>
          </a:xfrm>
          <a:prstGeom prst="rect">
            <a:avLst/>
          </a:prstGeom>
          <a:ln>
            <a:solidFill>
              <a:schemeClr val="tx1"/>
            </a:solidFill>
          </a:ln>
        </p:spPr>
      </p:pic>
      <p:pic>
        <p:nvPicPr>
          <p:cNvPr id="4" name="Picture 3"/>
          <p:cNvPicPr>
            <a:picLocks noChangeAspect="1"/>
          </p:cNvPicPr>
          <p:nvPr/>
        </p:nvPicPr>
        <p:blipFill rotWithShape="1">
          <a:blip r:embed="rId4"/>
          <a:srcRect l="59151" t="38579" r="25945" b="43808"/>
          <a:stretch/>
        </p:blipFill>
        <p:spPr>
          <a:xfrm>
            <a:off x="7942344" y="4808473"/>
            <a:ext cx="3142800" cy="1352116"/>
          </a:xfrm>
          <a:prstGeom prst="rect">
            <a:avLst/>
          </a:prstGeom>
          <a:ln>
            <a:solidFill>
              <a:schemeClr val="tx1"/>
            </a:solidFill>
          </a:ln>
        </p:spPr>
      </p:pic>
    </p:spTree>
    <p:extLst>
      <p:ext uri="{BB962C8B-B14F-4D97-AF65-F5344CB8AC3E}">
        <p14:creationId xmlns:p14="http://schemas.microsoft.com/office/powerpoint/2010/main" val="849214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p:cNvSpPr txBox="1"/>
          <p:nvPr/>
        </p:nvSpPr>
        <p:spPr>
          <a:xfrm>
            <a:off x="618186" y="398037"/>
            <a:ext cx="10212946" cy="707886"/>
          </a:xfrm>
          <a:prstGeom prst="rect">
            <a:avLst/>
          </a:prstGeom>
          <a:noFill/>
        </p:spPr>
        <p:txBody>
          <a:bodyPr wrap="square" rtlCol="0">
            <a:spAutoFit/>
          </a:bodyPr>
          <a:lstStyle/>
          <a:p>
            <a:pPr algn="ctr"/>
            <a:r>
              <a:rPr lang="en-US" sz="4000" dirty="0" smtClean="0">
                <a:latin typeface="Baskerville Old Face" panose="02020602080505020303" pitchFamily="18" charset="0"/>
              </a:rPr>
              <a:t>Key Findings</a:t>
            </a:r>
          </a:p>
        </p:txBody>
      </p:sp>
      <p:sp>
        <p:nvSpPr>
          <p:cNvPr id="9" name="TextBox 8"/>
          <p:cNvSpPr txBox="1"/>
          <p:nvPr/>
        </p:nvSpPr>
        <p:spPr>
          <a:xfrm>
            <a:off x="740535" y="1451608"/>
            <a:ext cx="6536028" cy="5016758"/>
          </a:xfrm>
          <a:prstGeom prst="rect">
            <a:avLst/>
          </a:prstGeom>
          <a:noFill/>
          <a:ln>
            <a:noFill/>
          </a:ln>
        </p:spPr>
        <p:txBody>
          <a:bodyPr wrap="square" rtlCol="0">
            <a:spAutoFit/>
          </a:bodyPr>
          <a:lstStyle/>
          <a:p>
            <a:pPr marL="342900" indent="-342900">
              <a:buFont typeface="Wingdings" panose="05000000000000000000" pitchFamily="2" charset="2"/>
              <a:buChar char="Ø"/>
            </a:pPr>
            <a:r>
              <a:rPr lang="en-US" sz="2000" b="1" dirty="0"/>
              <a:t>Demographic Diversity</a:t>
            </a:r>
            <a:r>
              <a:rPr lang="en-US" sz="2000" dirty="0"/>
              <a:t>: The patient population demonstrates diversity across gender, age, and racial backgrounds, highlighting the importance of culturally sensitive healthcare practices</a:t>
            </a:r>
            <a:r>
              <a:rPr lang="en-US" sz="2000" dirty="0" smtClean="0"/>
              <a:t>.</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b="1" dirty="0"/>
              <a:t>Access to Care</a:t>
            </a:r>
            <a:r>
              <a:rPr lang="en-US" sz="2000" dirty="0"/>
              <a:t>: While most patients received timely care, further analysis is required to identify factors contributing to variations in wait times across departments</a:t>
            </a:r>
            <a:r>
              <a:rPr lang="en-US" sz="2000" dirty="0" smtClean="0"/>
              <a:t>.</a:t>
            </a:r>
          </a:p>
          <a:p>
            <a:pPr marL="342900" indent="-342900">
              <a:buFont typeface="Wingdings" panose="05000000000000000000" pitchFamily="2" charset="2"/>
              <a:buChar char="Ø"/>
            </a:pPr>
            <a:endParaRPr lang="en-US" sz="2000" dirty="0" smtClean="0"/>
          </a:p>
          <a:p>
            <a:pPr marL="342900" indent="-342900">
              <a:buFont typeface="Wingdings" panose="05000000000000000000" pitchFamily="2" charset="2"/>
              <a:buChar char="Ø"/>
            </a:pPr>
            <a:r>
              <a:rPr lang="en-US" sz="2000" dirty="0" smtClean="0"/>
              <a:t>“</a:t>
            </a:r>
            <a:r>
              <a:rPr lang="en-US" sz="2000" b="1" dirty="0" smtClean="0"/>
              <a:t>General Practice</a:t>
            </a:r>
            <a:r>
              <a:rPr lang="en-US" sz="2000" dirty="0" smtClean="0"/>
              <a:t>” </a:t>
            </a:r>
            <a:r>
              <a:rPr lang="en-US" sz="2000" dirty="0"/>
              <a:t>is the primary point of contact for patients, emphasizing the importance of primary care services in </a:t>
            </a:r>
            <a:r>
              <a:rPr lang="en-US" sz="2000" dirty="0" smtClean="0"/>
              <a:t>the healthcare </a:t>
            </a:r>
            <a:r>
              <a:rPr lang="en-US" sz="2000" dirty="0"/>
              <a:t>facility</a:t>
            </a:r>
            <a:r>
              <a:rPr lang="en-US" sz="2000" dirty="0" smtClean="0"/>
              <a:t>.</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b="1" dirty="0" smtClean="0"/>
              <a:t>“Dr</a:t>
            </a:r>
            <a:r>
              <a:rPr lang="en-US" sz="2000" b="1" dirty="0"/>
              <a:t>. </a:t>
            </a:r>
            <a:r>
              <a:rPr lang="en-US" sz="2000" b="1" dirty="0" smtClean="0"/>
              <a:t>Smith” </a:t>
            </a:r>
            <a:r>
              <a:rPr lang="en-US" sz="2000" dirty="0"/>
              <a:t>emerges as a prominent physician, demonstrating expertise and popularity among patients seeking primary care services.</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b="6265"/>
          <a:stretch/>
        </p:blipFill>
        <p:spPr>
          <a:xfrm>
            <a:off x="8017098" y="1503959"/>
            <a:ext cx="3741313" cy="4471837"/>
          </a:xfrm>
          <a:prstGeom prst="rect">
            <a:avLst/>
          </a:prstGeom>
          <a:ln>
            <a:solidFill>
              <a:schemeClr val="tx1"/>
            </a:solidFill>
          </a:ln>
        </p:spPr>
      </p:pic>
    </p:spTree>
    <p:extLst>
      <p:ext uri="{BB962C8B-B14F-4D97-AF65-F5344CB8AC3E}">
        <p14:creationId xmlns:p14="http://schemas.microsoft.com/office/powerpoint/2010/main" val="24574971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p:cNvPicPr>
            <a:picLocks noChangeAspect="1"/>
          </p:cNvPicPr>
          <p:nvPr/>
        </p:nvPicPr>
        <p:blipFill rotWithShape="1">
          <a:blip r:embed="rId3"/>
          <a:srcRect l="8595" t="21259" r="26703" b="14833"/>
          <a:stretch/>
        </p:blipFill>
        <p:spPr>
          <a:xfrm>
            <a:off x="321972" y="244698"/>
            <a:ext cx="11565227" cy="6362164"/>
          </a:xfrm>
          <a:prstGeom prst="rect">
            <a:avLst/>
          </a:prstGeom>
        </p:spPr>
      </p:pic>
    </p:spTree>
    <p:extLst>
      <p:ext uri="{BB962C8B-B14F-4D97-AF65-F5344CB8AC3E}">
        <p14:creationId xmlns:p14="http://schemas.microsoft.com/office/powerpoint/2010/main" val="30409285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1595</TotalTime>
  <Words>802</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Baskerville Old Face</vt:lpstr>
      <vt:lpstr>Calibri</vt:lpstr>
      <vt:lpstr>Calibri Light</vt:lpstr>
      <vt:lpstr>Forte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Linus</dc:creator>
  <cp:lastModifiedBy>Linus</cp:lastModifiedBy>
  <cp:revision>172</cp:revision>
  <dcterms:created xsi:type="dcterms:W3CDTF">2024-03-10T08:09:57Z</dcterms:created>
  <dcterms:modified xsi:type="dcterms:W3CDTF">2024-03-13T08:00:42Z</dcterms:modified>
</cp:coreProperties>
</file>